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4" r:id="rId3"/>
    <p:sldId id="295" r:id="rId4"/>
    <p:sldId id="257" r:id="rId5"/>
    <p:sldId id="298" r:id="rId6"/>
    <p:sldId id="280" r:id="rId7"/>
    <p:sldId id="300" r:id="rId8"/>
    <p:sldId id="258" r:id="rId9"/>
    <p:sldId id="296" r:id="rId10"/>
    <p:sldId id="288" r:id="rId11"/>
    <p:sldId id="289" r:id="rId12"/>
    <p:sldId id="297" r:id="rId13"/>
    <p:sldId id="259" r:id="rId14"/>
    <p:sldId id="290" r:id="rId15"/>
    <p:sldId id="291" r:id="rId16"/>
    <p:sldId id="299" r:id="rId17"/>
    <p:sldId id="262" r:id="rId18"/>
    <p:sldId id="268" r:id="rId19"/>
    <p:sldId id="282" r:id="rId20"/>
    <p:sldId id="302" r:id="rId21"/>
    <p:sldId id="301" r:id="rId22"/>
    <p:sldId id="263" r:id="rId23"/>
  </p:sldIdLst>
  <p:sldSz cx="9144000" cy="6858000" type="screen4x3"/>
  <p:notesSz cx="7023100" cy="93091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4FF"/>
    <a:srgbClr val="FF41D6"/>
    <a:srgbClr val="016340"/>
    <a:srgbClr val="01805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78659D-0A77-498D-879A-A50DF4F1515E}" type="datetime1">
              <a:rPr lang="en-US"/>
              <a:pPr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668452-C72E-4E18-85A6-03464E7944A6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E020B0-A9C9-43AB-B761-D4A7220CF9E1}" type="datetime1">
              <a:rPr lang="en-US"/>
              <a:pPr/>
              <a:t>5/24/2016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8DE638-3380-4045-A207-FD0642B8563D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DBF45-D569-4D3D-AF82-915389BB74F1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CF603B-C382-4E64-9D59-55D1989884C5}" type="datetime1">
              <a:rPr lang="fr-FR"/>
              <a:pPr/>
              <a:t>24/05/2016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016EF-ADD4-45B4-84B6-B1BF6A1771FB}" type="slidenum">
              <a:rPr lang="fr-CA"/>
              <a:pPr/>
              <a:t>‹N›</a:t>
            </a:fld>
            <a:endParaRPr lang="fr-CA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3298BD-903C-4C3D-BAA0-5F2BDCFC96B4}" type="datetime1">
              <a:rPr lang="fr-FR"/>
              <a:pPr/>
              <a:t>24/05/2016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63A2C-8811-46A2-9A11-46B2E1D3E70A}" type="slidenum">
              <a:rPr lang="fr-CA"/>
              <a:pPr/>
              <a:t>‹N›</a:t>
            </a:fld>
            <a:endParaRPr lang="fr-CA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CE941A-A0F2-4AD9-875E-9028F4148CD9}" type="datetime1">
              <a:rPr lang="fr-FR"/>
              <a:pPr/>
              <a:t>24/05/2016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B178A-2B56-4487-A6CC-E0883A742755}" type="slidenum">
              <a:rPr lang="fr-CA"/>
              <a:pPr/>
              <a:t>‹N›</a:t>
            </a:fld>
            <a:endParaRPr lang="fr-CA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5FD89E-0AB6-43B2-ADE2-F8F5B7DD7871}" type="datetime1">
              <a:rPr lang="fr-FR"/>
              <a:pPr/>
              <a:t>24/05/2016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72772-B3FB-46AF-8F90-B1CB8829B1FD}" type="slidenum">
              <a:rPr lang="fr-CA"/>
              <a:pPr/>
              <a:t>‹N›</a:t>
            </a:fld>
            <a:endParaRPr lang="fr-CA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82C308-0F51-4FDE-BA9D-F11319E83EA0}" type="datetime1">
              <a:rPr lang="fr-FR"/>
              <a:pPr/>
              <a:t>24/05/2016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0A02D-A548-4AD5-BE4C-58478439EF48}" type="slidenum">
              <a:rPr lang="fr-CA"/>
              <a:pPr/>
              <a:t>‹N›</a:t>
            </a:fld>
            <a:endParaRPr lang="fr-CA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61F5F4-FCA8-4AFA-8EE6-D82E2F7F1E00}" type="datetime1">
              <a:rPr lang="fr-FR"/>
              <a:pPr/>
              <a:t>24/05/2016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FE4D0-6EA6-43FD-AEEC-01020DF343B1}" type="slidenum">
              <a:rPr lang="fr-CA"/>
              <a:pPr/>
              <a:t>‹N›</a:t>
            </a:fld>
            <a:endParaRPr lang="fr-CA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585AD9-9BA6-4273-9DF0-7B29BD37A46D}" type="datetime1">
              <a:rPr lang="fr-FR"/>
              <a:pPr/>
              <a:t>24/05/2016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E40E6-0935-4562-895D-1C22FCDE499F}" type="slidenum">
              <a:rPr lang="fr-CA"/>
              <a:pPr/>
              <a:t>‹N›</a:t>
            </a:fld>
            <a:endParaRPr lang="fr-CA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81B65B-3CBC-4E9A-9DDF-3530A8A47287}" type="datetime1">
              <a:rPr lang="fr-FR"/>
              <a:pPr/>
              <a:t>24/05/2016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689D5-04A2-4C81-B83A-97F334923A82}" type="slidenum">
              <a:rPr lang="fr-CA"/>
              <a:pPr/>
              <a:t>‹N›</a:t>
            </a:fld>
            <a:endParaRPr lang="fr-CA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D99928-629A-479E-AB8E-688B48FC91DB}" type="datetime1">
              <a:rPr lang="fr-FR"/>
              <a:pPr/>
              <a:t>24/05/2016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F955E-5003-484B-8002-33957BE0DFE5}" type="slidenum">
              <a:rPr lang="fr-CA"/>
              <a:pPr/>
              <a:t>‹N›</a:t>
            </a:fld>
            <a:endParaRPr lang="fr-CA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8870C1-E25D-4D42-8EB6-AF73341794D1}" type="datetime1">
              <a:rPr lang="fr-FR"/>
              <a:pPr/>
              <a:t>24/05/2016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44A18-699E-4290-9665-CEAFC2AA40EA}" type="slidenum">
              <a:rPr lang="fr-CA"/>
              <a:pPr/>
              <a:t>‹N›</a:t>
            </a:fld>
            <a:endParaRPr lang="fr-CA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fr-CA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6898C7-FE60-41A2-A5AE-13BB8DAE2404}" type="datetime1">
              <a:rPr lang="fr-FR"/>
              <a:pPr/>
              <a:t>24/05/2016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B7FDD-1234-427A-8870-8409B3A2363E}" type="slidenum">
              <a:rPr lang="fr-CA"/>
              <a:pPr/>
              <a:t>‹N›</a:t>
            </a:fld>
            <a:endParaRPr lang="fr-CA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444A873-78F9-4315-BC6C-77B6A3A595CB}" type="datetime1">
              <a:rPr lang="fr-FR"/>
              <a:pPr/>
              <a:t>24/05/2016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84676C1-A727-4082-8FEC-813D5C7BA033}" type="slidenum">
              <a:rPr lang="fr-CA"/>
              <a:pPr/>
              <a:t>‹N›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hyperlink" Target="http://www.youtube.com/watch?v=5AqR6vo0pno" TargetMode="External"/><Relationship Id="rId7" Type="http://schemas.openxmlformats.org/officeDocument/2006/relationships/hyperlink" Target="http://techcrunch.com/2009/09/30/weebly-launches-new-managed-product-for-educators-and-students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ducation.weebly.com/ed-aboutus.html" TargetMode="External"/><Relationship Id="rId5" Type="http://schemas.openxmlformats.org/officeDocument/2006/relationships/hyperlink" Target="http://support.weebly.com/support/index.php" TargetMode="External"/><Relationship Id="rId4" Type="http://schemas.openxmlformats.org/officeDocument/2006/relationships/hyperlink" Target="http://www.youtube.com/watch?v=TTVT19ydMe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napolitano.weebly.com/" TargetMode="External"/><Relationship Id="rId2" Type="http://schemas.openxmlformats.org/officeDocument/2006/relationships/hyperlink" Target="http://msdainty.weebly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hdexample1.weebly.com/index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\Volumes\JET%205-4\WEEBLY%20WORKSHOP\Weebly%20for%20Education%20Demo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.weebly.com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weebly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ctrTitle"/>
          </p:nvPr>
        </p:nvSpPr>
        <p:spPr>
          <a:xfrm>
            <a:off x="685800" y="2543175"/>
            <a:ext cx="7772400" cy="885825"/>
          </a:xfrm>
        </p:spPr>
        <p:txBody>
          <a:bodyPr/>
          <a:lstStyle/>
          <a:p>
            <a:r>
              <a:rPr lang="fr-CA" b="1" dirty="0" err="1">
                <a:solidFill>
                  <a:schemeClr val="bg1"/>
                </a:solidFill>
              </a:rPr>
              <a:t>Websites</a:t>
            </a:r>
            <a:r>
              <a:rPr lang="fr-CA" dirty="0">
                <a:solidFill>
                  <a:schemeClr val="bg1"/>
                </a:solidFill>
              </a:rPr>
              <a:t> and </a:t>
            </a:r>
            <a:r>
              <a:rPr lang="fr-CA" b="1" dirty="0">
                <a:solidFill>
                  <a:schemeClr val="bg1"/>
                </a:solidFill>
              </a:rPr>
              <a:t>Weblogs</a:t>
            </a:r>
            <a:r>
              <a:rPr lang="fr-CA" dirty="0">
                <a:solidFill>
                  <a:schemeClr val="bg1"/>
                </a:solidFill>
              </a:rPr>
              <a:t/>
            </a:r>
            <a:br>
              <a:rPr lang="fr-CA" dirty="0">
                <a:solidFill>
                  <a:schemeClr val="bg1"/>
                </a:solidFill>
              </a:rPr>
            </a:br>
            <a:r>
              <a:rPr lang="fr-CA" dirty="0" err="1">
                <a:solidFill>
                  <a:schemeClr val="bg1"/>
                </a:solidFill>
              </a:rPr>
              <a:t>with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b="1" dirty="0" err="1">
                <a:solidFill>
                  <a:schemeClr val="bg1"/>
                </a:solidFill>
              </a:rPr>
              <a:t>Weebly</a:t>
            </a:r>
            <a:endParaRPr lang="fr-CA" b="1" dirty="0">
              <a:solidFill>
                <a:schemeClr val="bg1"/>
              </a:solidFill>
            </a:endParaRPr>
          </a:p>
        </p:txBody>
      </p:sp>
      <p:sp>
        <p:nvSpPr>
          <p:cNvPr id="1536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/>
          <a:p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1536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990600"/>
            <a:ext cx="3175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/>
          <a:lstStyle/>
          <a:p>
            <a:r>
              <a:rPr lang="fr-CA">
                <a:solidFill>
                  <a:srgbClr val="FFFF00"/>
                </a:solidFill>
              </a:rPr>
              <a:t>Choose Your Web Address</a:t>
            </a:r>
          </a:p>
        </p:txBody>
      </p:sp>
      <p:sp>
        <p:nvSpPr>
          <p:cNvPr id="23555" name="Espace réservé du contenu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1600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fr-CA" sz="2400">
                <a:solidFill>
                  <a:schemeClr val="bg1"/>
                </a:solidFill>
              </a:rPr>
              <a:t>Create a site, name it, and assign a URL </a:t>
            </a:r>
          </a:p>
          <a:p>
            <a:pPr algn="ctr">
              <a:buFont typeface="Arial" charset="0"/>
              <a:buNone/>
            </a:pPr>
            <a:endParaRPr lang="fr-CA" sz="2400"/>
          </a:p>
          <a:p>
            <a:pPr algn="ctr">
              <a:buFont typeface="Arial" charset="0"/>
              <a:buNone/>
            </a:pPr>
            <a:r>
              <a:rPr lang="fr-CA" sz="2400"/>
              <a:t>(Example: yourwebsite.weebly.com) </a:t>
            </a:r>
            <a:endParaRPr lang="fr-CA" sz="2400">
              <a:solidFill>
                <a:srgbClr val="016340"/>
              </a:solidFill>
            </a:endParaRPr>
          </a:p>
        </p:txBody>
      </p:sp>
      <p:pic>
        <p:nvPicPr>
          <p:cNvPr id="2355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38400"/>
            <a:ext cx="4705350" cy="433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352800"/>
            <a:ext cx="3513138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5638800" y="2743200"/>
            <a:ext cx="2557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Registering a Domain</a:t>
            </a:r>
          </a:p>
        </p:txBody>
      </p:sp>
    </p:spTree>
  </p:cSld>
  <p:clrMapOvr>
    <a:masterClrMapping/>
  </p:clrMapOvr>
  <p:transition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1143000"/>
          </a:xfrm>
        </p:spPr>
        <p:txBody>
          <a:bodyPr/>
          <a:lstStyle/>
          <a:p>
            <a:r>
              <a:rPr lang="fr-CA">
                <a:solidFill>
                  <a:srgbClr val="FFFF00"/>
                </a:solidFill>
              </a:rPr>
              <a:t>Step 2: Create a Site</a:t>
            </a:r>
          </a:p>
        </p:txBody>
      </p:sp>
      <p:sp>
        <p:nvSpPr>
          <p:cNvPr id="24579" name="Espace réservé du contenu 2"/>
          <p:cNvSpPr>
            <a:spLocks noGrp="1"/>
          </p:cNvSpPr>
          <p:nvPr>
            <p:ph idx="1"/>
          </p:nvPr>
        </p:nvSpPr>
        <p:spPr>
          <a:xfrm>
            <a:off x="762000" y="2057400"/>
            <a:ext cx="7543800" cy="1600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fr-CA" sz="2400"/>
              <a:t>Click on create a site, enter a title for your website and choose the type of site.</a:t>
            </a:r>
            <a:endParaRPr lang="fr-CA" sz="2400">
              <a:solidFill>
                <a:srgbClr val="016340"/>
              </a:solidFill>
            </a:endParaRPr>
          </a:p>
        </p:txBody>
      </p:sp>
      <p:pic>
        <p:nvPicPr>
          <p:cNvPr id="24580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314700"/>
            <a:ext cx="48006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>
            <a:off x="76200" y="40767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pic>
        <p:nvPicPr>
          <p:cNvPr id="24582" name="Pictur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771900"/>
            <a:ext cx="36941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Weebly Editor Dashboard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85800" y="3657600"/>
            <a:ext cx="7620000" cy="22860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b="1">
                <a:solidFill>
                  <a:srgbClr val="FF0000"/>
                </a:solidFill>
              </a:rPr>
              <a:t>*</a:t>
            </a:r>
            <a:r>
              <a:rPr lang="en-US" b="1">
                <a:solidFill>
                  <a:schemeClr val="bg1"/>
                </a:solidFill>
              </a:rPr>
              <a:t>Elements  </a:t>
            </a:r>
            <a:r>
              <a:rPr lang="en-US" b="1">
                <a:solidFill>
                  <a:srgbClr val="85D4FF"/>
                </a:solidFill>
              </a:rPr>
              <a:t>*</a:t>
            </a:r>
            <a:r>
              <a:rPr lang="en-US" b="1">
                <a:solidFill>
                  <a:schemeClr val="bg1"/>
                </a:solidFill>
              </a:rPr>
              <a:t>Design   </a:t>
            </a:r>
            <a:r>
              <a:rPr lang="en-US" b="1">
                <a:solidFill>
                  <a:srgbClr val="CCFFCC"/>
                </a:solidFill>
              </a:rPr>
              <a:t>*</a:t>
            </a:r>
            <a:r>
              <a:rPr lang="en-US" b="1">
                <a:solidFill>
                  <a:schemeClr val="bg1"/>
                </a:solidFill>
              </a:rPr>
              <a:t>Pages    </a:t>
            </a:r>
            <a:r>
              <a:rPr lang="en-US" b="1">
                <a:solidFill>
                  <a:srgbClr val="FF41D6"/>
                </a:solidFill>
              </a:rPr>
              <a:t>*</a:t>
            </a:r>
            <a:r>
              <a:rPr lang="en-US" b="1">
                <a:solidFill>
                  <a:schemeClr val="bg1"/>
                </a:solidFill>
              </a:rPr>
              <a:t>Settings</a:t>
            </a: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75438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fr-CA">
                <a:solidFill>
                  <a:srgbClr val="FFFF00"/>
                </a:solidFill>
              </a:rPr>
              <a:t>Let the Creation Begin!</a:t>
            </a:r>
          </a:p>
        </p:txBody>
      </p:sp>
      <p:sp>
        <p:nvSpPr>
          <p:cNvPr id="26627" name="Espace réservé du contenu 2"/>
          <p:cNvSpPr>
            <a:spLocks noGrp="1"/>
          </p:cNvSpPr>
          <p:nvPr>
            <p:ph idx="1"/>
          </p:nvPr>
        </p:nvSpPr>
        <p:spPr>
          <a:xfrm>
            <a:off x="762000" y="1371600"/>
            <a:ext cx="8229600" cy="4411663"/>
          </a:xfrm>
        </p:spPr>
        <p:txBody>
          <a:bodyPr/>
          <a:lstStyle/>
          <a:p>
            <a:r>
              <a:rPr lang="fr-CA" b="1">
                <a:solidFill>
                  <a:srgbClr val="FF6600"/>
                </a:solidFill>
              </a:rPr>
              <a:t>Step 3</a:t>
            </a:r>
            <a:r>
              <a:rPr lang="fr-CA">
                <a:solidFill>
                  <a:schemeClr val="bg1"/>
                </a:solidFill>
              </a:rPr>
              <a:t>: Start creating- choose a design</a:t>
            </a:r>
          </a:p>
          <a:p>
            <a:pPr>
              <a:buFont typeface="Arial" charset="0"/>
              <a:buNone/>
            </a:pPr>
            <a:r>
              <a:rPr lang="fr-CA" sz="2800">
                <a:solidFill>
                  <a:schemeClr val="bg1"/>
                </a:solidFill>
              </a:rPr>
              <a:t> (you can change this later and alter the pictures)</a:t>
            </a:r>
          </a:p>
          <a:p>
            <a:pPr>
              <a:buFont typeface="Arial" charset="0"/>
              <a:buNone/>
            </a:pPr>
            <a:endParaRPr lang="fr-CA">
              <a:solidFill>
                <a:schemeClr val="bg1"/>
              </a:solidFill>
            </a:endParaRPr>
          </a:p>
        </p:txBody>
      </p:sp>
      <p:pic>
        <p:nvPicPr>
          <p:cNvPr id="26628" name="Picture 4" descr="C:\Users\Pavilion\AppData\Local\Microsoft\Windows\Temporary Internet Files\Content.IE5\5B6OQP0F\MC9002341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3850" y="0"/>
            <a:ext cx="1200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C:\Users\Pavilion\AppData\Local\Microsoft\Windows\Temporary Internet Files\Content.IE5\A5SQSDWZ\MC90039129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28600"/>
            <a:ext cx="12192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2592388"/>
            <a:ext cx="6934200" cy="42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fr-CA">
                <a:solidFill>
                  <a:srgbClr val="FFFF00"/>
                </a:solidFill>
              </a:rPr>
              <a:t>Let the Creation Begin!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1676400"/>
          </a:xfrm>
        </p:spPr>
        <p:txBody>
          <a:bodyPr/>
          <a:lstStyle/>
          <a:p>
            <a:r>
              <a:rPr lang="fr-CA" sz="2800" b="1">
                <a:solidFill>
                  <a:srgbClr val="E46C0A"/>
                </a:solidFill>
              </a:rPr>
              <a:t>Step 4: </a:t>
            </a:r>
            <a:r>
              <a:rPr lang="fr-CA" sz="2800">
                <a:solidFill>
                  <a:schemeClr val="bg1"/>
                </a:solidFill>
              </a:rPr>
              <a:t>Create your page: Drag and drop the element of your choice to your page.</a:t>
            </a:r>
          </a:p>
          <a:p>
            <a:pPr>
              <a:buFont typeface="Arial" charset="0"/>
              <a:buNone/>
            </a:pPr>
            <a:endParaRPr lang="fr-CA">
              <a:solidFill>
                <a:schemeClr val="bg1"/>
              </a:solidFill>
            </a:endParaRPr>
          </a:p>
        </p:txBody>
      </p:sp>
      <p:pic>
        <p:nvPicPr>
          <p:cNvPr id="27652" name="Picture 4" descr="C:\Users\Pavilion\AppData\Local\Microsoft\Windows\Temporary Internet Files\Content.IE5\5B6OQP0F\MC9002341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52400"/>
            <a:ext cx="12954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C:\Users\Pavilion\AppData\Local\Microsoft\Windows\Temporary Internet Files\Content.IE5\A5SQSDWZ\MC90039129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12192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743200"/>
            <a:ext cx="8337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3700" y="3962400"/>
            <a:ext cx="83693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5181600"/>
            <a:ext cx="845820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1000" y="2971800"/>
            <a:ext cx="1219200" cy="2286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81000" y="4419600"/>
            <a:ext cx="1219200" cy="2286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1000" y="6096000"/>
            <a:ext cx="1219200" cy="2286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828800"/>
            <a:ext cx="58674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itr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1143000"/>
          </a:xfrm>
        </p:spPr>
        <p:txBody>
          <a:bodyPr/>
          <a:lstStyle/>
          <a:p>
            <a:r>
              <a:rPr lang="fr-CA">
                <a:solidFill>
                  <a:srgbClr val="FFFF00"/>
                </a:solidFill>
              </a:rPr>
              <a:t>Step 5: Adding Pages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429000" y="28194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228600" y="2133600"/>
            <a:ext cx="2493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Click on the Pages tab</a:t>
            </a:r>
          </a:p>
        </p:txBody>
      </p:sp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228600" y="3433763"/>
            <a:ext cx="35052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New Page </a:t>
            </a:r>
            <a:r>
              <a:rPr lang="en-US" sz="1800"/>
              <a:t>– static pages (contain information that don’t change frequently)</a:t>
            </a:r>
          </a:p>
          <a:p>
            <a:endParaRPr lang="en-US" sz="1800"/>
          </a:p>
          <a:p>
            <a:r>
              <a:rPr lang="en-US" sz="1800" b="1"/>
              <a:t>Blog Page </a:t>
            </a:r>
            <a:r>
              <a:rPr lang="en-US" sz="1800"/>
              <a:t>– interactive</a:t>
            </a:r>
          </a:p>
          <a:p>
            <a:r>
              <a:rPr lang="en-US" sz="1800"/>
              <a:t>(allows comments on posted content)</a:t>
            </a:r>
          </a:p>
          <a:p>
            <a:r>
              <a:rPr lang="en-US" sz="1800"/>
              <a:t>information in chronological order</a:t>
            </a:r>
          </a:p>
        </p:txBody>
      </p:sp>
    </p:spTree>
  </p:cSld>
  <p:clrMapOvr>
    <a:masterClrMapping/>
  </p:clrMapOvr>
  <p:transition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Create a Blog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85800" y="1951038"/>
            <a:ext cx="8229600" cy="4373562"/>
          </a:xfrm>
        </p:spPr>
        <p:txBody>
          <a:bodyPr/>
          <a:lstStyle/>
          <a:p>
            <a:r>
              <a:rPr lang="en-US" sz="2800">
                <a:solidFill>
                  <a:schemeClr val="bg1"/>
                </a:solidFill>
              </a:rPr>
              <a:t>Create a Blog by clicking on “Pages”</a:t>
            </a:r>
          </a:p>
          <a:p>
            <a:r>
              <a:rPr lang="en-US" sz="2800">
                <a:solidFill>
                  <a:schemeClr val="bg1"/>
                </a:solidFill>
              </a:rPr>
              <a:t>Click on “New Blog”</a:t>
            </a:r>
          </a:p>
          <a:p>
            <a:r>
              <a:rPr lang="en-US" sz="2800">
                <a:solidFill>
                  <a:schemeClr val="bg1"/>
                </a:solidFill>
              </a:rPr>
              <a:t>Post information, discussion questions, or assignments</a:t>
            </a:r>
          </a:p>
          <a:p>
            <a:r>
              <a:rPr lang="en-US" sz="2800">
                <a:solidFill>
                  <a:schemeClr val="bg1"/>
                </a:solidFill>
              </a:rPr>
              <a:t>You can monitor blog responses before they are displayed online</a:t>
            </a:r>
          </a:p>
          <a:p>
            <a:r>
              <a:rPr lang="en-US" sz="2800">
                <a:solidFill>
                  <a:schemeClr val="bg1"/>
                </a:solidFill>
              </a:rPr>
              <a:t>Blog responses are sent to your e-mail</a:t>
            </a:r>
          </a:p>
        </p:txBody>
      </p:sp>
      <p:pic>
        <p:nvPicPr>
          <p:cNvPr id="29700" name="Picture 6" descr="C:\Documents and Settings\barlettac\Local Settings\Temporary Internet Files\Content.IE5\KET21EZU\MC9003345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838200"/>
            <a:ext cx="1344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>
                <a:solidFill>
                  <a:srgbClr val="FFFF00"/>
                </a:solidFill>
              </a:rPr>
              <a:t>Publish Your Site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411663"/>
          </a:xfrm>
        </p:spPr>
        <p:txBody>
          <a:bodyPr/>
          <a:lstStyle/>
          <a:p>
            <a:pPr>
              <a:defRPr/>
            </a:pPr>
            <a:r>
              <a:rPr lang="fr-CA" b="1" dirty="0">
                <a:solidFill>
                  <a:schemeClr val="accent6"/>
                </a:solidFill>
                <a:ea typeface="+mn-ea"/>
              </a:rPr>
              <a:t>Step 6: </a:t>
            </a:r>
            <a:r>
              <a:rPr lang="fr-CA" dirty="0">
                <a:solidFill>
                  <a:schemeClr val="bg1"/>
                </a:solidFill>
                <a:ea typeface="+mn-ea"/>
              </a:rPr>
              <a:t>Publish your website-click on the orange publish button and save the link, this is the site students will see</a:t>
            </a:r>
          </a:p>
          <a:p>
            <a:pPr>
              <a:buFont typeface="Arial" charset="0"/>
              <a:buNone/>
              <a:defRPr/>
            </a:pPr>
            <a:r>
              <a:rPr lang="fr-CA" dirty="0">
                <a:solidFill>
                  <a:schemeClr val="bg1"/>
                </a:solidFill>
                <a:ea typeface="+mn-ea"/>
              </a:rPr>
              <a:t>You can make changes at any time and re-publish your site and instantly see the changes applied to the site </a:t>
            </a:r>
          </a:p>
        </p:txBody>
      </p:sp>
      <p:pic>
        <p:nvPicPr>
          <p:cNvPr id="30724" name="Picture 2" descr="C:\Users\Pavilion\AppData\Local\Microsoft\Windows\Temporary Internet Files\Content.IE5\1CXGF6C1\MC90025021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572000"/>
            <a:ext cx="2300288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r>
              <a:rPr lang="en-US" sz="3600" b="1">
                <a:solidFill>
                  <a:srgbClr val="FFFF00"/>
                </a:solidFill>
              </a:rPr>
              <a:t>Creation and Publication Complete!</a:t>
            </a:r>
          </a:p>
        </p:txBody>
      </p:sp>
      <p:sp>
        <p:nvSpPr>
          <p:cNvPr id="5" name="Down Arrow 4"/>
          <p:cNvSpPr/>
          <p:nvPr/>
        </p:nvSpPr>
        <p:spPr>
          <a:xfrm>
            <a:off x="7772400" y="1066800"/>
            <a:ext cx="484188" cy="749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pic>
        <p:nvPicPr>
          <p:cNvPr id="31748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822960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685800" y="2332038"/>
            <a:ext cx="8001000" cy="4525962"/>
          </a:xfrm>
        </p:spPr>
        <p:txBody>
          <a:bodyPr/>
          <a:lstStyle/>
          <a:p>
            <a:r>
              <a:rPr lang="en-US" sz="2000">
                <a:solidFill>
                  <a:schemeClr val="bg1"/>
                </a:solidFill>
              </a:rPr>
              <a:t>Add images from your hard drive, Flickr, or a website</a:t>
            </a:r>
          </a:p>
          <a:p>
            <a:r>
              <a:rPr lang="en-US" sz="2000">
                <a:solidFill>
                  <a:schemeClr val="bg1"/>
                </a:solidFill>
              </a:rPr>
              <a:t>Resize, crop, rotate and align the images</a:t>
            </a:r>
          </a:p>
          <a:p>
            <a:r>
              <a:rPr lang="en-US" sz="2000">
                <a:solidFill>
                  <a:schemeClr val="bg1"/>
                </a:solidFill>
              </a:rPr>
              <a:t>Add effects like changing opacity, adding a fade, or adding burnt or polaroid borders</a:t>
            </a:r>
          </a:p>
          <a:p>
            <a:r>
              <a:rPr lang="en-US" sz="2000">
                <a:solidFill>
                  <a:schemeClr val="bg1"/>
                </a:solidFill>
              </a:rPr>
              <a:t>Add multiple lines of text, position them anywhere, and choose from a wide selection of fonts</a:t>
            </a:r>
          </a:p>
          <a:p>
            <a:r>
              <a:rPr lang="en-US" sz="2000">
                <a:solidFill>
                  <a:schemeClr val="bg1"/>
                </a:solidFill>
              </a:rPr>
              <a:t>Add text effects like gradients, patterns, and a shadow or glow</a:t>
            </a:r>
          </a:p>
          <a:p>
            <a:r>
              <a:rPr lang="en-US" sz="2000">
                <a:solidFill>
                  <a:schemeClr val="bg1"/>
                </a:solidFill>
              </a:rPr>
              <a:t>Change the background to be a solid color, gradient or pattern</a:t>
            </a:r>
          </a:p>
          <a:p>
            <a:r>
              <a:rPr lang="en-US" sz="2000" b="1">
                <a:solidFill>
                  <a:schemeClr val="bg1"/>
                </a:solidFill>
              </a:rPr>
              <a:t>Set different header images for different pages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34820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8600"/>
            <a:ext cx="67818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657600" y="914400"/>
            <a:ext cx="4953000" cy="1143000"/>
          </a:xfrm>
        </p:spPr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Workshop Agenda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79863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• Overview of Weebly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• Create your own website</a:t>
            </a:r>
          </a:p>
          <a:p>
            <a:pPr>
              <a:buFont typeface="Arial" charset="0"/>
              <a:buNone/>
            </a:pPr>
            <a:r>
              <a:rPr lang="en-US">
                <a:solidFill>
                  <a:schemeClr val="bg1"/>
                </a:solidFill>
              </a:rPr>
              <a:t>	• Create your blog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• Image Perfect</a:t>
            </a:r>
          </a:p>
          <a:p>
            <a:pPr>
              <a:buFont typeface="Arial" charset="0"/>
              <a:buNone/>
            </a:pPr>
            <a:r>
              <a:rPr lang="en-US">
                <a:solidFill>
                  <a:schemeClr val="bg1"/>
                </a:solidFill>
              </a:rPr>
              <a:t>	• Useful tools for your site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• Questions and reflection time</a:t>
            </a:r>
          </a:p>
          <a:p>
            <a:endParaRPr lang="en-US"/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2730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6000" dirty="0" err="1" smtClean="0"/>
              <a:t>How</a:t>
            </a:r>
            <a:r>
              <a:rPr lang="es-ES" dirty="0" smtClean="0"/>
              <a:t> </a:t>
            </a:r>
            <a:r>
              <a:rPr lang="es-ES" sz="6000" dirty="0" smtClean="0"/>
              <a:t>do </a:t>
            </a:r>
            <a:r>
              <a:rPr lang="es-ES" sz="6000" dirty="0" err="1" smtClean="0"/>
              <a:t>you</a:t>
            </a:r>
            <a:r>
              <a:rPr lang="es-ES" sz="6000" dirty="0" smtClean="0"/>
              <a:t> </a:t>
            </a:r>
            <a:r>
              <a:rPr lang="es-ES" sz="6000" dirty="0" err="1" smtClean="0"/>
              <a:t>think</a:t>
            </a:r>
            <a:r>
              <a:rPr lang="es-ES" sz="6000" dirty="0" smtClean="0"/>
              <a:t> </a:t>
            </a:r>
            <a:r>
              <a:rPr lang="es-ES" sz="6000" dirty="0" err="1" smtClean="0"/>
              <a:t>you</a:t>
            </a:r>
            <a:r>
              <a:rPr lang="es-ES" sz="6000" dirty="0" smtClean="0"/>
              <a:t> can use </a:t>
            </a:r>
            <a:r>
              <a:rPr lang="es-ES" sz="6000" dirty="0" err="1" smtClean="0"/>
              <a:t>Weebly</a:t>
            </a:r>
            <a:r>
              <a:rPr lang="es-ES" sz="6000" dirty="0" smtClean="0"/>
              <a:t> in </a:t>
            </a:r>
            <a:r>
              <a:rPr lang="es-ES" sz="6000" dirty="0" err="1" smtClean="0"/>
              <a:t>your</a:t>
            </a:r>
            <a:r>
              <a:rPr lang="es-ES" sz="6000" dirty="0" smtClean="0"/>
              <a:t> </a:t>
            </a:r>
            <a:r>
              <a:rPr lang="es-ES" sz="6000" dirty="0" err="1" smtClean="0"/>
              <a:t>classroom</a:t>
            </a:r>
            <a:r>
              <a:rPr lang="es-ES" sz="6000" dirty="0" smtClean="0"/>
              <a:t>?</a:t>
            </a:r>
            <a:endParaRPr lang="es-ES" sz="6000" dirty="0"/>
          </a:p>
        </p:txBody>
      </p:sp>
    </p:spTree>
  </p:cSld>
  <p:clrMapOvr>
    <a:masterClrMapping/>
  </p:clrMapOvr>
  <p:transition>
    <p:pull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err="1"/>
              <a:t>Weebly</a:t>
            </a:r>
            <a:r>
              <a:rPr lang="es-ES" b="1" dirty="0"/>
              <a:t> in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Classroom</a:t>
            </a:r>
            <a:endParaRPr lang="es-ES" b="1" dirty="0"/>
          </a:p>
          <a:p>
            <a:r>
              <a:rPr lang="es-ES" dirty="0"/>
              <a:t>https://www.youtube.com/watch?v=VBGX3ltd0tc</a:t>
            </a:r>
          </a:p>
        </p:txBody>
      </p:sp>
    </p:spTree>
    <p:extLst>
      <p:ext uri="{BB962C8B-B14F-4D97-AF65-F5344CB8AC3E}">
        <p14:creationId xmlns="" xmlns:p14="http://schemas.microsoft.com/office/powerpoint/2010/main" val="128443777"/>
      </p:ext>
    </p:extLst>
  </p:cSld>
  <p:clrMapOvr>
    <a:masterClrMapping/>
  </p:clrMapOvr>
  <p:transition>
    <p:pull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400800" cy="1143000"/>
          </a:xfrm>
        </p:spPr>
        <p:txBody>
          <a:bodyPr/>
          <a:lstStyle/>
          <a:p>
            <a:pPr algn="l"/>
            <a:r>
              <a:rPr lang="fr-CA" dirty="0" err="1">
                <a:solidFill>
                  <a:srgbClr val="016340"/>
                </a:solidFill>
              </a:rPr>
              <a:t>Weebly</a:t>
            </a:r>
            <a:r>
              <a:rPr lang="fr-CA" dirty="0">
                <a:solidFill>
                  <a:srgbClr val="016340"/>
                </a:solidFill>
              </a:rPr>
              <a:t> Support &amp; Info</a:t>
            </a:r>
          </a:p>
        </p:txBody>
      </p:sp>
      <p:sp>
        <p:nvSpPr>
          <p:cNvPr id="36867" name="Espace réservé du contenu 2"/>
          <p:cNvSpPr>
            <a:spLocks noGrp="1"/>
          </p:cNvSpPr>
          <p:nvPr>
            <p:ph idx="1"/>
          </p:nvPr>
        </p:nvSpPr>
        <p:spPr>
          <a:xfrm>
            <a:off x="2286000" y="1676400"/>
            <a:ext cx="6400800" cy="4525963"/>
          </a:xfrm>
        </p:spPr>
        <p:txBody>
          <a:bodyPr/>
          <a:lstStyle/>
          <a:p>
            <a:r>
              <a:rPr lang="en-US" sz="2000" dirty="0" err="1">
                <a:solidFill>
                  <a:srgbClr val="016340"/>
                </a:solidFill>
                <a:hlinkClick r:id="rId3"/>
              </a:rPr>
              <a:t>Weebly</a:t>
            </a:r>
            <a:r>
              <a:rPr lang="en-US" sz="2000" dirty="0">
                <a:solidFill>
                  <a:srgbClr val="016340"/>
                </a:solidFill>
                <a:hlinkClick r:id="rId3"/>
              </a:rPr>
              <a:t> Demo</a:t>
            </a:r>
            <a:endParaRPr lang="en-US" sz="2000" dirty="0">
              <a:solidFill>
                <a:srgbClr val="016340"/>
              </a:solidFill>
            </a:endParaRPr>
          </a:p>
          <a:p>
            <a:r>
              <a:rPr lang="en-US" sz="2000" dirty="0" err="1">
                <a:solidFill>
                  <a:srgbClr val="016340"/>
                </a:solidFill>
                <a:hlinkClick r:id="rId4"/>
              </a:rPr>
              <a:t>Weebly</a:t>
            </a:r>
            <a:r>
              <a:rPr lang="en-US" sz="2000" dirty="0">
                <a:solidFill>
                  <a:srgbClr val="016340"/>
                </a:solidFill>
                <a:hlinkClick r:id="rId4"/>
              </a:rPr>
              <a:t> Demo 2</a:t>
            </a:r>
            <a:endParaRPr lang="en-US" sz="2000" dirty="0">
              <a:solidFill>
                <a:srgbClr val="016340"/>
              </a:solidFill>
            </a:endParaRPr>
          </a:p>
          <a:p>
            <a:r>
              <a:rPr lang="en-US" sz="2000" dirty="0" err="1">
                <a:solidFill>
                  <a:srgbClr val="016340"/>
                </a:solidFill>
                <a:hlinkClick r:id="rId5"/>
              </a:rPr>
              <a:t>Weebly</a:t>
            </a:r>
            <a:r>
              <a:rPr lang="en-US" sz="2000" dirty="0">
                <a:solidFill>
                  <a:srgbClr val="016340"/>
                </a:solidFill>
                <a:hlinkClick r:id="rId5"/>
              </a:rPr>
              <a:t> Help</a:t>
            </a:r>
            <a:endParaRPr lang="en-US" sz="2000" dirty="0">
              <a:solidFill>
                <a:srgbClr val="016340"/>
              </a:solidFill>
            </a:endParaRPr>
          </a:p>
          <a:p>
            <a:r>
              <a:rPr lang="en-US" sz="2000" dirty="0">
                <a:solidFill>
                  <a:srgbClr val="016340"/>
                </a:solidFill>
                <a:hlinkClick r:id="rId6"/>
              </a:rPr>
              <a:t>About </a:t>
            </a:r>
            <a:r>
              <a:rPr lang="en-US" sz="2000" dirty="0" err="1">
                <a:solidFill>
                  <a:srgbClr val="016340"/>
                </a:solidFill>
                <a:hlinkClick r:id="rId6"/>
              </a:rPr>
              <a:t>Weebly</a:t>
            </a:r>
            <a:endParaRPr lang="en-US" sz="2000" dirty="0">
              <a:solidFill>
                <a:srgbClr val="016340"/>
              </a:solidFill>
            </a:endParaRPr>
          </a:p>
          <a:p>
            <a:r>
              <a:rPr lang="en-US" sz="2000" dirty="0" err="1">
                <a:solidFill>
                  <a:srgbClr val="016340"/>
                </a:solidFill>
                <a:hlinkClick r:id="rId7"/>
              </a:rPr>
              <a:t>Weebly</a:t>
            </a:r>
            <a:r>
              <a:rPr lang="en-US" sz="2000" dirty="0">
                <a:solidFill>
                  <a:srgbClr val="016340"/>
                </a:solidFill>
                <a:hlinkClick r:id="rId7"/>
              </a:rPr>
              <a:t> Article</a:t>
            </a:r>
            <a:endParaRPr lang="en-US" sz="2000" dirty="0">
              <a:solidFill>
                <a:srgbClr val="016340"/>
              </a:solidFill>
            </a:endParaRPr>
          </a:p>
          <a:p>
            <a:pPr>
              <a:buFont typeface="Arial" charset="0"/>
              <a:buNone/>
            </a:pPr>
            <a:endParaRPr lang="en-US" sz="2000" dirty="0">
              <a:solidFill>
                <a:srgbClr val="016340"/>
              </a:solidFill>
            </a:endParaRPr>
          </a:p>
          <a:p>
            <a:pPr lvl="1"/>
            <a:endParaRPr lang="en-US" sz="1600" dirty="0">
              <a:solidFill>
                <a:srgbClr val="016340"/>
              </a:solidFill>
            </a:endParaRPr>
          </a:p>
          <a:p>
            <a:pPr lvl="1"/>
            <a:endParaRPr lang="en-US" sz="1600" dirty="0">
              <a:solidFill>
                <a:srgbClr val="016340"/>
              </a:solidFill>
            </a:endParaRPr>
          </a:p>
          <a:p>
            <a:pPr>
              <a:buFont typeface="Arial" charset="0"/>
              <a:buNone/>
            </a:pPr>
            <a:endParaRPr lang="en-US" sz="2000" dirty="0">
              <a:solidFill>
                <a:srgbClr val="016340"/>
              </a:solidFill>
            </a:endParaRPr>
          </a:p>
          <a:p>
            <a:pPr>
              <a:buFont typeface="Arial" charset="0"/>
              <a:buNone/>
            </a:pPr>
            <a:endParaRPr lang="en-US" sz="2000" dirty="0">
              <a:solidFill>
                <a:srgbClr val="016340"/>
              </a:solidFill>
            </a:endParaRPr>
          </a:p>
          <a:p>
            <a:endParaRPr lang="en-US" sz="2000" dirty="0">
              <a:solidFill>
                <a:srgbClr val="016340"/>
              </a:solidFill>
            </a:endParaRPr>
          </a:p>
        </p:txBody>
      </p:sp>
      <p:pic>
        <p:nvPicPr>
          <p:cNvPr id="36868" name="Picture 4" descr="C:\Users\Pavilion\AppData\Local\Microsoft\Windows\Temporary Internet Files\Content.IE5\FPS1NKEP\MC900094677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1219200"/>
            <a:ext cx="24384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4343400" y="838200"/>
            <a:ext cx="3810000" cy="1143000"/>
          </a:xfrm>
        </p:spPr>
        <p:txBody>
          <a:bodyPr/>
          <a:lstStyle/>
          <a:p>
            <a:pPr algn="l"/>
            <a:r>
              <a:rPr lang="fr-CA" sz="4000" b="1">
                <a:solidFill>
                  <a:srgbClr val="016340"/>
                </a:solidFill>
              </a:rPr>
              <a:t>What is Weebly? </a:t>
            </a:r>
          </a:p>
        </p:txBody>
      </p:sp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>
          <a:xfrm>
            <a:off x="2362200" y="2590800"/>
            <a:ext cx="6400800" cy="3505200"/>
          </a:xfrm>
        </p:spPr>
        <p:txBody>
          <a:bodyPr/>
          <a:lstStyle/>
          <a:p>
            <a:pPr lvl="1"/>
            <a:r>
              <a:rPr lang="en-US" sz="2000">
                <a:solidFill>
                  <a:srgbClr val="018052"/>
                </a:solidFill>
              </a:rPr>
              <a:t>Free (Open Source) web content creator</a:t>
            </a:r>
          </a:p>
          <a:p>
            <a:pPr lvl="1"/>
            <a:r>
              <a:rPr lang="en-US" sz="2000">
                <a:solidFill>
                  <a:srgbClr val="018052"/>
                </a:solidFill>
              </a:rPr>
              <a:t>Simple but powerful Drag and Drop interface</a:t>
            </a:r>
          </a:p>
          <a:p>
            <a:pPr lvl="1"/>
            <a:r>
              <a:rPr lang="en-US" sz="2000">
                <a:solidFill>
                  <a:srgbClr val="018052"/>
                </a:solidFill>
              </a:rPr>
              <a:t>Free hosting with no restrictions</a:t>
            </a:r>
          </a:p>
          <a:p>
            <a:pPr lvl="1"/>
            <a:r>
              <a:rPr lang="en-US" sz="2000">
                <a:solidFill>
                  <a:srgbClr val="018052"/>
                </a:solidFill>
              </a:rPr>
              <a:t>70+ Professional Design Templates</a:t>
            </a:r>
          </a:p>
          <a:p>
            <a:pPr lvl="1"/>
            <a:r>
              <a:rPr lang="en-US" sz="2000">
                <a:solidFill>
                  <a:srgbClr val="018052"/>
                </a:solidFill>
              </a:rPr>
              <a:t>Powerful Blogging features</a:t>
            </a:r>
          </a:p>
          <a:p>
            <a:pPr lvl="1"/>
            <a:r>
              <a:rPr lang="en-US" sz="2000">
                <a:solidFill>
                  <a:srgbClr val="018052"/>
                </a:solidFill>
              </a:rPr>
              <a:t>No Ads</a:t>
            </a:r>
          </a:p>
          <a:p>
            <a:pPr lvl="1"/>
            <a:r>
              <a:rPr lang="en-US" sz="2000">
                <a:solidFill>
                  <a:srgbClr val="018052"/>
                </a:solidFill>
              </a:rPr>
              <a:t>One of Time’s 50 Best Websites in Year 2007</a:t>
            </a:r>
          </a:p>
          <a:p>
            <a:pPr lvl="1"/>
            <a:r>
              <a:rPr lang="en-US" sz="2000">
                <a:solidFill>
                  <a:srgbClr val="018052"/>
                </a:solidFill>
              </a:rPr>
              <a:t>Edit pages using your web browser</a:t>
            </a:r>
          </a:p>
          <a:p>
            <a:pPr lvl="1"/>
            <a:r>
              <a:rPr lang="en-US" sz="2000">
                <a:solidFill>
                  <a:srgbClr val="018052"/>
                </a:solidFill>
              </a:rPr>
              <a:t>Fast and easiest way to create a website</a:t>
            </a:r>
          </a:p>
          <a:p>
            <a:pPr lvl="1"/>
            <a:endParaRPr lang="en-US" sz="2000">
              <a:solidFill>
                <a:srgbClr val="018052"/>
              </a:solidFill>
            </a:endParaRPr>
          </a:p>
          <a:p>
            <a:pPr lvl="1"/>
            <a:endParaRPr lang="en-US" sz="2000">
              <a:solidFill>
                <a:srgbClr val="018052"/>
              </a:solidFill>
            </a:endParaRPr>
          </a:p>
          <a:p>
            <a:pPr lvl="1"/>
            <a:endParaRPr lang="en-US" sz="2000">
              <a:solidFill>
                <a:srgbClr val="018052"/>
              </a:solidFill>
            </a:endParaRPr>
          </a:p>
          <a:p>
            <a:pPr lvl="1"/>
            <a:endParaRPr lang="en-US" sz="1200">
              <a:solidFill>
                <a:srgbClr val="018052"/>
              </a:solidFill>
            </a:endParaRPr>
          </a:p>
          <a:p>
            <a:pPr lvl="1"/>
            <a:endParaRPr lang="en-US" sz="2000">
              <a:solidFill>
                <a:srgbClr val="016340"/>
              </a:solidFill>
            </a:endParaRPr>
          </a:p>
        </p:txBody>
      </p:sp>
      <p:pic>
        <p:nvPicPr>
          <p:cNvPr id="17412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"/>
            <a:ext cx="35814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9"/>
          <p:cNvPicPr>
            <a:picLocks noChangeAspect="1"/>
          </p:cNvPicPr>
          <p:nvPr/>
        </p:nvPicPr>
        <p:blipFill>
          <a:blip r:embed="rId4" cstate="print"/>
          <a:srcRect l="24812" r="12030"/>
          <a:stretch>
            <a:fillRect/>
          </a:stretch>
        </p:blipFill>
        <p:spPr bwMode="auto">
          <a:xfrm>
            <a:off x="457200" y="3429000"/>
            <a:ext cx="21336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4572000"/>
            <a:ext cx="1930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3657600" y="609600"/>
            <a:ext cx="5105400" cy="1143000"/>
          </a:xfrm>
        </p:spPr>
        <p:txBody>
          <a:bodyPr/>
          <a:lstStyle/>
          <a:p>
            <a:pPr algn="l"/>
            <a:r>
              <a:rPr lang="fr-CA" sz="4000" b="1">
                <a:solidFill>
                  <a:srgbClr val="016340"/>
                </a:solidFill>
              </a:rPr>
              <a:t>Weebly Benefits: </a:t>
            </a:r>
          </a:p>
        </p:txBody>
      </p:sp>
      <p:sp>
        <p:nvSpPr>
          <p:cNvPr id="18435" name="Espace réservé du contenu 2"/>
          <p:cNvSpPr>
            <a:spLocks noGrp="1"/>
          </p:cNvSpPr>
          <p:nvPr>
            <p:ph idx="1"/>
          </p:nvPr>
        </p:nvSpPr>
        <p:spPr>
          <a:xfrm>
            <a:off x="1981200" y="1981200"/>
            <a:ext cx="7162800" cy="4114800"/>
          </a:xfrm>
        </p:spPr>
        <p:txBody>
          <a:bodyPr/>
          <a:lstStyle/>
          <a:p>
            <a:pPr lvl="1"/>
            <a:r>
              <a:rPr lang="en-US" sz="2000">
                <a:solidFill>
                  <a:srgbClr val="018052"/>
                </a:solidFill>
              </a:rPr>
              <a:t>Edits and changes are seen immediately</a:t>
            </a:r>
          </a:p>
          <a:p>
            <a:pPr lvl="1"/>
            <a:r>
              <a:rPr lang="en-US" sz="2000">
                <a:solidFill>
                  <a:srgbClr val="016340"/>
                </a:solidFill>
              </a:rPr>
              <a:t>Post class information/resources</a:t>
            </a:r>
          </a:p>
          <a:p>
            <a:pPr lvl="1"/>
            <a:r>
              <a:rPr lang="en-US" sz="2000">
                <a:solidFill>
                  <a:srgbClr val="018052"/>
                </a:solidFill>
              </a:rPr>
              <a:t>Post and accept homework assignments online</a:t>
            </a:r>
            <a:endParaRPr lang="en-US" sz="2000">
              <a:solidFill>
                <a:srgbClr val="016340"/>
              </a:solidFill>
            </a:endParaRPr>
          </a:p>
          <a:p>
            <a:pPr lvl="1"/>
            <a:r>
              <a:rPr lang="en-US" sz="2000">
                <a:solidFill>
                  <a:srgbClr val="016340"/>
                </a:solidFill>
              </a:rPr>
              <a:t>Import files, video</a:t>
            </a:r>
            <a:r>
              <a:rPr lang="fr-CA" sz="2000">
                <a:solidFill>
                  <a:srgbClr val="016340"/>
                </a:solidFill>
              </a:rPr>
              <a:t>s and pictures</a:t>
            </a:r>
          </a:p>
          <a:p>
            <a:pPr lvl="1"/>
            <a:r>
              <a:rPr lang="fr-CA" sz="2000">
                <a:solidFill>
                  <a:srgbClr val="016340"/>
                </a:solidFill>
              </a:rPr>
              <a:t>Create links to other websites</a:t>
            </a:r>
          </a:p>
          <a:p>
            <a:pPr lvl="1"/>
            <a:r>
              <a:rPr lang="fr-CA" sz="2000">
                <a:solidFill>
                  <a:srgbClr val="016340"/>
                </a:solidFill>
              </a:rPr>
              <a:t>Create digital student portfolios</a:t>
            </a:r>
            <a:endParaRPr lang="en-US" sz="2000">
              <a:solidFill>
                <a:srgbClr val="018052"/>
              </a:solidFill>
            </a:endParaRPr>
          </a:p>
          <a:p>
            <a:pPr lvl="1"/>
            <a:r>
              <a:rPr lang="en-US" sz="2000">
                <a:solidFill>
                  <a:srgbClr val="018052"/>
                </a:solidFill>
              </a:rPr>
              <a:t>Create and manage up to 40 student accounts</a:t>
            </a:r>
            <a:endParaRPr lang="fr-CA" sz="2000">
              <a:solidFill>
                <a:srgbClr val="016340"/>
              </a:solidFill>
            </a:endParaRPr>
          </a:p>
          <a:p>
            <a:pPr lvl="1"/>
            <a:r>
              <a:rPr lang="en-US" sz="2000">
                <a:solidFill>
                  <a:srgbClr val="018052"/>
                </a:solidFill>
              </a:rPr>
              <a:t>Basic website is FREE – Pro Account is less than $50/yr</a:t>
            </a:r>
          </a:p>
          <a:p>
            <a:pPr lvl="2">
              <a:buFont typeface="Arial" charset="0"/>
              <a:buNone/>
            </a:pPr>
            <a:r>
              <a:rPr lang="en-US" sz="1400">
                <a:solidFill>
                  <a:srgbClr val="018052"/>
                </a:solidFill>
              </a:rPr>
              <a:t>With Pro Account you can:</a:t>
            </a:r>
          </a:p>
          <a:p>
            <a:pPr lvl="2"/>
            <a:r>
              <a:rPr lang="en-US" sz="1400">
                <a:solidFill>
                  <a:srgbClr val="018052"/>
                </a:solidFill>
              </a:rPr>
              <a:t>have 10 websites within one account</a:t>
            </a:r>
          </a:p>
          <a:p>
            <a:pPr lvl="2"/>
            <a:r>
              <a:rPr lang="en-US" sz="1400">
                <a:solidFill>
                  <a:srgbClr val="018052"/>
                </a:solidFill>
              </a:rPr>
              <a:t>Upload files more than 5 MB</a:t>
            </a:r>
          </a:p>
          <a:p>
            <a:pPr lvl="2"/>
            <a:r>
              <a:rPr lang="en-US" sz="1400">
                <a:solidFill>
                  <a:srgbClr val="018052"/>
                </a:solidFill>
              </a:rPr>
              <a:t>Remove Weebly footer</a:t>
            </a:r>
          </a:p>
          <a:p>
            <a:pPr lvl="1"/>
            <a:endParaRPr lang="en-US" sz="2000">
              <a:solidFill>
                <a:srgbClr val="016340"/>
              </a:solidFill>
            </a:endParaRPr>
          </a:p>
        </p:txBody>
      </p:sp>
      <p:pic>
        <p:nvPicPr>
          <p:cNvPr id="18436" name="Picture 7" descr="C:\Users\Pavilion\AppData\Local\Microsoft\Windows\Temporary Internet Files\Content.IE5\YC9MTK9T\MC90023157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00600"/>
            <a:ext cx="2057400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"/>
            <a:ext cx="32766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Sample Weebly Sites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620000" cy="4525963"/>
          </a:xfrm>
        </p:spPr>
        <p:txBody>
          <a:bodyPr/>
          <a:lstStyle/>
          <a:p>
            <a:r>
              <a:rPr lang="en-US">
                <a:hlinkClick r:id="rId2"/>
              </a:rPr>
              <a:t>http://msdainty.weebly.com</a:t>
            </a:r>
            <a:endParaRPr lang="en-US"/>
          </a:p>
          <a:p>
            <a:endParaRPr lang="en-US"/>
          </a:p>
          <a:p>
            <a:r>
              <a:rPr lang="en-US">
                <a:hlinkClick r:id="rId3"/>
              </a:rPr>
              <a:t>http://cnapolitano.weebly.com/</a:t>
            </a:r>
            <a:endParaRPr lang="en-US"/>
          </a:p>
          <a:p>
            <a:endParaRPr lang="en-US"/>
          </a:p>
          <a:p>
            <a:r>
              <a:rPr lang="en-US">
                <a:hlinkClick r:id="rId4"/>
              </a:rPr>
              <a:t>http://nhdexample1.weebly.com/index.html</a:t>
            </a:r>
            <a:endParaRPr lang="en-US"/>
          </a:p>
          <a:p>
            <a:pPr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  <p:transition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15963"/>
          </a:xfrm>
        </p:spPr>
        <p:txBody>
          <a:bodyPr/>
          <a:lstStyle/>
          <a:p>
            <a:r>
              <a:rPr lang="en-US" b="1"/>
              <a:t>Weebly for Education</a:t>
            </a:r>
          </a:p>
        </p:txBody>
      </p:sp>
      <p:pic>
        <p:nvPicPr>
          <p:cNvPr id="20483" name="Weebly for Education Demo.mp4" descr="JET 5-4:WEEBLY WORKSHOP:Weebly for Education Demo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0"/>
            <a:ext cx="79248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04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48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err="1"/>
              <a:t>Weebly</a:t>
            </a:r>
            <a:r>
              <a:rPr lang="es-ES" b="1" dirty="0"/>
              <a:t> </a:t>
            </a:r>
            <a:r>
              <a:rPr lang="es-ES" b="1" dirty="0" err="1"/>
              <a:t>for</a:t>
            </a:r>
            <a:r>
              <a:rPr lang="es-ES" b="1" dirty="0"/>
              <a:t> </a:t>
            </a:r>
            <a:r>
              <a:rPr lang="es-ES" b="1" dirty="0" err="1"/>
              <a:t>Education</a:t>
            </a:r>
            <a:r>
              <a:rPr lang="es-ES" b="1" dirty="0"/>
              <a:t> Demo</a:t>
            </a:r>
          </a:p>
          <a:p>
            <a:endParaRPr lang="es-ES" b="1" dirty="0"/>
          </a:p>
          <a:p>
            <a:r>
              <a:rPr lang="es-ES" dirty="0"/>
              <a:t>https://www.youtube.com/watch?v=5AqR6vo0pno</a:t>
            </a:r>
          </a:p>
        </p:txBody>
      </p:sp>
    </p:spTree>
    <p:extLst>
      <p:ext uri="{BB962C8B-B14F-4D97-AF65-F5344CB8AC3E}">
        <p14:creationId xmlns="" xmlns:p14="http://schemas.microsoft.com/office/powerpoint/2010/main" val="3311503292"/>
      </p:ext>
    </p:extLst>
  </p:cSld>
  <p:clrMapOvr>
    <a:masterClrMapping/>
  </p:clrMapOvr>
  <p:transition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fr-CA">
                <a:solidFill>
                  <a:srgbClr val="FFFF00"/>
                </a:solidFill>
              </a:rPr>
              <a:t>Create a Free Website in Minutes!</a:t>
            </a:r>
          </a:p>
        </p:txBody>
      </p:sp>
      <p:sp>
        <p:nvSpPr>
          <p:cNvPr id="21507" name="Espace réservé du contenu 2"/>
          <p:cNvSpPr>
            <a:spLocks noGrp="1"/>
          </p:cNvSpPr>
          <p:nvPr>
            <p:ph idx="1"/>
          </p:nvPr>
        </p:nvSpPr>
        <p:spPr>
          <a:xfrm>
            <a:off x="0" y="2446338"/>
            <a:ext cx="4648200" cy="4411662"/>
          </a:xfrm>
        </p:spPr>
        <p:txBody>
          <a:bodyPr/>
          <a:lstStyle/>
          <a:p>
            <a:r>
              <a:rPr lang="fr-CA" sz="2800">
                <a:solidFill>
                  <a:srgbClr val="FF0000"/>
                </a:solidFill>
              </a:rPr>
              <a:t>Step 1: </a:t>
            </a:r>
            <a:r>
              <a:rPr lang="fr-CA" sz="2800">
                <a:solidFill>
                  <a:srgbClr val="016340"/>
                </a:solidFill>
              </a:rPr>
              <a:t>Go to </a:t>
            </a:r>
            <a:r>
              <a:rPr lang="fr-CA" sz="2400">
                <a:solidFill>
                  <a:srgbClr val="016340"/>
                </a:solidFill>
                <a:hlinkClick r:id="rId3"/>
              </a:rPr>
              <a:t>http://education.weebly.com/</a:t>
            </a:r>
            <a:r>
              <a:rPr lang="fr-CA" sz="2400">
                <a:solidFill>
                  <a:srgbClr val="016340"/>
                </a:solidFill>
              </a:rPr>
              <a:t> </a:t>
            </a:r>
          </a:p>
          <a:p>
            <a:pPr>
              <a:buFont typeface="Arial" charset="0"/>
              <a:buNone/>
            </a:pPr>
            <a:r>
              <a:rPr lang="fr-CA" sz="2800">
                <a:solidFill>
                  <a:srgbClr val="016340"/>
                </a:solidFill>
              </a:rPr>
              <a:t>    or </a:t>
            </a:r>
            <a:r>
              <a:rPr lang="fr-CA" sz="2800">
                <a:solidFill>
                  <a:srgbClr val="016340"/>
                </a:solidFill>
                <a:hlinkClick r:id="rId4"/>
              </a:rPr>
              <a:t>www.weebly.com</a:t>
            </a:r>
            <a:r>
              <a:rPr lang="fr-CA" sz="2800">
                <a:solidFill>
                  <a:srgbClr val="016340"/>
                </a:solidFill>
              </a:rPr>
              <a:t> and sign up. You will be asked to create a username, password, and provide an  e-mail address</a:t>
            </a:r>
          </a:p>
          <a:p>
            <a:pPr>
              <a:buFont typeface="Arial" charset="0"/>
              <a:buNone/>
            </a:pPr>
            <a:endParaRPr lang="fr-CA">
              <a:solidFill>
                <a:srgbClr val="016340"/>
              </a:solidFill>
            </a:endParaRPr>
          </a:p>
        </p:txBody>
      </p:sp>
      <p:pic>
        <p:nvPicPr>
          <p:cNvPr id="21508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286000"/>
            <a:ext cx="42751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76400"/>
            <a:ext cx="40005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76400"/>
            <a:ext cx="36941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1066800" y="5040313"/>
            <a:ext cx="297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Click on skip this step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flipV="1">
            <a:off x="1752600" y="4495800"/>
            <a:ext cx="1828800" cy="6096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5181600" y="4964113"/>
            <a:ext cx="2527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Click Create a Website</a:t>
            </a: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5219700" y="4305300"/>
            <a:ext cx="609600" cy="5334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2536" name="TextBox 11"/>
          <p:cNvSpPr txBox="1">
            <a:spLocks noChangeArrowheads="1"/>
          </p:cNvSpPr>
          <p:nvPr/>
        </p:nvSpPr>
        <p:spPr bwMode="auto">
          <a:xfrm>
            <a:off x="3200400" y="914400"/>
            <a:ext cx="3148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</a:rPr>
              <a:t>Getting Started</a:t>
            </a:r>
          </a:p>
        </p:txBody>
      </p:sp>
    </p:spTree>
  </p:cSld>
  <p:clrMapOvr>
    <a:masterClrMapping/>
  </p:clrMapOvr>
  <p:transition>
    <p:pull dir="d"/>
  </p:transition>
</p:sld>
</file>

<file path=ppt/theme/theme1.xml><?xml version="1.0" encoding="utf-8"?>
<a:theme xmlns:a="http://schemas.openxmlformats.org/drawingml/2006/main" name="15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151</Template>
  <TotalTime>2903</TotalTime>
  <Words>572</Words>
  <Application>Microsoft Office PowerPoint</Application>
  <PresentationFormat>Presentazione su schermo (4:3)</PresentationFormat>
  <Paragraphs>99</Paragraphs>
  <Slides>22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151</vt:lpstr>
      <vt:lpstr>Websites and Weblogs with Weebly</vt:lpstr>
      <vt:lpstr>Workshop Agenda</vt:lpstr>
      <vt:lpstr>What is Weebly? </vt:lpstr>
      <vt:lpstr>Weebly Benefits: </vt:lpstr>
      <vt:lpstr>Sample Weebly Sites</vt:lpstr>
      <vt:lpstr>Weebly for Education</vt:lpstr>
      <vt:lpstr>Diapositiva 7</vt:lpstr>
      <vt:lpstr>Create a Free Website in Minutes!</vt:lpstr>
      <vt:lpstr>Diapositiva 9</vt:lpstr>
      <vt:lpstr>Choose Your Web Address</vt:lpstr>
      <vt:lpstr>Step 2: Create a Site</vt:lpstr>
      <vt:lpstr>Weebly Editor Dashboard</vt:lpstr>
      <vt:lpstr>Let the Creation Begin!</vt:lpstr>
      <vt:lpstr>Let the Creation Begin!</vt:lpstr>
      <vt:lpstr>Step 5: Adding Pages</vt:lpstr>
      <vt:lpstr>Create a Blog</vt:lpstr>
      <vt:lpstr>Publish Your Site</vt:lpstr>
      <vt:lpstr>Creation and Publication Complete!</vt:lpstr>
      <vt:lpstr>Diapositiva 19</vt:lpstr>
      <vt:lpstr>Diapositiva 20</vt:lpstr>
      <vt:lpstr>Diapositiva 21</vt:lpstr>
      <vt:lpstr>Weebly Support &amp; Info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your own Website for the Classroom</dc:title>
  <dc:creator>Pavilion</dc:creator>
  <cp:lastModifiedBy>Perlina</cp:lastModifiedBy>
  <cp:revision>72</cp:revision>
  <dcterms:created xsi:type="dcterms:W3CDTF">2011-04-05T10:58:14Z</dcterms:created>
  <dcterms:modified xsi:type="dcterms:W3CDTF">2016-05-24T16:59:49Z</dcterms:modified>
</cp:coreProperties>
</file>