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301" r:id="rId2"/>
    <p:sldId id="461" r:id="rId3"/>
    <p:sldId id="494" r:id="rId4"/>
    <p:sldId id="464" r:id="rId5"/>
    <p:sldId id="465" r:id="rId6"/>
    <p:sldId id="299" r:id="rId7"/>
    <p:sldId id="466" r:id="rId8"/>
    <p:sldId id="455" r:id="rId9"/>
    <p:sldId id="425" r:id="rId10"/>
    <p:sldId id="448" r:id="rId11"/>
    <p:sldId id="450" r:id="rId12"/>
    <p:sldId id="496" r:id="rId13"/>
    <p:sldId id="462" r:id="rId14"/>
    <p:sldId id="467" r:id="rId15"/>
    <p:sldId id="478" r:id="rId16"/>
    <p:sldId id="477" r:id="rId17"/>
    <p:sldId id="479" r:id="rId18"/>
    <p:sldId id="480" r:id="rId19"/>
    <p:sldId id="481" r:id="rId20"/>
    <p:sldId id="468" r:id="rId21"/>
    <p:sldId id="470" r:id="rId22"/>
    <p:sldId id="471" r:id="rId23"/>
    <p:sldId id="472" r:id="rId24"/>
    <p:sldId id="473" r:id="rId25"/>
    <p:sldId id="474" r:id="rId26"/>
    <p:sldId id="475" r:id="rId27"/>
    <p:sldId id="469" r:id="rId28"/>
    <p:sldId id="497" r:id="rId29"/>
    <p:sldId id="499" r:id="rId30"/>
    <p:sldId id="500" r:id="rId31"/>
    <p:sldId id="490" r:id="rId32"/>
    <p:sldId id="498" r:id="rId33"/>
    <p:sldId id="502" r:id="rId34"/>
    <p:sldId id="501" r:id="rId35"/>
    <p:sldId id="265" r:id="rId36"/>
    <p:sldId id="426" r:id="rId37"/>
    <p:sldId id="483" r:id="rId38"/>
    <p:sldId id="491" r:id="rId39"/>
    <p:sldId id="488" r:id="rId40"/>
    <p:sldId id="492" r:id="rId41"/>
    <p:sldId id="458" r:id="rId42"/>
    <p:sldId id="482" r:id="rId43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87621" autoAdjust="0"/>
  </p:normalViewPr>
  <p:slideViewPr>
    <p:cSldViewPr>
      <p:cViewPr varScale="1">
        <p:scale>
          <a:sx n="84" d="100"/>
          <a:sy n="84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anfranco\Downloads\GRAFICI%20EDI-ARC%20ULTIMO%20BIENN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'[GRAFICI EDI-ARC ULTIMO BIENNIO.xlsx]idonei 16-17'!$C$1</c:f>
              <c:strCache>
                <c:ptCount val="1"/>
                <c:pt idx="0">
                  <c:v>% IDONEI 2016-2017</c:v>
                </c:pt>
              </c:strCache>
            </c:strRef>
          </c:tx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289-4AA3-A5A4-C134C3F891C3}"/>
              </c:ext>
            </c:extLst>
          </c:dPt>
          <c:cat>
            <c:strRef>
              <c:f>'[GRAFICI EDI-ARC ULTIMO BIENNIO.xlsx]idonei 16-17'!$B$2:$B$36</c:f>
              <c:strCache>
                <c:ptCount val="35"/>
                <c:pt idx="0">
                  <c:v>Mediterranea di REGGIO CALABRIA</c:v>
                </c:pt>
                <c:pt idx="1">
                  <c:v>PADOVA</c:v>
                </c:pt>
                <c:pt idx="2">
                  <c:v>BASILICATA</c:v>
                </c:pt>
                <c:pt idx="3">
                  <c:v>PAVIA</c:v>
                </c:pt>
                <c:pt idx="4">
                  <c:v>L'AQUILA</c:v>
                </c:pt>
                <c:pt idx="5">
                  <c:v>Politecnica delle MARCHE</c:v>
                </c:pt>
                <c:pt idx="6">
                  <c:v>CHIETI-PESCARA</c:v>
                </c:pt>
                <c:pt idx="7">
                  <c:v>Seconda Univ. NAPOLI</c:v>
                </c:pt>
                <c:pt idx="8">
                  <c:v>Università IUAV di VENEZIA</c:v>
                </c:pt>
                <c:pt idx="9">
                  <c:v>PISA</c:v>
                </c:pt>
                <c:pt idx="10">
                  <c:v>UDINE</c:v>
                </c:pt>
                <c:pt idx="11">
                  <c:v>FERRARA</c:v>
                </c:pt>
                <c:pt idx="12">
                  <c:v>BOLOGNA</c:v>
                </c:pt>
                <c:pt idx="13">
                  <c:v>PERUGIA</c:v>
                </c:pt>
                <c:pt idx="14">
                  <c:v>Politecnico di MILANO</c:v>
                </c:pt>
                <c:pt idx="15">
                  <c:v>CAMERINO</c:v>
                </c:pt>
                <c:pt idx="16">
                  <c:v>BRESCIA</c:v>
                </c:pt>
                <c:pt idx="17">
                  <c:v>ROMA "La Sapienza"</c:v>
                </c:pt>
                <c:pt idx="18">
                  <c:v>PARMA</c:v>
                </c:pt>
                <c:pt idx="19">
                  <c:v>PALERMO</c:v>
                </c:pt>
                <c:pt idx="20">
                  <c:v>TRENTO</c:v>
                </c:pt>
                <c:pt idx="21">
                  <c:v>FIRENZE</c:v>
                </c:pt>
                <c:pt idx="22">
                  <c:v>ROMA "Tor Vergata"</c:v>
                </c:pt>
                <c:pt idx="23">
                  <c:v>ROMA TRE</c:v>
                </c:pt>
                <c:pt idx="24">
                  <c:v>CAGLIARI</c:v>
                </c:pt>
                <c:pt idx="25">
                  <c:v>Politecnico di BARI</c:v>
                </c:pt>
                <c:pt idx="26">
                  <c:v>NAPOLI "Federico II"</c:v>
                </c:pt>
                <c:pt idx="27">
                  <c:v>Politecnico di TORINO</c:v>
                </c:pt>
                <c:pt idx="28">
                  <c:v>CATANIA</c:v>
                </c:pt>
                <c:pt idx="29">
                  <c:v>SALERNO</c:v>
                </c:pt>
                <c:pt idx="30">
                  <c:v>GENOVA</c:v>
                </c:pt>
                <c:pt idx="31">
                  <c:v>UKE - Università Kore di ENNA</c:v>
                </c:pt>
                <c:pt idx="32">
                  <c:v>della CALABRIA</c:v>
                </c:pt>
                <c:pt idx="33">
                  <c:v>SASSARI</c:v>
                </c:pt>
                <c:pt idx="34">
                  <c:v>TRIESTE</c:v>
                </c:pt>
              </c:strCache>
            </c:strRef>
          </c:cat>
          <c:val>
            <c:numRef>
              <c:f>'[GRAFICI EDI-ARC ULTIMO BIENNIO.xlsx]idonei 16-17'!$C$2:$C$36</c:f>
              <c:numCache>
                <c:formatCode>_-* #,##0_-;\-* #,##0_-;_-* "-"??_-;_-@_-</c:formatCode>
                <c:ptCount val="3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99.37</c:v>
                </c:pt>
                <c:pt idx="7">
                  <c:v>99.22</c:v>
                </c:pt>
                <c:pt idx="8">
                  <c:v>98.83</c:v>
                </c:pt>
                <c:pt idx="9">
                  <c:v>98.78</c:v>
                </c:pt>
                <c:pt idx="10">
                  <c:v>98.67</c:v>
                </c:pt>
                <c:pt idx="11">
                  <c:v>98.5</c:v>
                </c:pt>
                <c:pt idx="12">
                  <c:v>98.45</c:v>
                </c:pt>
                <c:pt idx="13">
                  <c:v>98.36</c:v>
                </c:pt>
                <c:pt idx="14">
                  <c:v>98.14</c:v>
                </c:pt>
                <c:pt idx="15">
                  <c:v>97.7</c:v>
                </c:pt>
                <c:pt idx="16">
                  <c:v>97.3</c:v>
                </c:pt>
                <c:pt idx="17">
                  <c:v>97.07</c:v>
                </c:pt>
                <c:pt idx="18">
                  <c:v>96.81</c:v>
                </c:pt>
                <c:pt idx="19">
                  <c:v>96.64</c:v>
                </c:pt>
                <c:pt idx="20">
                  <c:v>96.36</c:v>
                </c:pt>
                <c:pt idx="21">
                  <c:v>96.32</c:v>
                </c:pt>
                <c:pt idx="22">
                  <c:v>96.3</c:v>
                </c:pt>
                <c:pt idx="23">
                  <c:v>95.72</c:v>
                </c:pt>
                <c:pt idx="24">
                  <c:v>95.57</c:v>
                </c:pt>
                <c:pt idx="25">
                  <c:v>95.56</c:v>
                </c:pt>
                <c:pt idx="26">
                  <c:v>95.13</c:v>
                </c:pt>
                <c:pt idx="27">
                  <c:v>95.12</c:v>
                </c:pt>
                <c:pt idx="28">
                  <c:v>94.25</c:v>
                </c:pt>
                <c:pt idx="29">
                  <c:v>93.83</c:v>
                </c:pt>
                <c:pt idx="30">
                  <c:v>91.88</c:v>
                </c:pt>
                <c:pt idx="31">
                  <c:v>90.91</c:v>
                </c:pt>
                <c:pt idx="32">
                  <c:v>90</c:v>
                </c:pt>
                <c:pt idx="33">
                  <c:v>88.7</c:v>
                </c:pt>
                <c:pt idx="34">
                  <c:v>88.24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9-4AA3-A5A4-C134C3F89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55520"/>
        <c:axId val="94157056"/>
      </c:barChart>
      <c:catAx>
        <c:axId val="941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157056"/>
        <c:crosses val="autoZero"/>
        <c:auto val="1"/>
        <c:lblAlgn val="ctr"/>
        <c:lblOffset val="100"/>
        <c:noMultiLvlLbl val="0"/>
      </c:catAx>
      <c:valAx>
        <c:axId val="94157056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9415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lm.pdf" TargetMode="External"/><Relationship Id="rId2" Type="http://schemas.openxmlformats.org/officeDocument/2006/relationships/hyperlink" Target="civiletriennale.pdf" TargetMode="External"/><Relationship Id="rId1" Type="http://schemas.openxmlformats.org/officeDocument/2006/relationships/hyperlink" Target="lt.pdf" TargetMode="External"/><Relationship Id="rId6" Type="http://schemas.openxmlformats.org/officeDocument/2006/relationships/hyperlink" Target="edilearchitettura.pdf" TargetMode="External"/><Relationship Id="rId5" Type="http://schemas.openxmlformats.org/officeDocument/2006/relationships/hyperlink" Target="lmcu.pdf" TargetMode="External"/><Relationship Id="rId4" Type="http://schemas.openxmlformats.org/officeDocument/2006/relationships/hyperlink" Target="civilemagistrale.pdf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lm.pdf" TargetMode="External"/><Relationship Id="rId2" Type="http://schemas.openxmlformats.org/officeDocument/2006/relationships/hyperlink" Target="civiletriennale.pdf" TargetMode="External"/><Relationship Id="rId1" Type="http://schemas.openxmlformats.org/officeDocument/2006/relationships/hyperlink" Target="lt.pdf" TargetMode="External"/><Relationship Id="rId6" Type="http://schemas.openxmlformats.org/officeDocument/2006/relationships/hyperlink" Target="edilearchitettura.pdf" TargetMode="External"/><Relationship Id="rId5" Type="http://schemas.openxmlformats.org/officeDocument/2006/relationships/hyperlink" Target="lmcu.pdf" TargetMode="External"/><Relationship Id="rId4" Type="http://schemas.openxmlformats.org/officeDocument/2006/relationships/hyperlink" Target="civilemagistral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F9603-6264-42E6-BD09-B21774C8DB9A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C0CE07BF-C647-4D11-A822-6DFF5AE02A56}">
      <dgm:prSet phldrT="[Testo]" custT="1"/>
      <dgm:spPr/>
      <dgm:t>
        <a:bodyPr/>
        <a:lstStyle/>
        <a:p>
          <a:br>
            <a:rPr lang="it-IT" sz="2000" b="0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</a:br>
          <a:r>
            <a:rPr lang="it-IT" sz="2000" b="0" dirty="0">
              <a:solidFill>
                <a:srgbClr val="C00000"/>
              </a:solidFill>
              <a:hlinkClick xmlns:r="http://schemas.openxmlformats.org/officeDocument/2006/relationships" r:id="rId2" action="ppaction://hlinkfile"/>
            </a:rPr>
            <a:t>Corso di Laurea di primo livello in Ingegneria Civile</a:t>
          </a:r>
          <a:br>
            <a:rPr lang="it-IT" sz="2300" b="0" dirty="0">
              <a:solidFill>
                <a:srgbClr val="C00000"/>
              </a:solidFill>
            </a:rPr>
          </a:br>
          <a:endParaRPr lang="it-IT" sz="1600" b="1" i="0" baseline="0" dirty="0">
            <a:solidFill>
              <a:srgbClr val="C00000"/>
            </a:solidFill>
          </a:endParaRPr>
        </a:p>
      </dgm:t>
    </dgm:pt>
    <dgm:pt modelId="{E2C9CAC4-EC42-457B-AB49-F4CE53CE3951}" type="parTrans" cxnId="{CF217466-E114-4630-A56E-57EE5193AD6A}">
      <dgm:prSet/>
      <dgm:spPr/>
      <dgm:t>
        <a:bodyPr/>
        <a:lstStyle/>
        <a:p>
          <a:endParaRPr lang="it-IT"/>
        </a:p>
      </dgm:t>
    </dgm:pt>
    <dgm:pt modelId="{83BB45D2-DAC5-4937-97CD-19E59C1C26CC}" type="sibTrans" cxnId="{CF217466-E114-4630-A56E-57EE5193AD6A}">
      <dgm:prSet/>
      <dgm:spPr/>
      <dgm:t>
        <a:bodyPr/>
        <a:lstStyle/>
        <a:p>
          <a:endParaRPr lang="it-IT"/>
        </a:p>
      </dgm:t>
    </dgm:pt>
    <dgm:pt modelId="{6227975C-F6B6-4B7F-BE37-3FBFE7063E7F}">
      <dgm:prSet phldrT="[Testo]" custT="1"/>
      <dgm:spPr/>
      <dgm:t>
        <a:bodyPr/>
        <a:lstStyle/>
        <a:p>
          <a:br>
            <a:rPr lang="it-IT" sz="2000" b="0" dirty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</a:br>
          <a:r>
            <a:rPr lang="it-IT" sz="2000" b="0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Corso di Laurea Magistrale in Ingegneria Civile (</a:t>
          </a:r>
          <a:r>
            <a:rPr lang="it-IT" sz="2000" b="0" i="1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indirizzi: geotecnica, idraulica, strutture e trasporti</a:t>
          </a:r>
          <a:r>
            <a:rPr lang="it-IT" sz="2000" b="0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)</a:t>
          </a:r>
          <a:br>
            <a:rPr lang="it-IT" sz="2300" b="0" dirty="0"/>
          </a:br>
          <a:endParaRPr lang="it-IT" sz="1600" b="1" dirty="0"/>
        </a:p>
      </dgm:t>
    </dgm:pt>
    <dgm:pt modelId="{C10EA299-E2F4-4272-BA2C-29EB82A2ABED}" type="parTrans" cxnId="{84E702A7-A21B-47C9-AE10-AFAFF6289954}">
      <dgm:prSet/>
      <dgm:spPr/>
      <dgm:t>
        <a:bodyPr/>
        <a:lstStyle/>
        <a:p>
          <a:endParaRPr lang="it-IT"/>
        </a:p>
      </dgm:t>
    </dgm:pt>
    <dgm:pt modelId="{580783C8-9C4F-4224-A5B8-E145D952FCEB}" type="sibTrans" cxnId="{84E702A7-A21B-47C9-AE10-AFAFF6289954}">
      <dgm:prSet/>
      <dgm:spPr/>
      <dgm:t>
        <a:bodyPr/>
        <a:lstStyle/>
        <a:p>
          <a:endParaRPr lang="it-IT"/>
        </a:p>
      </dgm:t>
    </dgm:pt>
    <dgm:pt modelId="{156681B4-2225-4692-8B21-4255A9A75BEA}">
      <dgm:prSet phldrT="[Testo]" custT="1"/>
      <dgm:spPr/>
      <dgm:t>
        <a:bodyPr/>
        <a:lstStyle/>
        <a:p>
          <a:br>
            <a:rPr lang="it-IT" sz="2000" b="0" dirty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</a:br>
          <a:r>
            <a:rPr lang="it-IT" sz="2000" b="0" dirty="0">
              <a:solidFill>
                <a:srgbClr val="FFC000"/>
              </a:solidFill>
              <a:hlinkClick xmlns:r="http://schemas.openxmlformats.org/officeDocument/2006/relationships" r:id="rId6" action="ppaction://hlinkfile"/>
            </a:rPr>
            <a:t>Corso di Laurea Magistrale a ciclo unico in Ingegneria Edile-Architettura</a:t>
          </a:r>
          <a:br>
            <a:rPr lang="it-IT" sz="2000" b="0" dirty="0"/>
          </a:br>
          <a:endParaRPr lang="it-IT" sz="1600" b="1" dirty="0">
            <a:solidFill>
              <a:schemeClr val="tx1"/>
            </a:solidFill>
          </a:endParaRPr>
        </a:p>
      </dgm:t>
    </dgm:pt>
    <dgm:pt modelId="{FAC8ACFB-EA77-44AE-B03D-2A614A82D6E4}" type="parTrans" cxnId="{CC918F32-A079-42BD-ABBA-DEBC4A0CC64C}">
      <dgm:prSet/>
      <dgm:spPr/>
      <dgm:t>
        <a:bodyPr/>
        <a:lstStyle/>
        <a:p>
          <a:endParaRPr lang="it-IT"/>
        </a:p>
      </dgm:t>
    </dgm:pt>
    <dgm:pt modelId="{DCD124FC-E5DB-41BB-A87C-1A2C9A69F7CD}" type="sibTrans" cxnId="{CC918F32-A079-42BD-ABBA-DEBC4A0CC64C}">
      <dgm:prSet/>
      <dgm:spPr/>
      <dgm:t>
        <a:bodyPr/>
        <a:lstStyle/>
        <a:p>
          <a:endParaRPr lang="it-IT"/>
        </a:p>
      </dgm:t>
    </dgm:pt>
    <dgm:pt modelId="{6DF64637-5D9B-4C82-ABC7-86F6DF2CFE20}" type="pres">
      <dgm:prSet presAssocID="{884F9603-6264-42E6-BD09-B21774C8DB9A}" presName="linear" presStyleCnt="0">
        <dgm:presLayoutVars>
          <dgm:dir/>
          <dgm:animLvl val="lvl"/>
          <dgm:resizeHandles val="exact"/>
        </dgm:presLayoutVars>
      </dgm:prSet>
      <dgm:spPr/>
    </dgm:pt>
    <dgm:pt modelId="{0A05C133-0975-43C2-AB8D-92D5DAA3FB55}" type="pres">
      <dgm:prSet presAssocID="{C0CE07BF-C647-4D11-A822-6DFF5AE02A56}" presName="parentLin" presStyleCnt="0"/>
      <dgm:spPr/>
    </dgm:pt>
    <dgm:pt modelId="{88608FED-061D-45B9-8162-0A54990EBEBB}" type="pres">
      <dgm:prSet presAssocID="{C0CE07BF-C647-4D11-A822-6DFF5AE02A56}" presName="parentLeftMargin" presStyleLbl="node1" presStyleIdx="0" presStyleCnt="3"/>
      <dgm:spPr/>
    </dgm:pt>
    <dgm:pt modelId="{0D2A9A00-6045-4CE0-9218-05980584C4C0}" type="pres">
      <dgm:prSet presAssocID="{C0CE07BF-C647-4D11-A822-6DFF5AE02A56}" presName="parentText" presStyleLbl="node1" presStyleIdx="0" presStyleCnt="3" custScaleX="150037" custScaleY="204197" custLinFactNeighborX="-15588" custLinFactNeighborY="3498">
        <dgm:presLayoutVars>
          <dgm:chMax val="0"/>
          <dgm:bulletEnabled val="1"/>
        </dgm:presLayoutVars>
      </dgm:prSet>
      <dgm:spPr/>
    </dgm:pt>
    <dgm:pt modelId="{C60E65C1-43CB-4343-A128-C7981FAB22BD}" type="pres">
      <dgm:prSet presAssocID="{C0CE07BF-C647-4D11-A822-6DFF5AE02A56}" presName="negativeSpace" presStyleCnt="0"/>
      <dgm:spPr/>
    </dgm:pt>
    <dgm:pt modelId="{BA562B22-A91B-4FF4-B873-EC49A0113513}" type="pres">
      <dgm:prSet presAssocID="{C0CE07BF-C647-4D11-A822-6DFF5AE02A56}" presName="childText" presStyleLbl="conFgAcc1" presStyleIdx="0" presStyleCnt="3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E59A1403-916F-40BC-82AC-9D72ABD15DFF}" type="pres">
      <dgm:prSet presAssocID="{83BB45D2-DAC5-4937-97CD-19E59C1C26CC}" presName="spaceBetweenRectangles" presStyleCnt="0"/>
      <dgm:spPr/>
    </dgm:pt>
    <dgm:pt modelId="{9BCB195D-E355-4398-96D3-EE1C42DDD0F5}" type="pres">
      <dgm:prSet presAssocID="{6227975C-F6B6-4B7F-BE37-3FBFE7063E7F}" presName="parentLin" presStyleCnt="0"/>
      <dgm:spPr/>
    </dgm:pt>
    <dgm:pt modelId="{4F669DF0-1B80-41BF-941A-7EE051883DC0}" type="pres">
      <dgm:prSet presAssocID="{6227975C-F6B6-4B7F-BE37-3FBFE7063E7F}" presName="parentLeftMargin" presStyleLbl="node1" presStyleIdx="0" presStyleCnt="3"/>
      <dgm:spPr/>
    </dgm:pt>
    <dgm:pt modelId="{157851CD-2C91-48E5-A5A2-9376C62CF356}" type="pres">
      <dgm:prSet presAssocID="{6227975C-F6B6-4B7F-BE37-3FBFE7063E7F}" presName="parentText" presStyleLbl="node1" presStyleIdx="1" presStyleCnt="3" custScaleX="142857" custScaleY="197309" custLinFactNeighborX="-19484">
        <dgm:presLayoutVars>
          <dgm:chMax val="0"/>
          <dgm:bulletEnabled val="1"/>
        </dgm:presLayoutVars>
      </dgm:prSet>
      <dgm:spPr/>
    </dgm:pt>
    <dgm:pt modelId="{293A24A3-1404-43B7-920D-C7EF5066727A}" type="pres">
      <dgm:prSet presAssocID="{6227975C-F6B6-4B7F-BE37-3FBFE7063E7F}" presName="negativeSpace" presStyleCnt="0"/>
      <dgm:spPr/>
    </dgm:pt>
    <dgm:pt modelId="{54187908-FC27-462B-B402-09EE761542F0}" type="pres">
      <dgm:prSet presAssocID="{6227975C-F6B6-4B7F-BE37-3FBFE7063E7F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</dgm:spPr>
    </dgm:pt>
    <dgm:pt modelId="{3E698C53-D05F-494C-BE01-62391A8AB3CE}" type="pres">
      <dgm:prSet presAssocID="{580783C8-9C4F-4224-A5B8-E145D952FCEB}" presName="spaceBetweenRectangles" presStyleCnt="0"/>
      <dgm:spPr/>
    </dgm:pt>
    <dgm:pt modelId="{6C04F21E-8C46-4BCE-9961-6A3B2CE2733B}" type="pres">
      <dgm:prSet presAssocID="{156681B4-2225-4692-8B21-4255A9A75BEA}" presName="parentLin" presStyleCnt="0"/>
      <dgm:spPr/>
    </dgm:pt>
    <dgm:pt modelId="{60D9E423-8862-47D3-B8A9-A6A9176C87C7}" type="pres">
      <dgm:prSet presAssocID="{156681B4-2225-4692-8B21-4255A9A75BEA}" presName="parentLeftMargin" presStyleLbl="node1" presStyleIdx="1" presStyleCnt="3"/>
      <dgm:spPr/>
    </dgm:pt>
    <dgm:pt modelId="{E0AF1968-45ED-4F8F-AAA8-5B71E067B76A}" type="pres">
      <dgm:prSet presAssocID="{156681B4-2225-4692-8B21-4255A9A75BEA}" presName="parentText" presStyleLbl="node1" presStyleIdx="2" presStyleCnt="3" custScaleX="142857" custScaleY="203988" custLinFactNeighborX="-19484">
        <dgm:presLayoutVars>
          <dgm:chMax val="0"/>
          <dgm:bulletEnabled val="1"/>
        </dgm:presLayoutVars>
      </dgm:prSet>
      <dgm:spPr/>
    </dgm:pt>
    <dgm:pt modelId="{12997A38-145F-4571-9452-F85D95F98A6D}" type="pres">
      <dgm:prSet presAssocID="{156681B4-2225-4692-8B21-4255A9A75BEA}" presName="negativeSpace" presStyleCnt="0"/>
      <dgm:spPr/>
    </dgm:pt>
    <dgm:pt modelId="{567B55AC-61F3-440C-B67E-4D498F5493B9}" type="pres">
      <dgm:prSet presAssocID="{156681B4-2225-4692-8B21-4255A9A75BEA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alpha val="90000"/>
          </a:schemeClr>
        </a:solidFill>
      </dgm:spPr>
    </dgm:pt>
  </dgm:ptLst>
  <dgm:cxnLst>
    <dgm:cxn modelId="{CC918F32-A079-42BD-ABBA-DEBC4A0CC64C}" srcId="{884F9603-6264-42E6-BD09-B21774C8DB9A}" destId="{156681B4-2225-4692-8B21-4255A9A75BEA}" srcOrd="2" destOrd="0" parTransId="{FAC8ACFB-EA77-44AE-B03D-2A614A82D6E4}" sibTransId="{DCD124FC-E5DB-41BB-A87C-1A2C9A69F7CD}"/>
    <dgm:cxn modelId="{C47896BC-2A56-4AC0-97A0-A246E012081F}" type="presOf" srcId="{C0CE07BF-C647-4D11-A822-6DFF5AE02A56}" destId="{0D2A9A00-6045-4CE0-9218-05980584C4C0}" srcOrd="1" destOrd="0" presId="urn:microsoft.com/office/officeart/2005/8/layout/list1"/>
    <dgm:cxn modelId="{5E769ED9-A9B2-4B03-BF81-989DA8A0944D}" type="presOf" srcId="{C0CE07BF-C647-4D11-A822-6DFF5AE02A56}" destId="{88608FED-061D-45B9-8162-0A54990EBEBB}" srcOrd="0" destOrd="0" presId="urn:microsoft.com/office/officeart/2005/8/layout/list1"/>
    <dgm:cxn modelId="{EFC5265E-573A-4586-898C-6FD43C17CF12}" type="presOf" srcId="{6227975C-F6B6-4B7F-BE37-3FBFE7063E7F}" destId="{157851CD-2C91-48E5-A5A2-9376C62CF356}" srcOrd="1" destOrd="0" presId="urn:microsoft.com/office/officeart/2005/8/layout/list1"/>
    <dgm:cxn modelId="{31877B45-E0E4-4DAC-A81E-2BD528F69F73}" type="presOf" srcId="{6227975C-F6B6-4B7F-BE37-3FBFE7063E7F}" destId="{4F669DF0-1B80-41BF-941A-7EE051883DC0}" srcOrd="0" destOrd="0" presId="urn:microsoft.com/office/officeart/2005/8/layout/list1"/>
    <dgm:cxn modelId="{CF217466-E114-4630-A56E-57EE5193AD6A}" srcId="{884F9603-6264-42E6-BD09-B21774C8DB9A}" destId="{C0CE07BF-C647-4D11-A822-6DFF5AE02A56}" srcOrd="0" destOrd="0" parTransId="{E2C9CAC4-EC42-457B-AB49-F4CE53CE3951}" sibTransId="{83BB45D2-DAC5-4937-97CD-19E59C1C26CC}"/>
    <dgm:cxn modelId="{0FC1474C-FE79-4A9F-BE87-4842F5D1E597}" type="presOf" srcId="{884F9603-6264-42E6-BD09-B21774C8DB9A}" destId="{6DF64637-5D9B-4C82-ABC7-86F6DF2CFE20}" srcOrd="0" destOrd="0" presId="urn:microsoft.com/office/officeart/2005/8/layout/list1"/>
    <dgm:cxn modelId="{8C75D51E-37B4-47B1-9953-FD46F641AEE3}" type="presOf" srcId="{156681B4-2225-4692-8B21-4255A9A75BEA}" destId="{60D9E423-8862-47D3-B8A9-A6A9176C87C7}" srcOrd="0" destOrd="0" presId="urn:microsoft.com/office/officeart/2005/8/layout/list1"/>
    <dgm:cxn modelId="{AC324DC4-2616-4BC9-B1A8-E62411F6E8C7}" type="presOf" srcId="{156681B4-2225-4692-8B21-4255A9A75BEA}" destId="{E0AF1968-45ED-4F8F-AAA8-5B71E067B76A}" srcOrd="1" destOrd="0" presId="urn:microsoft.com/office/officeart/2005/8/layout/list1"/>
    <dgm:cxn modelId="{84E702A7-A21B-47C9-AE10-AFAFF6289954}" srcId="{884F9603-6264-42E6-BD09-B21774C8DB9A}" destId="{6227975C-F6B6-4B7F-BE37-3FBFE7063E7F}" srcOrd="1" destOrd="0" parTransId="{C10EA299-E2F4-4272-BA2C-29EB82A2ABED}" sibTransId="{580783C8-9C4F-4224-A5B8-E145D952FCEB}"/>
    <dgm:cxn modelId="{30E3907B-68DD-4F79-A3C8-9D38DF015469}" type="presParOf" srcId="{6DF64637-5D9B-4C82-ABC7-86F6DF2CFE20}" destId="{0A05C133-0975-43C2-AB8D-92D5DAA3FB55}" srcOrd="0" destOrd="0" presId="urn:microsoft.com/office/officeart/2005/8/layout/list1"/>
    <dgm:cxn modelId="{A8C950F7-E0EE-42D0-A159-B8BB33D6FDE4}" type="presParOf" srcId="{0A05C133-0975-43C2-AB8D-92D5DAA3FB55}" destId="{88608FED-061D-45B9-8162-0A54990EBEBB}" srcOrd="0" destOrd="0" presId="urn:microsoft.com/office/officeart/2005/8/layout/list1"/>
    <dgm:cxn modelId="{5113F412-853D-4D9A-92B6-643CCC09474A}" type="presParOf" srcId="{0A05C133-0975-43C2-AB8D-92D5DAA3FB55}" destId="{0D2A9A00-6045-4CE0-9218-05980584C4C0}" srcOrd="1" destOrd="0" presId="urn:microsoft.com/office/officeart/2005/8/layout/list1"/>
    <dgm:cxn modelId="{90CBCEC9-994E-4D11-A1CB-DFAACF9E88F4}" type="presParOf" srcId="{6DF64637-5D9B-4C82-ABC7-86F6DF2CFE20}" destId="{C60E65C1-43CB-4343-A128-C7981FAB22BD}" srcOrd="1" destOrd="0" presId="urn:microsoft.com/office/officeart/2005/8/layout/list1"/>
    <dgm:cxn modelId="{950F7D84-95B1-4266-B1EB-2FDB7EB53B84}" type="presParOf" srcId="{6DF64637-5D9B-4C82-ABC7-86F6DF2CFE20}" destId="{BA562B22-A91B-4FF4-B873-EC49A0113513}" srcOrd="2" destOrd="0" presId="urn:microsoft.com/office/officeart/2005/8/layout/list1"/>
    <dgm:cxn modelId="{5D57AAAB-90B7-478F-8DBB-C2984D511818}" type="presParOf" srcId="{6DF64637-5D9B-4C82-ABC7-86F6DF2CFE20}" destId="{E59A1403-916F-40BC-82AC-9D72ABD15DFF}" srcOrd="3" destOrd="0" presId="urn:microsoft.com/office/officeart/2005/8/layout/list1"/>
    <dgm:cxn modelId="{EEF181AA-2417-4DD9-907E-2A4EADF07ADC}" type="presParOf" srcId="{6DF64637-5D9B-4C82-ABC7-86F6DF2CFE20}" destId="{9BCB195D-E355-4398-96D3-EE1C42DDD0F5}" srcOrd="4" destOrd="0" presId="urn:microsoft.com/office/officeart/2005/8/layout/list1"/>
    <dgm:cxn modelId="{B27FB115-6D00-4E11-80CF-01895B2BE353}" type="presParOf" srcId="{9BCB195D-E355-4398-96D3-EE1C42DDD0F5}" destId="{4F669DF0-1B80-41BF-941A-7EE051883DC0}" srcOrd="0" destOrd="0" presId="urn:microsoft.com/office/officeart/2005/8/layout/list1"/>
    <dgm:cxn modelId="{C27EA4FA-A802-4F9F-9F9A-00A705E4C807}" type="presParOf" srcId="{9BCB195D-E355-4398-96D3-EE1C42DDD0F5}" destId="{157851CD-2C91-48E5-A5A2-9376C62CF356}" srcOrd="1" destOrd="0" presId="urn:microsoft.com/office/officeart/2005/8/layout/list1"/>
    <dgm:cxn modelId="{BF470A4A-DD84-467D-B79E-F9D38B2D47BC}" type="presParOf" srcId="{6DF64637-5D9B-4C82-ABC7-86F6DF2CFE20}" destId="{293A24A3-1404-43B7-920D-C7EF5066727A}" srcOrd="5" destOrd="0" presId="urn:microsoft.com/office/officeart/2005/8/layout/list1"/>
    <dgm:cxn modelId="{A3992EEF-7949-49B4-B129-F9A9C9CCF652}" type="presParOf" srcId="{6DF64637-5D9B-4C82-ABC7-86F6DF2CFE20}" destId="{54187908-FC27-462B-B402-09EE761542F0}" srcOrd="6" destOrd="0" presId="urn:microsoft.com/office/officeart/2005/8/layout/list1"/>
    <dgm:cxn modelId="{3BE12098-9735-4061-8A2F-FC11E049934F}" type="presParOf" srcId="{6DF64637-5D9B-4C82-ABC7-86F6DF2CFE20}" destId="{3E698C53-D05F-494C-BE01-62391A8AB3CE}" srcOrd="7" destOrd="0" presId="urn:microsoft.com/office/officeart/2005/8/layout/list1"/>
    <dgm:cxn modelId="{A9165A45-D097-4650-AFAC-525594848C9D}" type="presParOf" srcId="{6DF64637-5D9B-4C82-ABC7-86F6DF2CFE20}" destId="{6C04F21E-8C46-4BCE-9961-6A3B2CE2733B}" srcOrd="8" destOrd="0" presId="urn:microsoft.com/office/officeart/2005/8/layout/list1"/>
    <dgm:cxn modelId="{5EE1AF82-5BA3-4338-9149-1BF776809B67}" type="presParOf" srcId="{6C04F21E-8C46-4BCE-9961-6A3B2CE2733B}" destId="{60D9E423-8862-47D3-B8A9-A6A9176C87C7}" srcOrd="0" destOrd="0" presId="urn:microsoft.com/office/officeart/2005/8/layout/list1"/>
    <dgm:cxn modelId="{08D732E5-098B-4A68-B0E4-B9BAC76AD64E}" type="presParOf" srcId="{6C04F21E-8C46-4BCE-9961-6A3B2CE2733B}" destId="{E0AF1968-45ED-4F8F-AAA8-5B71E067B76A}" srcOrd="1" destOrd="0" presId="urn:microsoft.com/office/officeart/2005/8/layout/list1"/>
    <dgm:cxn modelId="{987F81AA-DF84-4F54-92D4-B0BAA3BB0EC8}" type="presParOf" srcId="{6DF64637-5D9B-4C82-ABC7-86F6DF2CFE20}" destId="{12997A38-145F-4571-9452-F85D95F98A6D}" srcOrd="9" destOrd="0" presId="urn:microsoft.com/office/officeart/2005/8/layout/list1"/>
    <dgm:cxn modelId="{0854CEDD-D0A8-41FC-AA6B-0C7176FC3614}" type="presParOf" srcId="{6DF64637-5D9B-4C82-ABC7-86F6DF2CFE20}" destId="{567B55AC-61F3-440C-B67E-4D498F5493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2B22-A91B-4FF4-B873-EC49A0113513}">
      <dsp:nvSpPr>
        <dsp:cNvPr id="0" name=""/>
        <dsp:cNvSpPr/>
      </dsp:nvSpPr>
      <dsp:spPr>
        <a:xfrm>
          <a:off x="0" y="591882"/>
          <a:ext cx="8219380" cy="302400"/>
        </a:xfrm>
        <a:prstGeom prst="rect">
          <a:avLst/>
        </a:prstGeom>
        <a:solidFill>
          <a:srgbClr val="FFC000">
            <a:alpha val="90000"/>
          </a:srgb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A9A00-6045-4CE0-9218-05980584C4C0}">
      <dsp:nvSpPr>
        <dsp:cNvPr id="0" name=""/>
        <dsp:cNvSpPr/>
      </dsp:nvSpPr>
      <dsp:spPr>
        <a:xfrm>
          <a:off x="315062" y="58046"/>
          <a:ext cx="7840043" cy="7233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2000" b="0" kern="1200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</a:br>
          <a:r>
            <a:rPr lang="it-IT" sz="2000" b="0" kern="1200" dirty="0">
              <a:solidFill>
                <a:srgbClr val="C00000"/>
              </a:solidFill>
              <a:hlinkClick xmlns:r="http://schemas.openxmlformats.org/officeDocument/2006/relationships" r:id="rId2" action="ppaction://hlinkfile"/>
            </a:rPr>
            <a:t>Corso di Laurea di primo livello in Ingegneria Civile</a:t>
          </a:r>
          <a:br>
            <a:rPr lang="it-IT" sz="2300" b="0" kern="1200" dirty="0">
              <a:solidFill>
                <a:srgbClr val="C00000"/>
              </a:solidFill>
            </a:rPr>
          </a:br>
          <a:endParaRPr lang="it-IT" sz="1600" b="1" i="0" kern="1200" baseline="0" dirty="0">
            <a:solidFill>
              <a:srgbClr val="C00000"/>
            </a:solidFill>
          </a:endParaRPr>
        </a:p>
      </dsp:txBody>
      <dsp:txXfrm>
        <a:off x="350373" y="93357"/>
        <a:ext cx="7769421" cy="652725"/>
      </dsp:txXfrm>
    </dsp:sp>
    <dsp:sp modelId="{54187908-FC27-462B-B402-09EE761542F0}">
      <dsp:nvSpPr>
        <dsp:cNvPr id="0" name=""/>
        <dsp:cNvSpPr/>
      </dsp:nvSpPr>
      <dsp:spPr>
        <a:xfrm>
          <a:off x="0" y="1480909"/>
          <a:ext cx="8219380" cy="302400"/>
        </a:xfrm>
        <a:prstGeom prst="rect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51CD-2C91-48E5-A5A2-9376C62CF356}">
      <dsp:nvSpPr>
        <dsp:cNvPr id="0" name=""/>
        <dsp:cNvSpPr/>
      </dsp:nvSpPr>
      <dsp:spPr>
        <a:xfrm>
          <a:off x="315061" y="959082"/>
          <a:ext cx="7826061" cy="698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2000" b="0" kern="1200" dirty="0">
              <a:solidFill>
                <a:srgbClr val="FFC000"/>
              </a:solidFill>
              <a:hlinkClick xmlns:r="http://schemas.openxmlformats.org/officeDocument/2006/relationships" r:id="rId3" action="ppaction://hlinkfile"/>
            </a:rPr>
          </a:br>
          <a:r>
            <a:rPr lang="it-IT" sz="2000" b="0" kern="1200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Corso di Laurea Magistrale in Ingegneria Civile (</a:t>
          </a:r>
          <a:r>
            <a:rPr lang="it-IT" sz="2000" b="0" i="1" kern="1200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indirizzi: geotecnica, idraulica, strutture e trasporti</a:t>
          </a:r>
          <a:r>
            <a:rPr lang="it-IT" sz="2000" b="0" kern="1200" dirty="0">
              <a:solidFill>
                <a:srgbClr val="FFC000"/>
              </a:solidFill>
              <a:hlinkClick xmlns:r="http://schemas.openxmlformats.org/officeDocument/2006/relationships" r:id="rId4" action="ppaction://hlinkfile"/>
            </a:rPr>
            <a:t>)</a:t>
          </a:r>
          <a:br>
            <a:rPr lang="it-IT" sz="2300" b="0" kern="1200" dirty="0"/>
          </a:br>
          <a:endParaRPr lang="it-IT" sz="1600" b="1" kern="1200" dirty="0"/>
        </a:p>
      </dsp:txBody>
      <dsp:txXfrm>
        <a:off x="349181" y="993202"/>
        <a:ext cx="7757821" cy="630707"/>
      </dsp:txXfrm>
    </dsp:sp>
    <dsp:sp modelId="{567B55AC-61F3-440C-B67E-4D498F5493B9}">
      <dsp:nvSpPr>
        <dsp:cNvPr id="0" name=""/>
        <dsp:cNvSpPr/>
      </dsp:nvSpPr>
      <dsp:spPr>
        <a:xfrm>
          <a:off x="0" y="2393596"/>
          <a:ext cx="8219380" cy="302400"/>
        </a:xfrm>
        <a:prstGeom prst="rect">
          <a:avLst/>
        </a:prstGeom>
        <a:solidFill>
          <a:schemeClr val="accent1">
            <a:alpha val="9000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F1968-45ED-4F8F-AAA8-5B71E067B76A}">
      <dsp:nvSpPr>
        <dsp:cNvPr id="0" name=""/>
        <dsp:cNvSpPr/>
      </dsp:nvSpPr>
      <dsp:spPr>
        <a:xfrm>
          <a:off x="315061" y="1848109"/>
          <a:ext cx="7826061" cy="722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471" tIns="0" rIns="2174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2000" b="0" kern="1200" dirty="0">
              <a:solidFill>
                <a:srgbClr val="FFC000"/>
              </a:solidFill>
              <a:hlinkClick xmlns:r="http://schemas.openxmlformats.org/officeDocument/2006/relationships" r:id="rId5" action="ppaction://hlinkfile"/>
            </a:rPr>
          </a:br>
          <a:r>
            <a:rPr lang="it-IT" sz="2000" b="0" kern="1200" dirty="0">
              <a:solidFill>
                <a:srgbClr val="FFC000"/>
              </a:solidFill>
              <a:hlinkClick xmlns:r="http://schemas.openxmlformats.org/officeDocument/2006/relationships" r:id="rId6" action="ppaction://hlinkfile"/>
            </a:rPr>
            <a:t>Corso di Laurea Magistrale a ciclo unico in Ingegneria Edile-Architettura</a:t>
          </a:r>
          <a:br>
            <a:rPr lang="it-IT" sz="2000" b="0" kern="1200" dirty="0"/>
          </a:br>
          <a:endParaRPr lang="it-IT" sz="1600" b="1" kern="1200" dirty="0">
            <a:solidFill>
              <a:schemeClr val="tx1"/>
            </a:solidFill>
          </a:endParaRPr>
        </a:p>
      </dsp:txBody>
      <dsp:txXfrm>
        <a:off x="350336" y="1883384"/>
        <a:ext cx="7755511" cy="652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2AA6888-27EC-44A7-9D3A-9342EE2509E4}" type="datetimeFigureOut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it-IT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81976B-9A7B-4CEF-B2DC-D35065E18B8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20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 dirty="0"/>
          </a:p>
        </p:txBody>
      </p:sp>
      <p:sp>
        <p:nvSpPr>
          <p:cNvPr id="3789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D76B7-F4AC-4769-A05E-2B25BDA9DE92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09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/>
          </a:p>
        </p:txBody>
      </p:sp>
      <p:sp>
        <p:nvSpPr>
          <p:cNvPr id="7168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028D46-9160-40BD-9E60-35D2D9F1C974}" type="slidenum">
              <a:rPr lang="it-IT" altLang="it-IT" smtClean="0">
                <a:latin typeface="Calibri" panose="020F0502020204030204" pitchFamily="34" charset="0"/>
              </a:rPr>
              <a:pPr/>
              <a:t>42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2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76D3F-A155-421C-A358-85EC83901DA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E76D3F-A155-421C-A358-85EC83901DAA}" type="slidenum">
              <a:rPr lang="it-IT" altLang="it-IT" smtClean="0">
                <a:latin typeface="Calibri" panose="020F0502020204030204" pitchFamily="34" charset="0"/>
              </a:rPr>
              <a:pPr/>
              <a:t>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6530" tIns="43265" rIns="86530" bIns="43265" numCol="1" anchor="t" anchorCtr="0" compatLnSpc="1">
            <a:prstTxWarp prst="textNoShape">
              <a:avLst/>
            </a:prstTxWarp>
          </a:bodyPr>
          <a:lstStyle/>
          <a:p>
            <a:endParaRPr altLang="it-IT"/>
          </a:p>
        </p:txBody>
      </p:sp>
      <p:sp>
        <p:nvSpPr>
          <p:cNvPr id="2662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6530" tIns="43265" rIns="86530" bIns="43265"/>
          <a:lstStyle/>
          <a:p>
            <a:fld id="{71DB26FD-8372-46A2-94B4-4EFD29AB0E43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/>
          </a:p>
        </p:txBody>
      </p:sp>
      <p:sp>
        <p:nvSpPr>
          <p:cNvPr id="15364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76D3F-A155-421C-A358-85EC83901DA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E0025-40DA-40C8-9C59-1C45AC06CF8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6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it-IT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E0025-40DA-40C8-9C59-1C45AC06CF83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6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/>
          </a:p>
        </p:txBody>
      </p:sp>
      <p:sp>
        <p:nvSpPr>
          <p:cNvPr id="5734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BF244E-821A-4BFE-B6B3-1D32CF45F707}" type="slidenum">
              <a:rPr lang="it-IT" altLang="it-IT" smtClean="0">
                <a:latin typeface="Calibri" panose="020F0502020204030204" pitchFamily="34" charset="0"/>
              </a:rPr>
              <a:pPr/>
              <a:t>37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66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it-IT"/>
          </a:p>
        </p:txBody>
      </p:sp>
      <p:sp>
        <p:nvSpPr>
          <p:cNvPr id="67588" name="Rectangl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5F2DDA-FB04-4FE6-B804-4C9344658B6F}" type="slidenum">
              <a:rPr lang="it-IT" altLang="it-IT" smtClean="0">
                <a:latin typeface="Calibri" panose="020F0502020204030204" pitchFamily="34" charset="0"/>
              </a:rPr>
              <a:pPr/>
              <a:t>39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4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it-IT" cap="all" baseline="0"/>
            </a:lvl1pPr>
            <a:extLst/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1BC1BBC-ADE7-4CD3-B6C9-2C46566FF53C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D42C0DE-87EB-4D5E-B337-119CFF21736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35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D02C-A94D-43B2-8381-D106F03767CC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EFE4-198E-4929-9891-17E9B387266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22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it-IT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it-IT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6F39E-6A4B-4E0B-97FF-74A2CD1ABE06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it-IT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C1009B-E353-4751-8986-BF2F575C14C6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22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3B00AB6-5306-42EA-BA8B-C33778F08149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B25EBC8-FE12-491D-8B78-2ABF4E5DD91E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91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it-IT"/>
            </a:lvl1pPr>
            <a:extLst/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F3436F7-F212-4DBD-B0FE-11EA2D059E3D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632EEA5C-04E9-43C3-9C97-AB3D2281E2A3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9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F5CF-581A-4794-9096-22456FC680B0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0A65-904F-427D-A228-E64AF2D8C08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0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B4E654-76F1-48BA-83D1-5F4E84950774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AE7A2AD-61DF-46D4-948C-A6868840F7D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50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0EE1-9E65-425E-9A6E-66F13958E12A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177C-8DB8-475E-A859-2290C470595F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1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700"/>
            </a:lvl1pPr>
            <a:lvl2pPr eaLnBrk="1" latinLnBrk="0" hangingPunct="1">
              <a:buFontTx/>
              <a:buNone/>
              <a:defRPr kumimoji="0" lang="it-IT" sz="1200"/>
            </a:lvl2pPr>
            <a:lvl3pPr eaLnBrk="1" latinLnBrk="0" hangingPunct="1">
              <a:buFontTx/>
              <a:buNone/>
              <a:defRPr kumimoji="0" lang="it-IT" sz="1000"/>
            </a:lvl3pPr>
            <a:lvl4pPr eaLnBrk="1" latinLnBrk="0" hangingPunct="1">
              <a:buFontTx/>
              <a:buNone/>
              <a:defRPr kumimoji="0" lang="it-IT" sz="900"/>
            </a:lvl4pPr>
            <a:lvl5pPr eaLnBrk="1" latinLnBrk="0" hangingPunct="1">
              <a:buFontTx/>
              <a:buNone/>
              <a:defRPr kumimoji="0" lang="it-IT"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0EAA077E-573C-4AE7-83BE-71AB6FC96E72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it-IT" sz="2800"/>
            </a:lvl1pPr>
            <a:extLst/>
          </a:lstStyle>
          <a:p>
            <a:pPr>
              <a:defRPr/>
            </a:pPr>
            <a:fld id="{43CC4988-36E4-4727-979E-2A214510AA6F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55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5A8E35-186E-457F-A2E4-3A46E5CD3342}" type="datetime1">
              <a:rPr lang="it-IT"/>
              <a:pPr>
                <a:defRPr/>
              </a:pPr>
              <a:t>24/01/2017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it-IT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FB546A-B17F-418F-8B56-015AD5CA77A3}" type="slidenum">
              <a:rPr/>
              <a:pPr>
                <a:defRPr/>
              </a:pPr>
              <a:t>‹N›</a:t>
            </a:fld>
            <a:endParaRPr/>
          </a:p>
        </p:txBody>
      </p:sp>
      <p:sp>
        <p:nvSpPr>
          <p:cNvPr id="205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0" r:id="rId2"/>
    <p:sldLayoutId id="2147483774" r:id="rId3"/>
    <p:sldLayoutId id="2147483775" r:id="rId4"/>
    <p:sldLayoutId id="2147483776" r:id="rId5"/>
    <p:sldLayoutId id="2147483771" r:id="rId6"/>
    <p:sldLayoutId id="2147483777" r:id="rId7"/>
    <p:sldLayoutId id="2147483772" r:id="rId8"/>
    <p:sldLayoutId id="214748377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it-IT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it-IT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it-IT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E8F3"/>
        </a:buClr>
        <a:buSzPct val="75000"/>
        <a:buFont typeface="Wingdings" pitchFamily="2" charset="2"/>
        <a:buChar char="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scrittiperistituto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jpeg"/><Relationship Id="rId7" Type="http://schemas.openxmlformats.org/officeDocument/2006/relationships/hyperlink" Target="http://www.universitaly.it/" TargetMode="Externa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ccessoprogrammato.miur.it/" TargetMode="External"/><Relationship Id="rId11" Type="http://schemas.openxmlformats.org/officeDocument/2006/relationships/image" Target="../media/image44.png"/><Relationship Id="rId5" Type="http://schemas.openxmlformats.org/officeDocument/2006/relationships/hyperlink" Target="http://www.cisiaonline.it/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://www.ingegneriacivile.unical.it/ammissione" TargetMode="External"/><Relationship Id="rId9" Type="http://schemas.openxmlformats.org/officeDocument/2006/relationships/hyperlink" Target="http://www.google.it/url?sa=i&amp;rct=j&amp;q=&amp;esrc=s&amp;frm=1&amp;source=images&amp;cd=&amp;cad=rja&amp;docid=5YuYd5NonuRxcM&amp;tbnid=xtB0NUkjfSKH5M:&amp;ved=0CAUQjRw&amp;url=http://cdlbenicult.unical.it/&amp;ei=LXYXU8HWJ8GbtQao-4GwBA&amp;bvm=bv.62286460,d.Yms&amp;psig=AFQjCNEB7MvB-VbDj4fgJ88ABcvaSZIg0g&amp;ust=13941328733102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meziatermeairport.it/" TargetMode="External"/><Relationship Id="rId2" Type="http://schemas.openxmlformats.org/officeDocument/2006/relationships/hyperlink" Target="http://www.ferroviedellostato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www.ingegneriacivile.unical.it</a:t>
            </a:r>
            <a:endParaRPr dirty="0"/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220" name="Immagine 5" descr="logo_unical_bianc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2954338" y="483518"/>
            <a:ext cx="4641850" cy="957932"/>
          </a:xfrm>
          <a:prstGeom prst="rect">
            <a:avLst/>
          </a:prstGeom>
        </p:spPr>
        <p:txBody>
          <a:bodyPr anchor="b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cap="all" dirty="0">
                <a:latin typeface="Arial" pitchFamily="34" charset="0"/>
                <a:ea typeface="+mj-ea"/>
                <a:cs typeface="Arial" pitchFamily="34" charset="0"/>
              </a:rPr>
              <a:t>università della calabria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800" cap="all" dirty="0">
                <a:latin typeface="Arial" pitchFamily="34" charset="0"/>
                <a:ea typeface="+mj-ea"/>
                <a:cs typeface="Arial" pitchFamily="34" charset="0"/>
              </a:rPr>
              <a:t>DIPARTIMENTO </a:t>
            </a:r>
            <a:r>
              <a:rPr lang="it-IT" sz="2800" cap="all" dirty="0" err="1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it-IT" sz="2800" cap="all" dirty="0">
                <a:latin typeface="Arial" pitchFamily="34" charset="0"/>
                <a:ea typeface="+mj-ea"/>
                <a:cs typeface="Arial" pitchFamily="34" charset="0"/>
              </a:rPr>
              <a:t> INGEGNERIA CIVILE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2300" dirty="0">
                <a:latin typeface="Arial" pitchFamily="34" charset="0"/>
                <a:ea typeface="+mj-ea"/>
                <a:cs typeface="Arial" pitchFamily="34" charset="0"/>
              </a:rPr>
              <a:t>19 gennaio 2017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71775" y="1419225"/>
            <a:ext cx="4608513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283968" y="2528540"/>
            <a:ext cx="4593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+mn-lt"/>
                <a:cs typeface="Arial" pitchFamily="34" charset="0"/>
              </a:rPr>
              <a:t>Incontro con le scuole</a:t>
            </a:r>
            <a:endParaRPr lang="it-IT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1491630"/>
            <a:ext cx="24606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SCUOLA 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SUPERIORE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15816" y="3003798"/>
            <a:ext cx="396044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DOTTORATO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RICERCA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(3 anni)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7092280" y="2715766"/>
            <a:ext cx="1911350" cy="5691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2° LIVELLO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6200000">
            <a:off x="2791693" y="1687761"/>
            <a:ext cx="226219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8655461">
            <a:off x="6686643" y="1913183"/>
            <a:ext cx="225077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716016" y="2427734"/>
            <a:ext cx="333276" cy="504056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3825781">
            <a:off x="2780386" y="1972308"/>
            <a:ext cx="225077" cy="961929"/>
          </a:xfrm>
          <a:prstGeom prst="downArrow">
            <a:avLst>
              <a:gd name="adj1" fmla="val 29407"/>
              <a:gd name="adj2" fmla="val 4864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092280" y="2067694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1° LIVELLO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51520" y="285978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PROFESSIONE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8655461">
            <a:off x="6412403" y="2022160"/>
            <a:ext cx="245766" cy="1219866"/>
          </a:xfrm>
          <a:prstGeom prst="downArrow">
            <a:avLst>
              <a:gd name="adj1" fmla="val 29407"/>
              <a:gd name="adj2" fmla="val 53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>
                <a:cs typeface="Arial" pitchFamily="34" charset="0"/>
              </a:rPr>
              <a:t>					</a:t>
            </a:r>
            <a:r>
              <a:rPr lang="it-IT" sz="1500" dirty="0">
                <a:cs typeface="Arial" pitchFamily="34" charset="0"/>
              </a:rPr>
              <a:t> </a:t>
            </a:r>
            <a:br>
              <a:rPr lang="it-IT" sz="1500" dirty="0">
                <a:cs typeface="Arial" pitchFamily="34" charset="0"/>
              </a:rPr>
            </a:br>
            <a:r>
              <a:rPr lang="it-IT" altLang="it-IT" dirty="0"/>
              <a:t>PERCORSI DI STUDIO	</a:t>
            </a:r>
            <a:endParaRPr altLang="it-IT" sz="2000" dirty="0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203848" y="1275606"/>
            <a:ext cx="3505007" cy="1021906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LAUREA 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MAGISTRALE CU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(5 anni, 300 CFU)</a:t>
            </a:r>
          </a:p>
        </p:txBody>
      </p:sp>
    </p:spTree>
    <p:extLst>
      <p:ext uri="{BB962C8B-B14F-4D97-AF65-F5344CB8AC3E}">
        <p14:creationId xmlns:p14="http://schemas.microsoft.com/office/powerpoint/2010/main" val="410885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500" dirty="0">
                <a:cs typeface="Arial" pitchFamily="34" charset="0"/>
              </a:rPr>
              <a:t>                                                                                           </a:t>
            </a:r>
            <a:br>
              <a:rPr lang="it-IT" sz="1500" dirty="0">
                <a:cs typeface="Arial" pitchFamily="34" charset="0"/>
              </a:rPr>
            </a:br>
            <a:br>
              <a:rPr lang="it-IT" sz="1500" i="1" dirty="0">
                <a:cs typeface="Arial" pitchFamily="34" charset="0"/>
              </a:rPr>
            </a:br>
            <a:r>
              <a:rPr lang="it-IT" altLang="it-IT" sz="3200" dirty="0"/>
              <a:t>Offerta </a:t>
            </a:r>
            <a:r>
              <a:rPr altLang="it-IT" sz="3200" dirty="0"/>
              <a:t>didattica del DINCI  -  A.A. 2016-2017</a:t>
            </a:r>
          </a:p>
        </p:txBody>
      </p:sp>
      <p:sp>
        <p:nvSpPr>
          <p:cNvPr id="25603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4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5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6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5607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altLang="it-IT"/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val="3716074938"/>
              </p:ext>
            </p:extLst>
          </p:nvPr>
        </p:nvGraphicFramePr>
        <p:xfrm>
          <a:off x="539552" y="1779662"/>
          <a:ext cx="8219380" cy="274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>
                <a:solidFill>
                  <a:schemeClr val="tx1"/>
                </a:solidFill>
              </a:rPr>
              <a:t>DATI AMMISSIONE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/>
              <a:t>www.ingegneriacivile.unical.it</a:t>
            </a:r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3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Provenienza iscritti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7811"/>
            <a:ext cx="5544616" cy="3266077"/>
          </a:xfrm>
          <a:prstGeom prst="rect">
            <a:avLst/>
          </a:prstGeom>
        </p:spPr>
      </p:pic>
      <p:pic>
        <p:nvPicPr>
          <p:cNvPr id="2050" name="Picture 2" descr="http://www.climatemonitor.it/wp-content/uploads/2013/03/dettagli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9706"/>
            <a:ext cx="1742728" cy="6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4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37517"/>
            <a:ext cx="5074872" cy="381763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4659982"/>
            <a:ext cx="106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Triennali</a:t>
            </a:r>
          </a:p>
        </p:txBody>
      </p:sp>
    </p:spTree>
    <p:extLst>
      <p:ext uri="{BB962C8B-B14F-4D97-AF65-F5344CB8AC3E}">
        <p14:creationId xmlns:p14="http://schemas.microsoft.com/office/powerpoint/2010/main" val="85437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7614"/>
            <a:ext cx="5265453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</p:spTree>
    <p:extLst>
      <p:ext uri="{BB962C8B-B14F-4D97-AF65-F5344CB8AC3E}">
        <p14:creationId xmlns:p14="http://schemas.microsoft.com/office/powerpoint/2010/main" val="3621099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347614"/>
            <a:ext cx="5083477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</p:spTree>
    <p:extLst>
      <p:ext uri="{BB962C8B-B14F-4D97-AF65-F5344CB8AC3E}">
        <p14:creationId xmlns:p14="http://schemas.microsoft.com/office/powerpoint/2010/main" val="165992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15961"/>
            <a:ext cx="5047914" cy="3827539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</p:spTree>
    <p:extLst>
      <p:ext uri="{BB962C8B-B14F-4D97-AF65-F5344CB8AC3E}">
        <p14:creationId xmlns:p14="http://schemas.microsoft.com/office/powerpoint/2010/main" val="246445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50" y="1347614"/>
            <a:ext cx="5636700" cy="3795886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465998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Ciclo unico</a:t>
            </a:r>
          </a:p>
        </p:txBody>
      </p:sp>
    </p:spTree>
    <p:extLst>
      <p:ext uri="{BB962C8B-B14F-4D97-AF65-F5344CB8AC3E}">
        <p14:creationId xmlns:p14="http://schemas.microsoft.com/office/powerpoint/2010/main" val="228480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UNICAL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415" y="1491630"/>
            <a:ext cx="5924550" cy="438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67694"/>
            <a:ext cx="66485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L’incontro con le scuole prevede una fase iniziale presso l’UNICAL e una fase successiva (mese di febbraio) presso le scuole.</a:t>
            </a:r>
          </a:p>
          <a:p>
            <a:r>
              <a:rPr lang="it-IT" dirty="0"/>
              <a:t>Gli obiettivi sono:</a:t>
            </a:r>
          </a:p>
          <a:p>
            <a:pPr lvl="1"/>
            <a:r>
              <a:rPr lang="it-IT" dirty="0"/>
              <a:t>Informare le scuole su cosa significa iscriversi ai corsi di studio del DINCI</a:t>
            </a:r>
          </a:p>
          <a:p>
            <a:pPr lvl="1"/>
            <a:r>
              <a:rPr lang="it-IT" dirty="0"/>
              <a:t>Quali requisiti deve avere l’aspirante studente</a:t>
            </a:r>
          </a:p>
        </p:txBody>
      </p:sp>
    </p:spTree>
    <p:extLst>
      <p:ext uri="{BB962C8B-B14F-4D97-AF65-F5344CB8AC3E}">
        <p14:creationId xmlns:p14="http://schemas.microsoft.com/office/powerpoint/2010/main" val="285440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79637"/>
            <a:ext cx="54972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7614"/>
            <a:ext cx="5505838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845570" y="2264668"/>
            <a:ext cx="3312368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362406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09" y="1275606"/>
            <a:ext cx="5863878" cy="3867894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4289357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62" y="1270415"/>
            <a:ext cx="6257875" cy="3873085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932668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3547"/>
            <a:ext cx="6454502" cy="3879953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412095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08" y="1347614"/>
            <a:ext cx="5449183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79712" y="2532630"/>
            <a:ext cx="2664296" cy="72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231481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7614"/>
            <a:ext cx="4740942" cy="37958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979712" y="2275172"/>
            <a:ext cx="46805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Statistiche CISIA</a:t>
            </a:r>
          </a:p>
        </p:txBody>
      </p:sp>
    </p:spTree>
    <p:extLst>
      <p:ext uri="{BB962C8B-B14F-4D97-AF65-F5344CB8AC3E}">
        <p14:creationId xmlns:p14="http://schemas.microsoft.com/office/powerpoint/2010/main" val="1456337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786" y="1319662"/>
            <a:ext cx="7154365" cy="379588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2897" y="141962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2015-2016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60785" y="1923678"/>
            <a:ext cx="715436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144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4284"/>
            <a:ext cx="4248472" cy="37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58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79069"/>
            <a:ext cx="3276632" cy="37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>
                <a:solidFill>
                  <a:schemeClr val="tx1"/>
                </a:solidFill>
              </a:rPr>
              <a:t>UNIVERSITA' DELLA CALABRIA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/>
              <a:t>www.unical.it</a:t>
            </a:r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7614"/>
            <a:ext cx="5040560" cy="37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6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318" y="1318138"/>
            <a:ext cx="4273922" cy="27429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318" y="4011910"/>
            <a:ext cx="4310708" cy="11183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8215" y="13345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2016-2017</a:t>
            </a:r>
          </a:p>
        </p:txBody>
      </p:sp>
      <p:sp>
        <p:nvSpPr>
          <p:cNvPr id="6" name="Rettangolo 5"/>
          <p:cNvSpPr/>
          <p:nvPr/>
        </p:nvSpPr>
        <p:spPr>
          <a:xfrm>
            <a:off x="2440707" y="2283718"/>
            <a:ext cx="4345930" cy="13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8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293018"/>
              </p:ext>
            </p:extLst>
          </p:nvPr>
        </p:nvGraphicFramePr>
        <p:xfrm>
          <a:off x="1475656" y="1347614"/>
          <a:ext cx="52690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1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40172"/>
            <a:ext cx="5503229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1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MIUR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07676"/>
            <a:ext cx="6048672" cy="38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6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7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8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9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95536" y="117475"/>
            <a:ext cx="8367464" cy="1006475"/>
          </a:xfrm>
        </p:spPr>
        <p:txBody>
          <a:bodyPr/>
          <a:lstStyle/>
          <a:p>
            <a:r>
              <a:rPr lang="it-IT" sz="2000" dirty="0">
                <a:cs typeface="Arial" pitchFamily="34" charset="0"/>
              </a:rPr>
              <a:t>					</a:t>
            </a:r>
            <a:br>
              <a:rPr lang="it-IT" sz="2000" i="1" dirty="0">
                <a:cs typeface="Arial" pitchFamily="34" charset="0"/>
              </a:rPr>
            </a:br>
            <a:r>
              <a:rPr lang="it-IT" altLang="it-IT" sz="3800" dirty="0"/>
              <a:t>I CREDITI FORMATIVI UNIVERSITARI </a:t>
            </a:r>
            <a:r>
              <a:rPr lang="it-IT" altLang="it-IT" sz="3800" b="1" dirty="0"/>
              <a:t>(CFU)</a:t>
            </a:r>
            <a:endParaRPr altLang="it-IT" sz="3800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706816" cy="3268624"/>
          </a:xfrm>
        </p:spPr>
        <p:txBody>
          <a:bodyPr/>
          <a:lstStyle/>
          <a:p>
            <a:pPr>
              <a:buNone/>
            </a:pPr>
            <a:r>
              <a:rPr lang="it-IT" sz="2400" b="1" dirty="0"/>
              <a:t>Cos’è il CFU?</a:t>
            </a:r>
          </a:p>
          <a:p>
            <a:pPr>
              <a:buNone/>
            </a:pPr>
            <a:r>
              <a:rPr lang="it-IT" sz="2400" dirty="0"/>
              <a:t>È l’unità di misura dell’apprendimento dello studente.</a:t>
            </a:r>
          </a:p>
          <a:p>
            <a:pPr>
              <a:buNone/>
            </a:pPr>
            <a:r>
              <a:rPr lang="it-IT" sz="2400" b="1" dirty="0"/>
              <a:t>A cosa corrisponde il CFU?</a:t>
            </a:r>
          </a:p>
          <a:p>
            <a:pPr>
              <a:buNone/>
            </a:pPr>
            <a:r>
              <a:rPr lang="it-IT" sz="2400" dirty="0"/>
              <a:t>A 25 ore di impegno studente.</a:t>
            </a:r>
          </a:p>
          <a:p>
            <a:pPr>
              <a:buNone/>
            </a:pPr>
            <a:r>
              <a:rPr lang="it-IT" sz="2400" b="1" dirty="0"/>
              <a:t>Cosa si intende per impegno studente?</a:t>
            </a:r>
          </a:p>
          <a:p>
            <a:pPr>
              <a:buNone/>
            </a:pPr>
            <a:r>
              <a:rPr lang="it-IT" sz="2400" dirty="0"/>
              <a:t>È l’insieme dell’impegno richiesto allo studente per seguire le lezioni e per lo studio personale.</a:t>
            </a:r>
          </a:p>
          <a:p>
            <a:pPr>
              <a:buNone/>
            </a:pPr>
            <a:endParaRPr lang="it-IT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6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7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8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5369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>
              <a:latin typeface="Tw Cen MT" pitchFamily="34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395536" y="117475"/>
            <a:ext cx="8367464" cy="1006475"/>
          </a:xfrm>
        </p:spPr>
        <p:txBody>
          <a:bodyPr/>
          <a:lstStyle/>
          <a:p>
            <a:r>
              <a:rPr lang="it-IT" sz="2000" dirty="0">
                <a:cs typeface="Arial" pitchFamily="34" charset="0"/>
              </a:rPr>
              <a:t>					</a:t>
            </a:r>
            <a:br>
              <a:rPr lang="it-IT" sz="2000" i="1" dirty="0">
                <a:cs typeface="Arial" pitchFamily="34" charset="0"/>
              </a:rPr>
            </a:br>
            <a:r>
              <a:rPr lang="it-IT" altLang="it-IT" sz="3800" dirty="0"/>
              <a:t>I CREDITI FORMATIVI UNIVERSITARI </a:t>
            </a:r>
            <a:r>
              <a:rPr lang="it-IT" altLang="it-IT" sz="3800" b="1" dirty="0"/>
              <a:t>(CFU)</a:t>
            </a:r>
            <a:endParaRPr altLang="it-IT" sz="3800" dirty="0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13"/>
          </p:nvPr>
        </p:nvSpPr>
        <p:spPr>
          <a:xfrm>
            <a:off x="395536" y="1352550"/>
            <a:ext cx="8280920" cy="3523455"/>
          </a:xfrm>
        </p:spPr>
        <p:txBody>
          <a:bodyPr/>
          <a:lstStyle/>
          <a:p>
            <a:pPr>
              <a:buNone/>
            </a:pPr>
            <a:r>
              <a:rPr lang="it-IT" sz="2400" b="1" dirty="0"/>
              <a:t>Come si acquisiscono i CFU?</a:t>
            </a:r>
          </a:p>
          <a:p>
            <a:pPr>
              <a:buNone/>
            </a:pPr>
            <a:r>
              <a:rPr lang="it-IT" sz="2400" dirty="0"/>
              <a:t>Superando le prove di verifica di ogni singola attività formativa.</a:t>
            </a:r>
          </a:p>
          <a:p>
            <a:pPr>
              <a:buNone/>
            </a:pPr>
            <a:r>
              <a:rPr lang="it-IT" sz="2400" b="1" dirty="0"/>
              <a:t>Quanti CFU si devono acquisire in un anno?</a:t>
            </a:r>
          </a:p>
          <a:p>
            <a:pPr>
              <a:buNone/>
            </a:pPr>
            <a:r>
              <a:rPr lang="it-IT" sz="2400" dirty="0"/>
              <a:t>La quantità media di impegno di apprendimento svolto in un anno da uno studente è di circa 60 CFU.</a:t>
            </a:r>
          </a:p>
          <a:p>
            <a:pPr>
              <a:buNone/>
            </a:pPr>
            <a:r>
              <a:rPr lang="it-IT" sz="2400" b="1" dirty="0"/>
              <a:t>Come si attribuiscono i CFU alle singole attività formative?</a:t>
            </a:r>
          </a:p>
          <a:p>
            <a:pPr>
              <a:buNone/>
            </a:pPr>
            <a:r>
              <a:rPr lang="it-IT" sz="2400" dirty="0"/>
              <a:t>In base alla tipologia e ai contenuti della singola attività formativa.</a:t>
            </a:r>
          </a:p>
          <a:p>
            <a:pPr>
              <a:buNone/>
            </a:pPr>
            <a:endParaRPr lang="it-IT" sz="2400" dirty="0"/>
          </a:p>
          <a:p>
            <a:pPr>
              <a:buNone/>
            </a:pPr>
            <a:endParaRPr lang="it-IT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/>
              <a:t>Come si accede al </a:t>
            </a:r>
            <a:r>
              <a:rPr sz="3600" dirty="0" err="1"/>
              <a:t>CdL</a:t>
            </a:r>
            <a:r>
              <a:rPr sz="3600" dirty="0"/>
              <a:t> in Ingegneria Civile?</a:t>
            </a:r>
            <a:endParaRPr sz="2800" b="1" dirty="0"/>
          </a:p>
        </p:txBody>
      </p:sp>
      <p:sp>
        <p:nvSpPr>
          <p:cNvPr id="56323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4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5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6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56327" name="Rettangolo 2"/>
          <p:cNvSpPr>
            <a:spLocks noChangeArrowheads="1"/>
          </p:cNvSpPr>
          <p:nvPr/>
        </p:nvSpPr>
        <p:spPr bwMode="auto">
          <a:xfrm>
            <a:off x="0" y="1419622"/>
            <a:ext cx="9143999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58800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l’accesso al Corso di Laurea in Ingegneria Civile sono richieste capacità di comprensione verbale e di sintesi di un testo scritto, attitudine a un approccio metodologico e conoscenze scientifiche di base di matematica, fisica e chimica, che vengono valutate attraverso il TOLC-I (Test On Line CISIA - Ingegneria).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Il TOLC-I si svolgerà nei mesi di Aprile, Maggio e Settembre.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Il TOLC-I è una prova on line in presenza e consiste nella soluzione di 40 quesiti a risposta multipla; ogni quesito presenta 5 possibili risposte, di cui una sola è corretta; i quesiti sono così raggruppati: Matematica 20 quesiti, Logica 5 quesiti, Scienze Fisiche e Chimiche 10 quesiti, Comprensione verbale 5 quesiti.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valutazione del TOLC-I si effettua sulla base del seguente criterio: 1 punto per ogni risposta esatta;  meno 0,25 punti per ogni risposta sbagliata; 0 punti per ogni risposta non data. 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sz="1500" dirty="0">
                <a:latin typeface="Rockwell" pitchFamily="18" charset="0"/>
              </a:rPr>
              <a:t>Il TOLC-I si ritiene superato conseguendo un punteggio maggiore o uguale a </a:t>
            </a:r>
            <a:r>
              <a:rPr lang="it-IT" sz="1500" b="1" dirty="0">
                <a:latin typeface="Rockwell" pitchFamily="18" charset="0"/>
              </a:rPr>
              <a:t>8 punti su 40</a:t>
            </a:r>
            <a:r>
              <a:rPr lang="it-IT" sz="1500" dirty="0">
                <a:latin typeface="Rockwell" pitchFamily="18" charset="0"/>
              </a:rPr>
              <a:t> e rispondendo in modo corretto a </a:t>
            </a:r>
            <a:r>
              <a:rPr lang="it-IT" sz="1500" b="1" dirty="0">
                <a:latin typeface="Rockwell" pitchFamily="18" charset="0"/>
              </a:rPr>
              <a:t>6 quesiti su 20 </a:t>
            </a:r>
            <a:r>
              <a:rPr lang="it-IT" sz="1500" dirty="0">
                <a:latin typeface="Rockwell" pitchFamily="18" charset="0"/>
              </a:rPr>
              <a:t>nella sezione di </a:t>
            </a:r>
            <a:r>
              <a:rPr lang="it-IT" sz="1500" b="1" dirty="0">
                <a:latin typeface="Rockwell" pitchFamily="18" charset="0"/>
              </a:rPr>
              <a:t>Matematica</a:t>
            </a:r>
            <a:r>
              <a:rPr lang="it-IT" sz="1500" dirty="0">
                <a:latin typeface="Rockwell" pitchFamily="18" charset="0"/>
              </a:rPr>
              <a:t>.</a:t>
            </a:r>
            <a:endParaRPr lang="it-IT" altLang="it-IT" sz="15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19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quesiti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01" y="1284233"/>
            <a:ext cx="5688025" cy="3861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324" y="1063994"/>
            <a:ext cx="5673721" cy="38674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33" y="849422"/>
            <a:ext cx="5934969" cy="40374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75" y="439038"/>
            <a:ext cx="6169019" cy="42238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301" y="260631"/>
            <a:ext cx="6264696" cy="4263995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599118" y="1726248"/>
            <a:ext cx="7854879" cy="187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https://allenamento.cisiaonline.it</a:t>
            </a:r>
          </a:p>
        </p:txBody>
      </p:sp>
    </p:spTree>
    <p:extLst>
      <p:ext uri="{BB962C8B-B14F-4D97-AF65-F5344CB8AC3E}">
        <p14:creationId xmlns:p14="http://schemas.microsoft.com/office/powerpoint/2010/main" val="1959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3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4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5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66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6658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altLang="it-IT" sz="3200" dirty="0"/>
              <a:t>Come si accede al </a:t>
            </a:r>
            <a:r>
              <a:rPr altLang="it-IT" sz="3200" dirty="0" err="1"/>
              <a:t>CdL</a:t>
            </a:r>
            <a:r>
              <a:rPr altLang="it-IT" sz="3200" dirty="0"/>
              <a:t> magistrale in Ingegneria Edile-Architettura?</a:t>
            </a:r>
          </a:p>
        </p:txBody>
      </p:sp>
      <p:sp>
        <p:nvSpPr>
          <p:cNvPr id="18" name="Rettangolo 2"/>
          <p:cNvSpPr>
            <a:spLocks noChangeArrowheads="1"/>
          </p:cNvSpPr>
          <p:nvPr/>
        </p:nvSpPr>
        <p:spPr bwMode="auto">
          <a:xfrm>
            <a:off x="0" y="1419622"/>
            <a:ext cx="914399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58800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l'accesso al Corso di Laurea Magistrale si richiedono capacità e conoscenze valutate mediante una prova di ammissione a livello nazionale relativamente ai seguenti ambiti:          cultura generale e ragionamento logico; storia; disegno e rappresentazione; fisica e matematica.</a:t>
            </a:r>
            <a:br>
              <a:rPr lang="it-IT" altLang="it-IT" sz="1500" dirty="0">
                <a:latin typeface="Rockwell" panose="02060603020205020403" pitchFamily="18" charset="0"/>
              </a:rPr>
            </a:br>
            <a:r>
              <a:rPr lang="it-IT" altLang="it-IT" sz="1500" dirty="0">
                <a:latin typeface="Rockwell" panose="02060603020205020403" pitchFamily="18" charset="0"/>
              </a:rPr>
              <a:t>I contenuti specifici, la data e le modalità di svolgimento della prova di ammissione e i criteri per l'attribuzione del punteggio ai fini della graduatoria sono definiti annualmente dal MIUR.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prova si svolgerà nel mese di Settembre.</a:t>
            </a:r>
          </a:p>
          <a:p>
            <a:pPr algn="just"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La prova consiste nella soluzione di 60 quesiti che presentano 5 opzioni di risposta, tra cui il candidato ne deve individuare una soltanto, scartando le conclusioni errate, arbitrarie o meno probabili, su argomenti di: cultura generale (2 quesiti) e ragionamento logico (20 quesiti), storia (16 quesiti), disegno e rappresentazione (10 quesiti), fisica e matematica (12 quesiti).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1500" dirty="0">
                <a:latin typeface="Rockwell" panose="02060603020205020403" pitchFamily="18" charset="0"/>
              </a:rPr>
              <a:t>Per la valutazione della prova sono attribuiti al massimo 90 punti, tenendo conto dei seguenti criteri: 1,5 punti per ogni risposta esatta, meno 0,4 (-0,4) punti per ogni risposta errata, 0 punti per ogni risposta omessa.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Tx/>
              <a:buFont typeface="Wingdings" panose="05000000000000000000" pitchFamily="2" charset="2"/>
              <a:buChar char="q"/>
            </a:pPr>
            <a:r>
              <a:rPr lang="it-IT" sz="1500" dirty="0">
                <a:latin typeface="Rockwell" pitchFamily="18" charset="0"/>
              </a:rPr>
              <a:t>La prova si ritiene superata ottenendo un punteggio minimo pari a venti (20) punti.</a:t>
            </a:r>
            <a:endParaRPr lang="it-IT" altLang="it-IT" sz="15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/>
              <a:t>Il Campus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altLang="it-IT" sz="1200" b="1" dirty="0"/>
              <a:t>Campus di Arcavacata. </a:t>
            </a:r>
            <a:r>
              <a:rPr altLang="it-IT" sz="1200" dirty="0"/>
              <a:t>E’ il campus ideale per chi ha lasciato alle spalle l'adolescenza e finalmente può mostrare il meglio di sé: </a:t>
            </a:r>
            <a:r>
              <a:rPr altLang="it-IT" sz="1200" b="1" i="1" dirty="0"/>
              <a:t>il suo carattere speciale in un Ateneo dai caratteri speciali</a:t>
            </a:r>
            <a:r>
              <a:rPr altLang="it-IT" sz="1200" dirty="0"/>
              <a:t>.</a:t>
            </a:r>
          </a:p>
          <a:p>
            <a:pPr algn="just"/>
            <a:r>
              <a:rPr altLang="it-IT" sz="1200" i="1" dirty="0"/>
              <a:t>Carattere speciale</a:t>
            </a:r>
            <a:r>
              <a:rPr altLang="it-IT" sz="1200" dirty="0"/>
              <a:t> sono l’ambiente e l’architettura: 200 ettari di superficie sulle colline di Arcavacata, incrociate dalla razionalità lineare del ponte e dagli edifici a forma di cubi, che ospitano i Dipartimenti, i Laboratori, le aule e le Biblioteche, le Residenze universitarie e le strutture dedicate alle attività sportive e socio culturali dell’Ateneo.</a:t>
            </a:r>
          </a:p>
          <a:p>
            <a:pPr algn="just"/>
            <a:r>
              <a:rPr altLang="it-IT" sz="1200" i="1" dirty="0"/>
              <a:t>Carattere speciale</a:t>
            </a:r>
            <a:r>
              <a:rPr altLang="it-IT" sz="1200" dirty="0"/>
              <a:t> sono i dati relativi alle strutture e alle infrastrutture didattiche, di ricerca e di spazi per eventi sociali e culturali: 14 dipartimenti, 75 corsi di laurea - tra lauree triennali, magistrali e a ciclo unico, 3 centri di eccellenza, 13 centri interdipartimentali, 2 scuole di specializzazione, 170 aule per complessivi 15.000 posti; un sistema  bibliotecario tra i più grandi del Mezzogiorno; 3 centri di servizi comuni; 2 musei, un centro linguistico, un centro sportivo, 2 teatri, 2 sale cinema e 2 anfiteatri, un centro sanitario con guardia medica, un asilo nido, un ufficio postale, un incubatore che ospita imprese innovative. </a:t>
            </a:r>
          </a:p>
          <a:p>
            <a:pPr algn="just"/>
            <a:r>
              <a:rPr altLang="it-IT" sz="1200" i="1" dirty="0"/>
              <a:t>Carattere speciale</a:t>
            </a:r>
            <a:r>
              <a:rPr altLang="it-IT" sz="1200" dirty="0"/>
              <a:t> è la residenzialità di docenti e studenti: circa 28.000 studenti iscritti con a disposizione 3.000 posti letto, 1.200 posti mensa, 5000 posti auto, servizi di trasporto pubblici, 2 navette elettriche e percorsi per i non vedenti.</a:t>
            </a:r>
          </a:p>
          <a:p>
            <a:pPr algn="just"/>
            <a:r>
              <a:rPr altLang="it-IT" sz="1200" i="1" dirty="0"/>
              <a:t>Carattere speciale</a:t>
            </a:r>
            <a:r>
              <a:rPr altLang="it-IT" sz="1200" dirty="0"/>
              <a:t> è l’attenzione per gli studenti con disabilità, in difficoltà negli studi ed economica: un servizio per studenti con disabilità, un servizio di </a:t>
            </a:r>
            <a:r>
              <a:rPr altLang="it-IT" sz="1200" dirty="0" err="1"/>
              <a:t>counselling</a:t>
            </a:r>
            <a:r>
              <a:rPr altLang="it-IT" sz="1200" dirty="0"/>
              <a:t> e orientamento, borse di studio, premi di laurea, incarichi part-time per gli studenti, contributi per la mobilità internazionale.</a:t>
            </a:r>
          </a:p>
          <a:p>
            <a:pPr>
              <a:buFont typeface="Wingdings" panose="05000000000000000000" pitchFamily="2" charset="2"/>
              <a:buNone/>
            </a:pPr>
            <a:endParaRPr altLang="it-IT" dirty="0"/>
          </a:p>
        </p:txBody>
      </p:sp>
      <p:pic>
        <p:nvPicPr>
          <p:cNvPr id="76804" name="Picture 4" descr="http://www.unical.it/portale/campus/storia/unic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5263"/>
            <a:ext cx="28432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quesiti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23489"/>
            <a:ext cx="6067425" cy="2105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sellaDiTesto 7"/>
          <p:cNvSpPr txBox="1"/>
          <p:nvPr/>
        </p:nvSpPr>
        <p:spPr>
          <a:xfrm>
            <a:off x="4325099" y="315918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Ragionamento logico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19167"/>
            <a:ext cx="6515100" cy="1352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5868144" y="356727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Cultura generale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559" y="2360354"/>
            <a:ext cx="6505575" cy="1933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CasellaDiTesto 12"/>
          <p:cNvSpPr txBox="1"/>
          <p:nvPr/>
        </p:nvSpPr>
        <p:spPr>
          <a:xfrm>
            <a:off x="7143647" y="401191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Storia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02" y="939408"/>
            <a:ext cx="6276975" cy="407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CasellaDiTesto 14"/>
          <p:cNvSpPr txBox="1"/>
          <p:nvPr/>
        </p:nvSpPr>
        <p:spPr>
          <a:xfrm>
            <a:off x="4550050" y="192524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Disegno e rappresentazione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314" y="1421137"/>
            <a:ext cx="6210300" cy="1228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CasellaDiTesto 16"/>
          <p:cNvSpPr txBox="1"/>
          <p:nvPr/>
        </p:nvSpPr>
        <p:spPr>
          <a:xfrm>
            <a:off x="4290038" y="224299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Matematica e fisica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609600" y="1847637"/>
            <a:ext cx="7854879" cy="187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https://accessoprogrammato.miur.it</a:t>
            </a:r>
          </a:p>
        </p:txBody>
      </p:sp>
    </p:spTree>
    <p:extLst>
      <p:ext uri="{BB962C8B-B14F-4D97-AF65-F5344CB8AC3E}">
        <p14:creationId xmlns:p14="http://schemas.microsoft.com/office/powerpoint/2010/main" val="3021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7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sz="5400" i="1" dirty="0">
                <a:cs typeface="Arial" pitchFamily="34" charset="0"/>
              </a:rPr>
            </a:br>
            <a:r>
              <a:rPr lang="it-IT" dirty="0"/>
              <a:t>Azioni in itinere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706816" cy="3268624"/>
          </a:xfrm>
        </p:spPr>
        <p:txBody>
          <a:bodyPr/>
          <a:lstStyle/>
          <a:p>
            <a:r>
              <a:rPr lang="it-IT" dirty="0"/>
              <a:t>Corsi di matematica di base</a:t>
            </a:r>
          </a:p>
          <a:p>
            <a:r>
              <a:rPr lang="it-IT" dirty="0"/>
              <a:t>Tutorato studenti I anno</a:t>
            </a:r>
          </a:p>
          <a:p>
            <a:r>
              <a:rPr lang="it-IT" dirty="0"/>
              <a:t>Sostegno didattico</a:t>
            </a:r>
          </a:p>
          <a:p>
            <a:r>
              <a:rPr lang="it-IT" dirty="0"/>
              <a:t>Corsi di recupero</a:t>
            </a:r>
          </a:p>
          <a:p>
            <a:r>
              <a:rPr lang="it-IT" dirty="0"/>
              <a:t>Premio annuale ai migliori studenti</a:t>
            </a:r>
          </a:p>
          <a:p>
            <a:r>
              <a:rPr lang="it-IT" dirty="0"/>
              <a:t>Monitoraggio del percorso formativo</a:t>
            </a:r>
          </a:p>
        </p:txBody>
      </p:sp>
    </p:spTree>
    <p:extLst>
      <p:ext uri="{BB962C8B-B14F-4D97-AF65-F5344CB8AC3E}">
        <p14:creationId xmlns:p14="http://schemas.microsoft.com/office/powerpoint/2010/main" val="4061239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368425"/>
            <a:ext cx="739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AutoShape 2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0" name="AutoShape 4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2159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1" name="AutoShape 6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368300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2" name="AutoShape 8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5207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3" name="AutoShape 10" descr="data:image/jpeg;base64,/9j/4AAQSkZJRgABAQAAAQABAAD/2wCEAAkGBhQSERUUExQVFRUWFxYaGBgYFRwdGBoaGBgVFxcaGhsYHSYfGBkkHBgVHy8gIycpLCwsGB4xNTAqNSYrLCkBCQoKBQUFDQUFDSkYEhgpKSkpKSkpKSkpKSkpKSkpKSkpKSkpKSkpKSkpKSkpKSkpKSkpKSkpKSkpKSkpKSkpKf/AABEIAJ0BQQMBIgACEQEDEQH/xAAbAAACAwEBAQAAAAAAAAAAAAAEBQADBgIBB//EAEsQAAIBAgQCBQgGBwQKAgMAAAECEQADBBIhMQVBEyJRYXEGIzJCgZGhsRRScoKywQcVM2KS0fAkQ6LSFjRTY3OTs8Ph8UTTVXSj/8QAFAEBAAAAAAAAAAAAAAAAAAAAAP/EABQRAQAAAAAAAAAAAAAAAAAAAAD/2gAMAwEAAhEDEQA/APtDXX5IPa38ga9CuRuq+AJ+cVdlr2gHGHbncb2AD8jU+hDmWPixoipQU28Io9UeMCauqVKCVKlSglK+M3S+Wwsg3JzEeqikZzPI6wPGmNy4FEnQDelnBbZctfca3PQHZbHo++S3tHZQdjyfsxooA00HdtRV7VgvfmPv0Hv+VEMdKpwokFiPSM69nL+u+gsuuAJOwB+An+dVYRDkE7nrbbFjmj2T8K6xVospUc/617q5w+JklTo43Xu7R2igWLw0KnoZ1YbSxIJnXU6jWjOHYpcipzCgATvAAkdo09nOK7S9lhW02API93capxWBVrg3WQxlTBkG3rI5wf50DFqF4V+xt/YX5Vyl9lMXNRIAb3elpofDSueGYhRZtSyibacx9UGgPqUP9Pt8mB8JPyrxsVPoq5+7H4iKAmpQnS3D6kfab/ID868LvHWdF9h+bEUBleTS83gd7xP2Y/IE146KfUuv4kx/iYD4UB1y+F3MeJAqn9ZW/rAnsBn8M1SuHPKyg72Kz8FPzrpmuiNEI5gEztyJ0nxFBZ9PHJHP3Y/FFQ33O1v+JgPwzVli8GGntEajxHKrooBcLZYOzNEkIIE6Zc3b40VUqUFOIwwcQfYQSCD3EbUp4vduqEtyPOPlzg5TlKO0c8rdX0h408pR5QGDY/43/Zv0C2+t5blsq+WSimWDFgxVYeLY0E8mBPaNi8YXE1kOOagQfZqZPdS/iA69v7Vn/qWqeAaUCnh94PdZhtmft+rY3nXlXOGP9mw3hY+Qo3E4KWFxeq4ETyIMSCJE7DXcRpStc4S3aNts1vo51EMEEEprLeG/dQOMAfNp9hPwiiKX4PEkW0GR5CrPVjkPrECrRduck9pcfkDQdt+1H2G+aVfNAnBuzBmaIBEITzIOpI7uUVaOHrzBb7TMw9zEj4UBGepVX0C3/s0/hH8qlBfUqVKCVKlSglSpUoJUqVxduhQSTAAJJ7AN6BVxcm6y4cbNrc7kB202zHTXvpsiwBS3gaEq11t7pzDuT+7X2DX20zNBViTIy9uns5/y9tWqKX/rG2HYm4gPogFlnTeBM7/KrP1sh9EM32UY/GI+NAYTVGIQaMBqCNe4kT7KFxGIuOIW26zGpZV0kTEEmYnlVi8HtaEoCe1usfe0mgLa2CCNxQZwzhgVIKgEDMTIkrzgyNKN2HhS3F+UuGtenetgzEZwTPZCyfhQHWQdc0ezw76Fu4NbXWtqokiVjQyQs9x8KTXv0h4RC3WduelsjSD9aOw+6l2M/Shh26qpcOq6ynJlOyux2oNgRcOxQfdJ/MVBh3J1uH2Ko+YJ+NYofpRZvQwpOxMu4gHn+x1G1Wp+ka8f/hnvHSGfZ5vkQR7KDZHAKd8zeLH+dergLY2RR90Vij+k1xJODeBzDt/9Vc2v0t2/WsOp7M4nafWC/wBGg3oWplrKYf8ASVhWMHOp71B/6bNNMcP5ZYV9ryCds8pyn1wKB3Q91uuuvM/L/wB1VjuLJbtG71nUf7NS5I7gu9Ir2KbEkOnS2xA6NbnVt3ZzT6DTMAQZ0nVewNBiLHrA5WHrd3Ye0UGPKSypy3btpX7OkWDy01n2b0Jw/AYe6cr2x0ixmS4AWHYexl7GEimo4Wijzai2RsUVRG3ICCNBoaCg8dQiUzt4IQPe8D41xhuPKXyuDbkgKWyZWJ5AqzAN3GCeU0TbvwwVwAxnKRs0dnYe4/Gpj+GLdUhuYg6AyOwj1h3e6DrQFq2lKfKDU2Bz6X/s36CF65hzldma3spABuLHOdWuKB98c829eX7Kj6O1sqUZyZ3P7HEHRuYMn/xtQX8SYB7ZP1rWwJ9a2eXhTQYwxojn7sfiIpZxAeet/btj4in1AMbtzkgHiw/IGgbmNzko1s5hrlJ1GujAoDI7DTeqcRhw43gjYjcHuoAsFdujMGQmCMpkDSBv378qJ6S6fVQeJJ+QHzqtb5QgXOegaND2T9U+NHUAxt3CNXA+yn+Yn5Vzbuspi4ZHJwPxRse/ai68ZZoJnHaPfUqj9X2/qipQEVKlSglSpUoJUqVKCUo4w/SuuHGza3SOVscvFjC+GamGNxi2kZ3MKok0FwXCuFa5d/aXDmP7o9VPYPiTQMlWNOVdEVCaFF5mJCgQCRJPMbwAPzoL1tAbCPCui1A4p3UavvsFUSe7rT76wflh5Wsq5LZYlpGbOYWIzQARnbUa6L7poNlxrytsYXS4xLRORdW9vJR9oisRxT9KFx9LKZBzmGb3nqj2BvGkfB+CG+pd5ygnnJZuck6mNPHWm6cDXWRopgQIAMAn260Gdx3FMTe/aPcPYrMxnc+i3UEAgeiNqAe0wkEtvqswO86QNtNuyta/ChmIy7wRqdtZ58jr4VRieCmCRqp37o56flNBkQoGvrf17fjVYxJmtPe8mwRI7N+Xvigv9Ho9IEa8hPPu1j2UAXCOku3Vti4iZzGZ4CCZ3JU/+6+iWPIe7aCKcRcfOSJSycq6ek0XR1dN49lYix5KlmAVkMj60nYb5ZjXtp/gvJh1WBnBI5XrgE6bDKPrbUC7yx8nb2CALYlL3SNEFQt3xgzp4HnWV+mud2PtrR4/yPdS7Mez0iSw12JIE7TQQ8n9dwd9tTv2CR76BWLxO+vu+VW9FpzHvj2j3U4teTbcwQDtyJ7ok1fc4JyA62m3q6xLaae+gT4XGX7Zm25Vp0ynKSeWqHsnftp7wby6vYcMjgOrMWYOCdTq0MsFZ3ggidavfhYVTO0GdT+c6zFdjhWZVB9KBGg3jUR470Gh4f5W4fEgB2a2yk5XLDOv2HAyuO1W17jvWlw3FWtQt+Ib0Ly6I87Aj+7cjkdDyPKvlmP4ISudBDZZIGxneI2O+mxiuvJnytOG81cm5ZucpzAcoytpl2kCCINB9ldA4II05g0OC1reWTt3ZfH6w79/GkvCbz6JZur0ZBKhwzxESLbZlJXX0X6y+EU1GCune+fu20HzDUBbBXXkQe/+vGs7xbhRtHpEYAKScrNCMSrqS2hymGPXXs6wO9NrfA1Ey10yZPnnA2jZCB8KvThFkf3aE9pEn3tJoM7+tVv3E6IiVe2GBYEq0nQ5SRqFMEEgzWlw+MDHKQVYcjGveNdR30k4oCMShCnKotEgDaHukkAb6ToKdnJdUbMNwRp7iNjQE0Pi8eluM5idBoSTAnQAHlQ6XLgZkBU5QpBYkGGmAQBrsdZ9lR8JcZlYuoK5tlMdYAcz40Hlzi1thEEjvgfiIqm3i2UgKUyRszkkHuhdRvRjLdHrr/Af89FLtQLvpLEaH+Gyx+LaV6Udub8tyq/hBNMCoqZaAH6Jc7f8b/zqUZn7/hXlBZUqVKCVKlSglclq9JrPY3iL4m4bGHOVASLt8bCN0t/WfkTsO+gsV/pV4RrZstP27ogx4Lv4+Bp8BQ+Dwi20VVEKogD+udEUFWIuQum+w8T/AFPsqW7eVQByH9H86Ev4tVcZjlAGhIOWTvLRAMDn20WtwMBBkdo2oEvFnZkbKeu7dGp5ATH82Mch3Vj/ANI3A+iSzetDzaZkftGcyrE85Ok8tK1HE3Od7AMPK3LRJABLZibZ+qSVuRIE5tJymjOH49MSj27i9YSty2w11GsjmDpqNNNKDFeS+LUp0OzCWXSA6tqSOY10PZTd8KwbMOsDus77wR+8BpAIkCs15ReT1zB3vNyLJOaywYqytzQOdFYnYNow0ojBeVpXzeItkMABooUmIgtbYRufULL2LOtA9WyjiTrEHsI10MHUaggHY15kZd+uJmQBmEHsG5BBHVgnUQGqWMTavENbdXMkjKxD9bTQSHloIy7nTM2Xq0T9GYKSHGupzbQNG6ywco9HNGokJlGpAB7VuSQQrHfdDI6pkMpBOYqNm17T1a9t4B4Uhw47xPaJlT26DSJHYGajWtPs1skCBlVhMldFAIWHI02hFJ9YzXKYe1u1swASSts6qOqxHR7jUW07BmPOgpuYc6lraMNSdfVAzwAy/VGkmetb5lq6Xh8yPo6hutIBSJnKTrGmZWgUYtu2CAWddQG/agSPO3Drp9RfBYrqz0YCnO+vQ+u+7uzN+IUAb8N7LFsTrrlGmhGoU8mQdwzGh/oT8gi+GZiYkeioXWQdORVhqYUsEW1AGa6YCzDXTorNaaI7mHuqk2E9ZHuGWkZbpBZIzgZtOsoW4vYyzQLrmHGvSXBzOUMqjaQDHWMLPMTEiQSV7EQMiFojWCqgbzmMZuR56GdhJMa3Ho2/qnMcqKQ2qto0qrtzEFH6w318uqyjdVHWJ0LMCD1zAyiVMlguvrpzoA/oIJlzMGQsaA9unpt2ExI1yjc+uM0i2QdfS5DWNDszTI00q25hljrEmIEMyBOtqJhQkMJhjKMd8ra0txflRYtjqsbm2imF9HSWbQHtEl5iS4iAMxYW0mZuqqKdSdhy7iToN6w+GwJxOLt27a5c7hisegN3JjbTXx0q/HXsRiHTqlsx8yhWEPIFE3aPrsIGsRX03yW8mbWAs5mjpSoN64x3O51PKSdqDm1wzosSyCBbu9dd5S4sKYPiQR3MwPKtBg7hKAtoY1057flWYfjQObFQTbRStgRrecg+iPq7ieckzAms9b4Vbe3i3exdd1u3QG6igQFkEG4IMsx9ooPpOIx9tB17iL9pgPmaVYvy0wluZvoxHJJc/wCAGs5iuAWkF/LgYCWZBZ0EGLuvVc9grrHOLaOo+i2SbC6Al3JloIAC9bwmguu+WHSXM9qxdcJlnN1CIW8w0hiJUk6xsaoteUOIY9LaspaDKHaWZwVyXHUleoFYi2wkdmszQWMvM2JxHXvXJYAFFW2CUwl4tIMERmWO3Xel2FI6BVayzTZQS7Nln6PiGYiQRHWBA5Qe2g23k/i7925e6R1BUovUtxpkV/WZvr02RnW+qF2YG25Mhdw1sA9UDtNI/IVwWxEBRFyIWMvoWxpGmsT7TTy6f7Uo/wBy/wD1LdAZiDt41Ymw8BVOL2/rsNXLtQe1KlSgozVKB6Q17QMrlwKJOgG5qhcYTqEaOWon3EyKrS0zQX5eisyB3n6zfAcp3ok3Aok6Abk8u0k+yg4+ljmrj7pPymuTxBObAeOnzigLHlJaeSquVnRsohtJkAnMR3xV13jVuPWmQADbcantOWAKBZxi+9250asot5QWytDazmzsDK2wBqRqYirsPjGS0oS0FWJXRgmQAQWyqxBOpjsMmq7OMstLM6RI00lyDAJWZgeqvdPOr8Clq65ZSpyQMisIBiRngwTzA2oL7OOvQCbKkHXq3R8M6pVHEPKE22t5rVxczqpkBtCGJI6MtJBy7xvToLpWQ8p/Kq3h74RkuaJIISZLMhEE7wFPtPdQPDxyzzfJ9tWT8agVSDhXMh7YPMpcCn25GFH8PxnS21cBgGUNDCCJEwR2il3lBbbKDbWyWM/tEB8AJG/eaAbiOBRWkKotsignLKznnrncgyuu6wGoPFYAuRObpFjIQ4XEKP8Ad3D1b6dzxpvrWZueUZVmyWsMlxGbrFSjDKYc5bQIZYMRJnWiuAeUTMCtxLZtkkhDOQDUHIzEm0NDAbTkMtA7/Wt0A2b9tcSh3XKLd+O+zchbkdttjSq5g7DeatXkgf8AxcahGWTJCFwHXwBIrRJeR1yrcmdreIGZTOsBt47NTVWI4cMuS5auqvILF+z/AAXAzKPBR40GWv8Akki63LF+zr6VphftRIIOVhmGkDQcqrTDXEMYfHW9GBCXQyegpI6ryp2+roY7Kf2eAoD/AGe8i91u9dsN/AC6f/zFW4nhOJiGbpR2XbVm8vPXMhtPtp6NAsDcTRT5uxdGVushAInMXYQV6xjfeurXlJjAZbAGMy+i52SFReqG0BYGO+vLnDGUy2HsydyhxNhjv/u3UbncxVJxJAjzw7kx9lhMgxF4rzUcqC4eXuUdfCX1OV/4nylj1wpPp1cf0iW82ti8Ja3AJT1Sy/W7QarTiV/YPiiP/wBRGOwG9okNoAK6fiOImZxAbQ/6g/JmYcv3moOW8vwyyMNfYdcHba4QRoAdsw9xrj/TK6fQwV4nqtJzDrJMtpaO4BmrXx1+DLYkDTbAhdsu3SRp1RpVN3iDkHNcxWojVMJb5MvrXRyY0Ff644hc0t4NE1cdZjENllDmdJ1MjTSq7lriX95dtWiRbOjqhEACSVRiTrHpTBrpcTMiLrzybH20BJM6rYL/ACNWWuGOYNvC4de82cRdPvuC0s+2KBLc4UlxhnxLYg8hYRnOpZoD3MwXUDaN6b4XyX6MZ+jtYVf9tiWFy6ABEhXORDvqZpoOD4wrrduW17ENnDoB4oLz/EVXY4FYzgl1u3BzVHxNwH/iXWdUP3F9lB3w3HYayC2EtXMTc9a+RlTfnfuwoX91JqX7D4gG5iGS4g1CiUwizp13PWv8ttJpjiMIF67IqgD9pirucjfVbYJQexl8KoXGq4NzPmVIm/fBFtTH91bMAnv8RLRQBcXuBLLXGDOSBGmTzeZQcqT5q1rA1lmInlCvgtwvYxAZLjObjsSb7Lp5lTmhozDQGq+O8WNy4tpFJt3JYm40PdOoUv8A7NDsq+JikmDxmVLydBaZpc6vcnL5swqohkAgaytBuuI4cTfLWbA8yP2mIY/7eNChBoHF8SUNcVLtsTbsdXDW821y4YLahd9yBSjGX7s3YwuCXzU6pdYgTcmMygK2jbxFcY/GX1Dm/ea2vRW/2KC2ki5eAVimYnRWIAKkz3UHSo7XsSzh4LtHTXejh2wzjrBAQWKhI2nUeHWEdOjtkfRQeiAJW211wRhbkhgIhp3HI8tRSLzJN24VS6CYHTglg3QOx3ukgl9JYtsNBz1LjNaQYd36QWrYPRobkn6IyjMoUrJY5Sx1GtBpPI5ibuKkyelGuQpPUT1TqtOLv+tr/wAF/wDqW6TeS1m+hvNctXAblwsslJjQCdQeXNQYimjJd6UXMqxkZdX11ZWB0XbQ0DDFnT3/AIWq5Nh4UBjL/VEMgPYzdxBgjXn2VUnE2gQk+1z/ANuga14Wpa2Lvna3HjH5sp+FeHD3m9Jo7s8D3IoJ/ioKsx7DUqz9Tdye5/8A7KlBa+AcejeceMGkZ6S7f6K+2VA02xAAulSQddi0ycnIAHWerq2pY+GR1Nm6JDFjBnUFiwKntE8tQaDvGYkWVnISO6IGk9YsQAO+kycZe6RkwqiQCCxWY8EDN8KaYa3dGZRdRlUwCykuBGzHMAx74mKqxN1UUm7ixbXtHRoP8WagEvcKvXYkhQIOk7jUAg+kJ7UNR3u4VzcY9Ir5cwJAKwMoykKoO/oka8jOlFWrCXAGC3rgOxe6ygjtykj8NWLwtRqLNkHtIDHt1OWfjQTC+VFi4gYO2U+sbbqO/UrGnjRNri9htrtsn7Yn3E1XwXEC4hYHd22IjQgaZSfn7tqMvYdW0YBvEA/Ogqw2LDlgsnIQJ0g6TpB5bUDxbiYRXgNNsrMDcspIC/WaY076q4XYt57tsogOYsOqBKnQd2kRp3UvxlhRcvp0SvchXtLtKmFYKTopknWgRPw1sYjIhRB0sqrgkpIvBsyrEvmAIM5Yil+L8jLq9GisjFlWN4UtAk688+gMjqnSmfDcH07pds3FtsLjlxBNzr3LeQEdVkjOet6wjcUaxxFo2i+W8FRdVGV/N3UB7QZ17Nt6DMhMTZADq4BN1YQQpyyCd9ZI1JB3PZTHC+WWXZyNyApJGrLAAYGdJ1yxvArT2OL2TcVX6pF29AuLABJJMHVQZYc/ZQeI4LauXrXVUzhLjEoB6StahlIkA6nbkaDxPK9LgIdVcSQM1s6wQNCeXfliibXE8N6oKZsxHRXCubJ6UCVB0I2HypY/kQDdAW4VUWw432JMiA3aeYgg0FxXyZu2gzi50kWHd9IZxpKdXZdJyiJJNBrbeJB1XEXQNPSRWGu393Ovjyq04toA+kWTv6Vvs0O10Vi7fB8USq5bTNcRHlOoy21yAJb0IQnNq2pOtWNhsTDeYaLhZbYt3jCJ1ixAjrXSA+p0mNKDSXltzDfq8k69ZQCfYSdK5NiyPV4b/hH5VnH1xaK1sITdUG2zZ5ti06BpaZ8406QNBpTjC464lpALWEIWxZeSza5urGiHXT40BlpLQ/8Axq+AX+Yqz6RbXVbuBWN8qAke64Kr/WlwNGXBp53o/SPK3nnYc9KB/wBKbuTNnwqeYe6OsT1lMBdWHfQNf1lp/rIM7dFYZtO705oR+JoWy5sZcZmAEKbYk5gBtb5o+8jqmqf9I3LspxVuBctr5uzmJDWw52ZuZI2O1BYVc4BPSk5bRm31bk9Nj9dYy9tA9+g65jYtL+9euZ2HwYD+OhrnFUJCHFgmQOjwqCetIAnrkbHYrtSTB2SQjNZBOXBEtfu5vSzlm9ca8xND2+KKr216dAStghcOgJItviHcAnNOUDcRoeW1AfiuIqbbZLKWukVh0t5811gyIeruQxF0bt7KX8cIBzNlUKXi5cMhQHxRORJ1fRdT3ATyHw3VdLZCI5CDMT0l05voFvc+j+0LDUgRtVXHmZrT2EQu76ytsu5m7dJHVHml6oMzJ2AOtANgsStzEKVJIK3NX9IsXVQzxqSc2gB6oitYnkr9HtOjXbEXHLFnsEvJygqvnetooHb7azvBfJtEtIzXcVbv5fRXC3nRZgka29dQpPhTiz5RXrDm5cRcSx0Lrav23AHqhHtFQJk6ESTuaBnb4ddPSQHYXAZIsW7QAIIhekLMNz6p3q1/JhnLm4A3SABw99yGCklQUtLbSAWJjvNeYXy7tuG81ct5RJ6VWWZ7IU5q0WCxIuIrgghgCCpkew8+etAtwXAmtgBOhtAD+6sAR4FmPyq65wViQxvXS4nKerAmJlVQBgewz+YbBahNAi6a8Dlu3Lds6AEW9G8Cz6HbQjwneuraC44XpblyILSQFjkIVQDJG07A0VjXDzbChzImRKrz179oG9EYLBBFiSTuWJlie0n4UFtqwo2UDwAHyqwivalB5lqRXtSglSpUoKcRjFtqWchVGpJMCkd65cxchQbVmfTIi43eg3UfvGDXN3BhV6fHXFhOsFJizb8AT127zJ7KrW9exvoZ8Nh4GsZb90dwIm0h7T1jyig4u4izZY2MLaF6/uw5LsM159h+I0Vw/wAmusLuIYXbo9Hqxatd1pNgf3zJpjg8HZw1rKgW2iyTy7yzFtz3mk44pexemF83Z54hl9LtFlG3+2dKA/i/lGlphaVWu32HVtJq0Hm06In7xqWFxbAFmw9s7lQr3I9udRPsojhXCLeGU5dS2ruxl3PNnY6n5ClV/j733NvBBXKmGvt+xTtCx+1cdg07TQC3LNzCMgt3LRuMoUI7ZEvZARKgE9HdHdIYQDsKvwmOxt9ZQ4NYMMD0xZTzVgQpU+O9MOG+TqWiXcm9eYQ125BYjsUbIv7q0l4zirVq8tuz0j4jYJZjpFB+sT1Rb/duAjsigKbgWLZw7YiwGUggrh3kcmGt3VWAAIPYDuKN4lwVr6gO6hlIZGVCGRhBBBLHSRqIgiaN4Z0vRjpsufX0TpE6T+9G8SOyrVxaFioZSy7gEEjxA1HtoMK3BLgE3H6K4mqtbWHbKloHK40ZCVJyldJiNK9xeKxCNlj6QAuJE5ejcBWViSW6jaEbRvW7e2rAggEHlod6XYjgGYlkcrIuAq3WXzgAaJ6y7DYx3UCa/wAfw5cC+j2pvExftkLDWivp6rqe+qcNwuzcxFvomyhrN6WtPJJ6S2AZUmdBO9O3s3EAz280NbJKHMCFAU9UwduUGkn6rwj4pFCKhIuElZtNo5PLKfq691BdZ4biBcULiDBsQC4zHqm3nDSDvmBma5xYxQQS1lg1h9chBCzbCwMwBPW+FdYbgd1Xt9Hir6BluZQ8XIjo5HnBqNBpVGKwuLW0IuWbgNp/SslCFU25AyPGojlyoL8DxO8DZ/swZhYUjLcWSGW3p6P7s+w0QOLuot/2a5C3W2IPK9tIEjXeqcJjcWvR/wBmtNlSAEvx1SAB6awNjoKg4xfi3ODuaXWMrctmSOl0EmZ8aBTxDGdJirbBGVlv3AM+QaFVJ9FyxgidohqCxPEraIerhTGHw+mk6FT2SG84PdRmI4j0uLQG1etuL7kZ0EQbYLgwx1HmzPYTSrEcSDIxW7ni1hhpYaZVrEg6QIgj2UDzC4lCS39kWLzMAUkkHDzBWQVWTGvZOlBYbiCGysXrIJwjAhbRJALazD6Hvq7HYu5cFxS7NlxHV6PDsgJNiTq2oMyPZ31RhVc2Q2bEycGqjLYAUKGmJddTrM/E0Bw4xmuOyXnabwYFLQ1KWLfNkPbEULgiQmaLznorJyh8sS+O1bLlAVTBNDXeHuouKTi2yXtSGspINi1lDamDAjq8ooe/xex0XRE2yxs2FhwSoKvig0sRGcdID2zQAMLOU3GNthbNr9pda8oXIdI0VjPIliNqU3+IXOgsIJgqziLYUgrdvxkYAGDM777VteHcGIvAzlUvgtVRdS1m5JBfNyiftGpgeGp0FlmzHrIeuxI/ZYlucKOsOygznkxjWDJ0rZVlQCAJPn8Ix6RoOVSFBBmtlwHEh3QqQQt87ADMcmJIJY6ldYHL40ixnC2xT2xaW46AjMyDqhcmEky0KdbbjQ7g1reA+RgsZYuXIQkqJXNJEFmIEEzmhdgD30Hg8qMTduG3Zwmqu6MXuNlUqVEkqkEENIhp6ppmlnGEa3cOn2bTk7drP2xyplg8GEBAnUk6mSSxJYz4mpjsSLaFiCQI0USTy0FBjuLYjFW71lDimJfE2bZyoipldGdtILct8wrUYXBvbQKrIAJ3RuZJJk3O0k0Bf4UuIuJdKgZHW4p6UnrICoOVNDAJHpeIpp9BzemS/jAHuGnvmgHbFPMBkY9iox95zwK9tYS45PSOAvJUBB9ryZ+6B7aYJaAEQAOQjSu4oK7dkKABpVlSpQSpUmvM1B7UrhroG5jx/wDNUvj0+sD9mW+CzQE1KG/WKfv/APLf/LUoEljyWa5cF7FXDduD0EChbVv7CmTP7x1p0MAmxQa79vv3oqpQKOI+Tlu8Vz5mVDIQsTbJjQsh0aDtNGBXHING0aGPA6fGi6lBk8TgruJc/Si1nDg9Wyp/aRzu3FJlT9QEd9P06O1b9REQcoCqPZoBReSg8dwOzeXLdtq6zMEc+W0UGdbi1/HEphSbWHBhsSRDtvIsqRt+9TrhnB7OEQi2oXmzn0mPMsx1NGfRivotppAIEDlpER7aoWwwOZxnIPVg6DwU8++aDsBrn7qeHWP+UfGubvB7bR1BI1mNZ7ddZ796vt4xdjKn94EfPSiM2k0Cg4W9b9ByRpowzge8q8feNWWuI3B6VsN/w2BPjkcKw9k0zFcPYB3ANAE/GLc9Ysn20ZR72AX41cAlweq49jD8xXZwkeizD4j3Gg7nDQd7dpu+Mp+X50Hf6ntDVVKRMZGZYneACBVGJ4OWGVbrAZSOsFaA0TyB5DnU+hKP9sn2bjEfMj3iuisH/WWHc4T81BoPfot1QgV7Zy9qEAiO5jXBwt6F6trqvm9JgPW7UMelVwtXjtetnxtH8rlexiOZsn7r/wCY0Gf4l5Ktfcm7bQyxYMHJKzbCGAVEyVU1lcJwC4bVxRbv+cVYPQ5wSGeRJAyqJQ6a9XSvpIN8bmyfAP8AzNecGwxtoUbLo7RlmIJzAa66TQZLgVnFRlxNlyFuZkIQne066g9+X3mjMHauiwlv6PfzDDLbPVUahlJ1LgbVswteZKDIcW4bexCXlGHIz3Q6i66AaWVt9YKWPpCdBtS/Cfo4CgMAqXjBYlme2OsWYIoCnWSNTppW/wAleEUGet+TD9XPfbToz5tFXW2uRTL5zt30Tg/JLD2483nI2Nxmcjf65IG52HOndSgqW3t/X/qrMte1KCULxEdQfbt/jWiGaKCx+KWFll9NOY+sKD25hCpzW9DrK+qx7+xu8e2rbGNUjrQjDdSdR/Md9XoZFCXrIN5ZAPUO4H1loO34jbHrg+GvymvPp3Yjn7kfFookW4r0CgF6a6drYH2n/JQfnXuW6eaL90k/EiiSa5L0FAwzn0rjewAfkT8ag4cvPOfF2PzNdnGoNCyz2SJ929VtxIcldvBG/MRQdpgbY2Rfdr7zVwtihhiWOott7So/MmuhcuHki+0n8hQERUobK/1l/hP+epQFVKlSglSpUoJUqVKCVKlSg8KzVDYJeXV+ySPlpRFSgF6Bxs4b7S/mv8q8N9h6SE/ZIPwMGi6kUAqY1eZj7XV+dWtilG7AeJA+dWMgIggEVWmEQbIo8FFBX+sU+tPgCfkKtVg4kQQfaK7IoR7JBLW/avqnw+qe+gsfAId0X3D8qCZrQcoM5ZYkIXMTtzijbeMUgkmI3B3HjQeHVbpuETGcZW2/u0MjtGvgaDx2eCUF6eQYoJ7utqPdVvDbpAIczcmWEARMREDrAbZucV0mJKHLcga6N6p/ynuq3EYYPrsRsRuD3fyOlATUoA4kpAuHfQONjt6X1T37UjOJcXejuX7hEHVHUEgT14UTpoGXloROsBqc1eNcjfSl68HtsJLXHnabzkR7CBXo8n7HOzbP2lDfimgvu8WtL6Vy2PF1HzNReJq3ohn+ypI9+3xqW+H2l9G3bXwRR8hS3GWXskvagg+qxMb7TOnYD4AyIgGJxLna3H2nA/DNeXFuZSZVdDsCTt2kj5VZgMct1A6zruDupG6nsIOlWXz1WjsPyNAqOGW2AXXpFgakZnG0SDObU77ii1xEaLaf2KF/EwrzEXA1kEaybf40FHgg0Cpi1s5gqomYZgXEa6SIEAye2D41feuxczbxbcxPYUO/urrifoGBMsmnb1xI7KD+hXVJYFVUKQF1YiSp0OmmmxB8aAi1iXbSURgNRBJE+1ZHfViYVzvdPsVR85PxrrHWQVJ1BUEgjcafLu50LgsWyorXDKlQc8AQTyKjQDvFAWMAPrOfF2/IivfoCc1B8dfxTV6PXVBwLQG0DwFd1KlBKlSpQSpUqUEqVKlBKlSpQSpUoLG8R6P1Z9v/AIoDJr2luHxrXBIyrPcT3domiOhbncPsCj8jQFVw95V3IHiY+dDnCA7lj4sfyNWW8Eg2Ue4fM60HD8QQeuD4a/LevVxkjQOfuEfiircsaVTi8RkjSfbH5UHrXn5JH2m/yg1zN080X7rH8xQuH4m1yICrPaCfzFFLhn53D91QPnNBDYY73D7AB+RPxrm7hk9Yn71w/wA4rr6Cs6lj4sfkNK7XAINlUfdE0CTH4q1buKwtXLsrAWzbLyZnrR1dOWY86t4XxK61xz9EvojQwa4bYJaAsFQ5IEAa08CV1QAXBceQUQDmGYsPdlA+NSxg3UEdIQOQCgx3AtOnjR9SgE+gAiGZ28Wgd+iwKDTySwiwUw9tGEQyrlYEaghhrv303qUGa4hcxGEE2lV7OpPVJa3zJjMAV3O+nZS4+UGNbVUMHaLB+ZY91bYilt9ehZMvouwBXkD2js8NqDMi7xJx6Nwd/ml+azXr8HxzqQ7NB3zXzt9wgRTrjvlD9G9TP96PyNe8Mxt3ErmDJbHZkLHXvLR8KALg/A8TauS99YOrBU1PVCrBfQRA3k6U6fCoNXdj3s5A+BAqteHT6V2624jPlG/+7C1bb4RZE+bUntIzH3tJoF1+7a2s3FBkEqis6nrBpItyQdN/fNW/TL59FG/5YX43Hn/DTdbQG1dEUCc2MQxBJAAg9Zsw0PMIi/iq67hrsEtd9i21AO3NsxpmBVGLaFNB5ivQb7J+VV8NXzVv7C/IVZi/Qf7J+VV8LPmrf2F+QH5UHL2GtmbYlZkpPxXs8OdEYfFBxIP5EdxB2NXEUHibES6mGAme3uI50Bc17Qf0rqBo3ExNKrXlKXbKEA7y0920Cg0E1C1CIlwjVwJ7E2/iJr1cH2u5+9A/wgUBWapQn0Je1/8AmP8A5qlB/9k="/>
          <p:cNvSpPr>
            <a:spLocks noChangeAspect="1" noChangeArrowheads="1"/>
          </p:cNvSpPr>
          <p:nvPr/>
        </p:nvSpPr>
        <p:spPr bwMode="auto">
          <a:xfrm>
            <a:off x="6731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8475" y="1555750"/>
            <a:ext cx="8143875" cy="40241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Clr>
                <a:schemeClr val="accent1"/>
              </a:buClr>
              <a:defRPr/>
            </a:pPr>
            <a:r>
              <a:rPr lang="it-IT" sz="1750" dirty="0">
                <a:latin typeface="Rockwell" pitchFamily="18" charset="0"/>
              </a:rPr>
              <a:t>Maggiori informazioni su criteri e modalità di ammissione sono disponibili su</a:t>
            </a:r>
          </a:p>
          <a:p>
            <a:pPr algn="just" eaLnBrk="1" hangingPunct="1">
              <a:buClr>
                <a:schemeClr val="accent1"/>
              </a:buClr>
              <a:defRPr/>
            </a:pPr>
            <a:endParaRPr lang="it-IT" sz="2400" b="1" dirty="0">
              <a:latin typeface="Rockwell" pitchFamily="18" charset="0"/>
            </a:endParaRPr>
          </a:p>
          <a:p>
            <a:pPr marL="342900" indent="-34290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u="sng" dirty="0">
                <a:solidFill>
                  <a:srgbClr val="FFC000"/>
                </a:solidFill>
                <a:latin typeface="Rockwell" pitchFamily="18" charset="0"/>
                <a:hlinkClick r:id="rId4"/>
              </a:rPr>
              <a:t>www.ingegneriacivile.unical.it/ammissione</a:t>
            </a:r>
            <a:endParaRPr lang="it-IT" sz="2000" u="sng" dirty="0">
              <a:solidFill>
                <a:srgbClr val="FFC00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endParaRPr lang="it-IT" b="1" dirty="0">
              <a:solidFill>
                <a:srgbClr val="0070C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r>
              <a:rPr lang="it-IT" dirty="0">
                <a:solidFill>
                  <a:srgbClr val="C00000"/>
                </a:solidFill>
                <a:latin typeface="Rockwell" pitchFamily="18" charset="0"/>
              </a:rPr>
              <a:t>Test Ingegneria Civile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FFC000"/>
                </a:solidFill>
                <a:latin typeface="Rockwell" pitchFamily="18" charset="0"/>
                <a:hlinkClick r:id="rId5"/>
              </a:rPr>
              <a:t>www.cisiaonline.it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FFC000"/>
                </a:solidFill>
                <a:latin typeface="Rockwell" pitchFamily="18" charset="0"/>
                <a:hlinkClick r:id="rId5"/>
              </a:rPr>
              <a:t>allenamento.cisiaonline.it</a:t>
            </a:r>
            <a:r>
              <a:rPr lang="it-IT" sz="2000" b="1" dirty="0">
                <a:solidFill>
                  <a:srgbClr val="FFC000"/>
                </a:solidFill>
                <a:latin typeface="Rockwell" pitchFamily="18" charset="0"/>
                <a:hlinkClick r:id="rId5"/>
              </a:rPr>
              <a:t> </a:t>
            </a:r>
            <a:endParaRPr lang="it-IT" sz="2000" b="1" dirty="0">
              <a:solidFill>
                <a:srgbClr val="FFC00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endParaRPr lang="it-IT" b="1" dirty="0">
              <a:solidFill>
                <a:srgbClr val="0070C0"/>
              </a:solidFill>
              <a:latin typeface="Rockwell" pitchFamily="18" charset="0"/>
            </a:endParaRPr>
          </a:p>
          <a:p>
            <a:pPr algn="just" eaLnBrk="1" hangingPunct="1">
              <a:buClr>
                <a:schemeClr val="accent1"/>
              </a:buClr>
              <a:defRPr/>
            </a:pPr>
            <a:r>
              <a:rPr lang="it-IT" dirty="0">
                <a:solidFill>
                  <a:srgbClr val="C00000"/>
                </a:solidFill>
                <a:latin typeface="Rockwell" pitchFamily="18" charset="0"/>
              </a:rPr>
              <a:t>Test Ingegneria Edile-Architettura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err="1">
                <a:solidFill>
                  <a:srgbClr val="FFC000"/>
                </a:solidFill>
                <a:latin typeface="Rockwell" pitchFamily="18" charset="0"/>
                <a:hlinkClick r:id="rId6"/>
              </a:rPr>
              <a:t>accessoprogrammato.miur.it</a:t>
            </a:r>
            <a:endParaRPr lang="it-IT" sz="2800" b="1" dirty="0">
              <a:solidFill>
                <a:srgbClr val="0070C0"/>
              </a:solidFill>
              <a:latin typeface="Rockwell" pitchFamily="18" charset="0"/>
            </a:endParaRP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>
                <a:solidFill>
                  <a:srgbClr val="FFC000"/>
                </a:solidFill>
                <a:latin typeface="Rockwell" pitchFamily="18" charset="0"/>
                <a:hlinkClick r:id="rId7"/>
              </a:rPr>
              <a:t>www.universitaly.it</a:t>
            </a:r>
            <a:r>
              <a:rPr lang="it-IT" sz="2000" b="1" dirty="0">
                <a:solidFill>
                  <a:srgbClr val="FFC000"/>
                </a:solidFill>
                <a:latin typeface="Rockwell" pitchFamily="18" charset="0"/>
              </a:rPr>
              <a:t> </a:t>
            </a: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it-IT" sz="2400" b="1" dirty="0">
              <a:solidFill>
                <a:srgbClr val="0070C0"/>
              </a:solidFill>
              <a:latin typeface="Rockwell" pitchFamily="18" charset="0"/>
            </a:endParaRPr>
          </a:p>
          <a:p>
            <a:pPr marL="285750" indent="-285750" algn="just" eaLnBrk="1" hangingPunct="1"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endParaRPr lang="it-IT" b="1" dirty="0">
              <a:latin typeface="Rockwell" pitchFamily="18" charset="0"/>
            </a:endParaRPr>
          </a:p>
        </p:txBody>
      </p:sp>
      <p:pic>
        <p:nvPicPr>
          <p:cNvPr id="7066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4641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AutoShape 2" descr="data:image/jpeg;base64,/9j/4AAQSkZJRgABAQAAAQABAAD/2wCEAAkGBhEPDxQREBQWFRAQFhYQGREQFxIUFxcUFRgZGBcYEhQXGygeGRkjGRgUIC8gIycpLCwtFyAxNTAqNSYrLCkBCQoKDQwOFA8PGikkFxwpMSk1NTU1NSkpKSkpLTUsLyopNTUrLjIpKSs1LDU1NS01LDY1NSkpKSopKSkqKSkpLP/AABEIALUBFwMBIgACEQEDEQH/xAAbAAEAAgMBAQAAAAAAAAAAAAAABQYDBAcCAf/EAE4QAAEDAgMDBQoKBgkEAwAAAAEAAgMEEQUSIQYxURMUIkFhBxYXUnGBkZKT4jJCU1RVcnOCobEjMzSz0tMVJTViorLB0eEkQ8LDNoOU/8QAGgEBAQADAQEAAAAAAAAAAAAAAAEDBAUCBv/EACkRAQABAgMGBgMAAAAAAAAAAAABAxECBBMSIVFSkaEiMTJTYeEFI3H/2gAMAwEAAhEDEQA/AO4oiICIiAiIgIiICIiAiIgIiICIiAiIgIiICIiAiIgIi1qjEoo3sZI9rXzEtY1xALyN4aDvOo9KDZREQEREBERAREQEREBERAREQEREBRVPtTSSSiFk7HSklvJg9K43i2/RShXONnWjvkrPqPPp5FB0clQ3fpQa/wDUxdHf0vg626XDXTVTSo+J0TBDjBDR03NJ/wDzxO/zOcfOguFBiEVQwSQva+M3AcwgjQ2OvlXjEcVhpmh88jY2E5czzYX4XXO8PmdgOImCQn+j6s5mPO5h3Ak8W6NdxGV3UrvtbCH4dVA6gwSnzhhIPmIBQeTtnQC16mIZgCLu3g6At4jyLJT7V0ckgiZPG6UnKIwelmG8Zd996o210IbiOEtA0AibbsEjLBZdqWDD8bpqwaRVPQeeq/6t5P3XMd90ojpEkga0uOgAJJ7BvUMNtsPtfnMVhYE5hYE7rnzH0KWqJ2xsc95s1gLyeAaLk+gLnW0mGiHAXOyhsk8jKp4HU+aQOt91rg3zIq3jbWg385itxzLLS7V0cubkp438m0yOyOzWaLXJA6hcLzsiLYfS/YRf5AvtNh9PJUmqiy8owPpnmO1ndJpIfxLS3f2keQMUG2tFIbRzCQjW0TZJCBxORp0W5R49TzP5OOVpkGvJnov9R1nW8ypPcbaOSqvtWjzBun5lSXdVpYzQcsdJoXxmOQaOBLgCGuGo0ufu36kFor8Whgtyrw0v0a0Xc51t+RjQXOt2BYKPaSmmk5Jko5X5J4dG/wAzHgOPoVD2D2sBq5TXuDKiaOARySdEGMNvlBOjc12v6gST2K57SbMRVwhLrB8MrJQ/ryBwL234OA9Nigzu2ppBLyJnZy2bJyd+lm4Zd91hO2tBcjnUVxvGcdSp9bFm2mAByudCbOAvZxgeA4DiP9FdqHBYaOlMULQ1rWEE/GcbaueeslBg798P386hsOvMF5xFlBiNK573MkgjzO5ZjtYywXc5j26tIGuirfcaaDQzA6gzbj9nGpTFcCjiaaWHosxKduaJugYxrc05ZbcHMYBbqLu1BMbM1HKUzXCbl4zcMmLS1zmjT9IOt4IIJsL2vYKWVA7ldU6LnVDIenTSkj6pJa63Zmbf76v6AiIgIiICIiAiIgIiICIiAiIgFc52e/8AklZ9m7/0royouNYHU0uJjEqWMzMe3JLCwgPtlDSWA7/gsNuI4G4C9KnYt+z4t9YD0U0KkmbVl4tHSVZefivhMQv/AHnvIaB23UbjVFUR4dOwRulq61znObDq1heALZnW6LWNa2+8kbhfQJjanZyOvpnQv0d8Jj/EeNx8nUR1glUnAtoniirMNq+jU00E7W5j8JjY3dG/WWixB62kHqK6Nh9UZYmvcx0bnDWOQWc09YNu3rVN7pWxzqlnOaZp5zGC0tZvkjIIsOLhc+UEjggjtsf7Twr/AOv94xT3dPwjnGHPcBd9OROLb7DR/wDgLj5lD7WYdUyV9FLHTyvjpBGXuaB1Oa4htzqQB6dF0GSMSMLXDovFiDwIsQR5ERUKTF+fYXTMveSrcylfY62Zczk+WON/rBZe6mP6rk+vF+8aorud7Nz01TO2ZrhDTOe2IuBAc6Uhpewnf0I2+uVM90iklnoTDBE+SSR7DZgGgY4OJcSdN1kHjZzZOkloKdz4rl8Mbj05RclovoHKbwDAo6GIwxX5PO6RoOuUPN8t+sDiofZ/GJYKSGGSjqs8UbIzlZGRdoAuDym7ReajHK2aojaylnhpoyZZHuDM8gYCWxsa1xsHOyjfr2a3KrXctp53w1JglEZEg0dGHguy6EkkEBZtlB/S80rcTc58tI+4puiyLraSY2gFxDgQbk6EcVvdy3DailbPHUQvjMjmyNLwLHSxFwd+5ZtosHkoq5uKUzS5h6NTEwXJjNgZGtG+wAJHFoPWURL7QbHUmID9ILPYMgkiIDmgfFPUQOBGl+pUusw/EcBAlhl5eiaQHRvvYAm1iw3yX3Zmnfa4U5gM9VRzTPew1NFWSGpZPSDlMpfxjHSyluXde2XrupHaJz8QgdSwRyATZWvnmjfE2NgcC4gSAOe/SwAFuJCCtU9U2baSGVvwZKdsgvvs6BxF/MV0es/Vv+q78iuew4RNFjcczKeXmkLG0wksDo2Ixh1r3y3trw1V+xKUtheQ1zyGmzGC7iSLAAeVBSO4x+xS/bf+uNTFTioGIvcY5pG00YhaYYnyASS2kkuRuIYIfWKhu51BUUFHOyammzh4laxoaS+7Wts03sDcdfUbqw7FcrzdxqInRTvlkleHgamRxILCDqA3K37qCnyYiKfH45wySOKsAicJmOiu5wDLgO3jMIjftK6iqP3UcFlqYYebxvfPHIXAxgdFpGtySLdIMt5FasGq5JYGPljdHKQA+N4AIePhWtvF9xQbyIiKIiICIiAiIgIiIITaPHZKTIWsa5r7jUkEEa8Ny2o31VrlsN/FzSejNl/0UNt9+rh+ufyVpQaFHi4fIYntMczRmyOIN2+Mxw0cPxUfBj076l9O2OPNHclznvAsLcGniFrbbOMXITt0fG8i/Za9j2aH0la1BV5cTnflc4ObuY3MdRGdRwQTtTVVjGlwiifbXK2R9/MCwXWjie0z4WQvEbXCdoNi4gh1gSN27X8FuSY6eUjjEUg5R2XNI0taBYnQ31OiituRbm9vHd/4oLTHewzWv123X7LqN2hxZ1LGJGtDhmykEkEX3EWHYpVV7bn9k++3/VBMYdO6SJj3AAvaHWaSbAi41PYtlamFfs8X2bP8oW2gi9ocVNLDnaAXkhoBvbiSbdQAK3MPqxNEyQbntDvJfePMbhaNVTiomew/AjiMf35t/nDA31lobE1R5J8DvhQPIt2En/yDkE9W1kcEbpZXBscYLnOO4AKJpK+rqmCWJkcMThmZzgPfI5p3OcxhaGXGtrk8bblA90ypL30VJ8SpnaXji1rmAA9l338wV6AQVePayWGrjpK2HK+c2jmgJfG/yggObbr328mqkdqsb5lSSTtAc9tgxpvYvcbAG2tt5PYCpCegjkfG97QXwkuY472lzS0keYlRWIRiorooSLx08b6h46i6QOhjB+6Zz5ggzbLY1z2jiqLAOeLOa3cHtJa4C/VcehQ+0G2E9LXxUjYY385yZHue9tszspzANO4gnTqUZ3MJjTzVeHvOsEhe2/W2+R1vRGfvLFtr/bmHeVn70ojocEDWCzWho1NmgAXJuTYcTcr3ZfQvhRVT2k215nXU9PlaY5S3lXuv0A92VmUjS+jib9QVrde2m/t4rnG1WF87wuoqx8N03OmHr5CP9Cy3YYwX/eVy2VxbndFDN8Z7AHfXb0X/AOIFBX8G2vrauqmpmQwMdTFzXve+Ui7XFnRAbc3IKksS2lmoQH1kLTAXBhnpnOdkJ3cpE5oNu0E+RVbZDEo4MWxIyZrOkcBlZI/dK/qY0286ldq8YbiERoKQEyzFl3TgwNa1rg4kCQBzzoNGtKIyY9trPDWQU8EcMjasMdHK57wCHm13ADd16dSnJX17G5g2nlI15NpliJ7GvdmF/KB5lRMdoG0mJYTCXXbAyNhe7S+V5uTwC6FXbQUsDC+WaNrR/eaSexrRqT2BFV2o7ogdRSVMEd5KdzWTU8xLHszOy6FoIPS/I7iLKe2XxaSrpWVEjGsMoLg1hLrNvYXJA10K5fLhkrqXEq97HRxVJbybHjK5wdUMfmLeAFhfrubLo2wX9l0v2Q/MojT2v225hUU8QaHNlcDK52boRl2UFtja+kh18Qq1hc+2lwrntBW1NruMmeP7KkuzTy/9Q776smw+L86w+GQm7w3knfXj6JJ8tgfOip5ERAREQEREFV2+/Vw/XP5K1KJxzAOd5czy1rLkBoB1PWSexZhQzWsah3lDIwfSQR+CCG20BmdBTs1e9xdbgLWuezVx+6V4wdlsUnA3BlvRyan6LCY4nF4u6R2+SQ5nHsv1DsFgo+PZtzZ3TtncJH3v0GEWNtLHyD0IJtzAd43a68VUttZ2vMGUg5ZHNNupwyXCm5sMneCOcvAPisjB8xtcLRqNj2vjjj5VwbDciwbcucblxPHcgsKre207TTFoIzNfGSOGbNa/oKknYdORbnLh2iOK/wCS0ZNkQ6IxmZ5zv5VzyGlzjawueA19KCWwr9ni+zZ/lCzSVTGuylwByl9v7rbXPk1Cj4cKmYwMbUOytAaP0cRNgLDWy1XbLuPKEzvLpgGOcQ2+QfFHAHsQZMNpp3MMrZAzlyZspjDiA74IJzD4oaFFU4dS4nZ7gRUj4QGUEu3aXNuk3/ErTRU5jjawuzZRlzEAEgbrgdijsY2e5zIx5kcwx/Byhu+973PkCCp91umewUtWwX5vJY9hJa5l+zMy3nCvGFYnHVQsmiN2SDMOziD2g3BHYvc9E2WIxTAPa9uVwcNHcbjqVUpO5/LSPcaCskhjebmJ7GTNv94j02v2oLbV1jImF7zZosOskkmzQ0DUkkgADUkqtYTS1M7pquGdkbKmQ5Q6ESExxXjjIdnGhDS61vjrNPshJKwmWrlfNqBKWxgRggh3IxAZWuINs5u4AmxF1KbP4QaSnZByhkbEMrXODWkN6mm2+3FBQcUZLh2N09RM8PbVDk3vazkxraM3bmO68Tr36ls7a/25h33P3pVj2v2NGJcmHyujbFcgMa0kl2l8x3aDctPENgXzzwzvq38tThrWPbHF8Q5g5wOhcSdersRFvUJtBio5tKyF4MznijbY/BmlytHnaH5j5FjqMBrHtLefyNB0vHDTtPmda48yjIO546MQtZVyAU8hnaCyM5pXEkvkv8I2NvJfiUVIDZ6q5DkOcx8jyfI5ebD4GXLb9bwVf7lNU6I1VBIenTyFwHZfI+3Zma0/fXQgFVafYYx17q5lQ4SSElzMjMha6wykb7WDdd9xdBDbBf2vif13fvnqxbfUkb8OnMlrxsMrHHe2RurS07wb2GnFaWGbCSU08lRFVvEk5JfmjiIJc7Nu6tSVu1uyRqgG1dRLLECHci0RwscRuz5BmPrIjnMVa+qqsJfUdNzugS8XztbO5oLr77gC/FT3dDwfmc1PiVMwAQua2RrGho0N2kgDru5hPa1T2J7BNmqYp2TGLmoY2KOONmRgYbgWO/W/mVlqqNksbo5QHMeC1zTuIO9BWdvapsuDSyRm7JGxPaeIdIwj8FjwOvMGBQvZ+sMLY4xxlkdkjHruasPeXNzd+HmV3MnO5RkoDXSNaHZuRkDurNqHDtBtpfP3hScjBCKuQR0jhIwCOP4TTmaX+Na5sEG5S7PVUUDYG1UfJsYIrGmBu0C2v6TW/X5VXO5hKaWpq8OedYnmRvVfKcjiB2jkj510VgNhfU8d2vkVXdsOf6QNe2oc2UuvlDGZcuUNynrPRAF999UVakQIgIiICIiAiIgIiICIiAiIgIiICIiAiIgIiICIiAiIgIiICIiAiIgIiICIiAiIgIiICIiAiIgIiICIiAiIgIiICp+3W3D8MfE1kTZOVD3HM4ttlLRpYdquCoXdK2WlrnwGN8TBG14PLPyXzFp6OhvuK84r23NnKxTmrEVPSg/DTN82j9o/+FPDTN82j9o/+FQ/gzqflqX23up4M6n5al9t7qw3xuzp5H47pjw0zfNo/aP/AIU8NM3zaP2j/wCFQ/gzqflqX23up4M6n5al9t7qXqGnkfjumPDTN82j9o/+FPDTN82j9o/+FQ/gzqflqX23up4M6n5al9t7qXqGnkfjuuex/dJkr6sQOhYwFj35muc49G3UR2q/LmGwWxU1JWiaSSBzQx7bRSZ3XdbqyjRdJ52zx2+sP91lwXtvcjORSipal5WZkWLncfjt9YJzuPx2+sF7ajKixc7j8dvrBZGuBFwbg9YQfUREBERAREQEREBERAREQEREBERAREQEREBERAXKO7U28tL9SX82Lq6oPdMx2OlfAJKWGozteQZ97bFujdDvv+C8Y/S3MlMxWwzEXlx3IOA9CZBw/BW7v3p/oyk9Hur5370/0ZSej3Vr2ji+h1avtz1hUsg4fgmQcPwVt796f6MpPR7q+9+9P9GUno91LRxXVq+3PWFRyDh+CZBw/BW7v3p/oyk9Hup370/0ZSej3UtHE1avtz1h97lbf6yGn/al6uwLfy9ikdg9p4aitEbKKnhdycjuUiHSsANN24rb74ovmcHo/wCFnp2s4H5CZmrfFFtyDyplU73wxfM4PR/wnfDF8zg9H/C9uegsq6dsx+xw/U/1KpvfFF8zg9H/AArxgc4fTRuDQwObfI3cOwKq3kREBERAREQEREBERAREQEREBERAREQEREBERAVB7pey8la+AxyQs5NrweXfkvct+Dob7lflyju1D9LS/Ul/Ni8Y/S3MlGKa2HZm0/SE8GlR8vSe291PBpUfL0ntvdVRyDh+CZBw/Ba98PB9Dp1ueOn2t3g0qPl6T23ur74NKj5ek9t7qqGQcPwTIOH4JfDwNOtzx0+1v8GlR8vSe291PBpUfL0ntvdVQyDh+CZBw/BL4eBp1ueOn26fsJsXNSVolfLTuaI5G2ikzOu4DW2XctjvZf8ALU/tR/sqt3LW/wBYjT/szfkFUQ0cB6As9O0xucD8hGLDV8U3m38dX72X/LU/tR/svcWyUrzZksDjvs2S59AauYYZhMlVK2GFmaR+4C2g6y49QHWV3PY7Y2HDorNAdO8DlJbWJ/ut4MHUPOVkaEILvFqeMfrO/hVywajdDTxxutmY2xtqL9i3URRERAREQEREBERAREQEREBERAREQEREBERAREQFQe6Zj0dK+APpYajO15BnFy2xbo3Trv8Agr8qP3RNjKjEXwugMYETXtPKOc3VxaRazTwK84723NnK7GrG35KL38QfRtJ6vup38QfRtJ6vurb8D9f48Hryfy08D9f48Hryfy1g8btbWS5u8tTv4g+jaT1fdTv4g+jaT1fdW34H6/x4PXk/lp4H6/x4PXk/lp4zayfN3lp9+8H0bSer7q+9/EH0bSer7q3PA/X+PB68n8tPA/XePB68n8tPGbWS5u8pPYfaeKorOTZRU8LjHIeUhFnaAabtxXPsLwuWqlbDC3NI/cOoDrLj1NHWV0rYvud1VFV8tK6Is5ORnQc8m7gLaFg0Vq2P2Piw6HK3pTPAzy21J4N4NHUPOVmwXtvcfO6c1P1+VnzY/Y+LDorCzpngcpLbUnxW8GjqHnKsKIvbUEREBERAREQEREBERAREQEREBERAREQEREBERAREQEREBLIiBZL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0667" name="AutoShape 4" descr="data:image/jpeg;base64,/9j/4AAQSkZJRgABAQAAAQABAAD/2wCEAAkGBhEPDxQREBQWFRAQFhYQGREQFxIUFxcUFRgZGBcYEhQXGygeGRkjGRgUIC8gIycpLCwtFyAxNTAqNSYrLCkBCQoKDQwOFA8PGikkFxwpMSk1NTU1NSkpKSkpLTUsLyopNTUrLjIpKSs1LDU1NS01LDY1NSkpKSopKSkqKSkpLP/AABEIALUBFwMBIgACEQEDEQH/xAAbAAEAAgMBAQAAAAAAAAAAAAAABQYDBAcCAf/EAE4QAAEDAgMDBQoKBgkEAwAAAAEAAgMEEQUSIQYxURMUIkFhBxYXUnGBkZKT4jJCU1RVcnOCobEjMzSz0tMVJTViorLB0eEkQ8LDNoOU/8QAGgEBAQADAQEAAAAAAAAAAAAAAAEDBAUCBv/EACkRAQABAgMGBgMAAAAAAAAAAAABAxECBBMSIVFSkaEiMTJTYeEFI3H/2gAMAwEAAhEDEQA/AO4oiICIiAiIgIiICIiAiIgIiICIiAiIgIiICIiAiIgIi1qjEoo3sZI9rXzEtY1xALyN4aDvOo9KDZREQEREBERAREQEREBERAREQEREBRVPtTSSSiFk7HSklvJg9K43i2/RShXONnWjvkrPqPPp5FB0clQ3fpQa/wDUxdHf0vg626XDXTVTSo+J0TBDjBDR03NJ/wDzxO/zOcfOguFBiEVQwSQva+M3AcwgjQ2OvlXjEcVhpmh88jY2E5czzYX4XXO8PmdgOImCQn+j6s5mPO5h3Ak8W6NdxGV3UrvtbCH4dVA6gwSnzhhIPmIBQeTtnQC16mIZgCLu3g6At4jyLJT7V0ckgiZPG6UnKIwelmG8Zd996o210IbiOEtA0AibbsEjLBZdqWDD8bpqwaRVPQeeq/6t5P3XMd90ojpEkga0uOgAJJ7BvUMNtsPtfnMVhYE5hYE7rnzH0KWqJ2xsc95s1gLyeAaLk+gLnW0mGiHAXOyhsk8jKp4HU+aQOt91rg3zIq3jbWg385itxzLLS7V0cubkp438m0yOyOzWaLXJA6hcLzsiLYfS/YRf5AvtNh9PJUmqiy8owPpnmO1ndJpIfxLS3f2keQMUG2tFIbRzCQjW0TZJCBxORp0W5R49TzP5OOVpkGvJnov9R1nW8ypPcbaOSqvtWjzBun5lSXdVpYzQcsdJoXxmOQaOBLgCGuGo0ufu36kFor8Whgtyrw0v0a0Xc51t+RjQXOt2BYKPaSmmk5Jko5X5J4dG/wAzHgOPoVD2D2sBq5TXuDKiaOARySdEGMNvlBOjc12v6gST2K57SbMRVwhLrB8MrJQ/ryBwL234OA9Nigzu2ppBLyJnZy2bJyd+lm4Zd91hO2tBcjnUVxvGcdSp9bFm2mAByudCbOAvZxgeA4DiP9FdqHBYaOlMULQ1rWEE/GcbaueeslBg798P386hsOvMF5xFlBiNK573MkgjzO5ZjtYywXc5j26tIGuirfcaaDQzA6gzbj9nGpTFcCjiaaWHosxKduaJugYxrc05ZbcHMYBbqLu1BMbM1HKUzXCbl4zcMmLS1zmjT9IOt4IIJsL2vYKWVA7ldU6LnVDIenTSkj6pJa63Zmbf76v6AiIgIiICIiAiIgIiICIiAiIgFc52e/8AklZ9m7/0royouNYHU0uJjEqWMzMe3JLCwgPtlDSWA7/gsNuI4G4C9KnYt+z4t9YD0U0KkmbVl4tHSVZefivhMQv/AHnvIaB23UbjVFUR4dOwRulq61znObDq1heALZnW6LWNa2+8kbhfQJjanZyOvpnQv0d8Jj/EeNx8nUR1glUnAtoniirMNq+jU00E7W5j8JjY3dG/WWixB62kHqK6Nh9UZYmvcx0bnDWOQWc09YNu3rVN7pWxzqlnOaZp5zGC0tZvkjIIsOLhc+UEjggjtsf7Twr/AOv94xT3dPwjnGHPcBd9OROLb7DR/wDgLj5lD7WYdUyV9FLHTyvjpBGXuaB1Oa4htzqQB6dF0GSMSMLXDovFiDwIsQR5ERUKTF+fYXTMveSrcylfY62Zczk+WON/rBZe6mP6rk+vF+8aorud7Nz01TO2ZrhDTOe2IuBAc6Uhpewnf0I2+uVM90iklnoTDBE+SSR7DZgGgY4OJcSdN1kHjZzZOkloKdz4rl8Mbj05RclovoHKbwDAo6GIwxX5PO6RoOuUPN8t+sDiofZ/GJYKSGGSjqs8UbIzlZGRdoAuDym7ReajHK2aojaylnhpoyZZHuDM8gYCWxsa1xsHOyjfr2a3KrXctp53w1JglEZEg0dGHguy6EkkEBZtlB/S80rcTc58tI+4puiyLraSY2gFxDgQbk6EcVvdy3DailbPHUQvjMjmyNLwLHSxFwd+5ZtosHkoq5uKUzS5h6NTEwXJjNgZGtG+wAJHFoPWURL7QbHUmID9ILPYMgkiIDmgfFPUQOBGl+pUusw/EcBAlhl5eiaQHRvvYAm1iw3yX3Zmnfa4U5gM9VRzTPew1NFWSGpZPSDlMpfxjHSyluXde2XrupHaJz8QgdSwRyATZWvnmjfE2NgcC4gSAOe/SwAFuJCCtU9U2baSGVvwZKdsgvvs6BxF/MV0es/Vv+q78iuew4RNFjcczKeXmkLG0wksDo2Ixh1r3y3trw1V+xKUtheQ1zyGmzGC7iSLAAeVBSO4x+xS/bf+uNTFTioGIvcY5pG00YhaYYnyASS2kkuRuIYIfWKhu51BUUFHOyammzh4laxoaS+7Wts03sDcdfUbqw7FcrzdxqInRTvlkleHgamRxILCDqA3K37qCnyYiKfH45wySOKsAicJmOiu5wDLgO3jMIjftK6iqP3UcFlqYYebxvfPHIXAxgdFpGtySLdIMt5FasGq5JYGPljdHKQA+N4AIePhWtvF9xQbyIiKIiICIiAiIgIiIITaPHZKTIWsa5r7jUkEEa8Ny2o31VrlsN/FzSejNl/0UNt9+rh+ufyVpQaFHi4fIYntMczRmyOIN2+Mxw0cPxUfBj076l9O2OPNHclznvAsLcGniFrbbOMXITt0fG8i/Za9j2aH0la1BV5cTnflc4ObuY3MdRGdRwQTtTVVjGlwiifbXK2R9/MCwXWjie0z4WQvEbXCdoNi4gh1gSN27X8FuSY6eUjjEUg5R2XNI0taBYnQ31OiituRbm9vHd/4oLTHewzWv123X7LqN2hxZ1LGJGtDhmykEkEX3EWHYpVV7bn9k++3/VBMYdO6SJj3AAvaHWaSbAi41PYtlamFfs8X2bP8oW2gi9ocVNLDnaAXkhoBvbiSbdQAK3MPqxNEyQbntDvJfePMbhaNVTiomew/AjiMf35t/nDA31lobE1R5J8DvhQPIt2En/yDkE9W1kcEbpZXBscYLnOO4AKJpK+rqmCWJkcMThmZzgPfI5p3OcxhaGXGtrk8bblA90ypL30VJ8SpnaXji1rmAA9l338wV6AQVePayWGrjpK2HK+c2jmgJfG/yggObbr328mqkdqsb5lSSTtAc9tgxpvYvcbAG2tt5PYCpCegjkfG97QXwkuY472lzS0keYlRWIRiorooSLx08b6h46i6QOhjB+6Zz5ggzbLY1z2jiqLAOeLOa3cHtJa4C/VcehQ+0G2E9LXxUjYY385yZHue9tszspzANO4gnTqUZ3MJjTzVeHvOsEhe2/W2+R1vRGfvLFtr/bmHeVn70ojocEDWCzWho1NmgAXJuTYcTcr3ZfQvhRVT2k215nXU9PlaY5S3lXuv0A92VmUjS+jib9QVrde2m/t4rnG1WF87wuoqx8N03OmHr5CP9Cy3YYwX/eVy2VxbndFDN8Z7AHfXb0X/AOIFBX8G2vrauqmpmQwMdTFzXve+Ui7XFnRAbc3IKksS2lmoQH1kLTAXBhnpnOdkJ3cpE5oNu0E+RVbZDEo4MWxIyZrOkcBlZI/dK/qY0286ldq8YbiERoKQEyzFl3TgwNa1rg4kCQBzzoNGtKIyY9trPDWQU8EcMjasMdHK57wCHm13ADd16dSnJX17G5g2nlI15NpliJ7GvdmF/KB5lRMdoG0mJYTCXXbAyNhe7S+V5uTwC6FXbQUsDC+WaNrR/eaSexrRqT2BFV2o7ogdRSVMEd5KdzWTU8xLHszOy6FoIPS/I7iLKe2XxaSrpWVEjGsMoLg1hLrNvYXJA10K5fLhkrqXEq97HRxVJbybHjK5wdUMfmLeAFhfrubLo2wX9l0v2Q/MojT2v225hUU8QaHNlcDK52boRl2UFtja+kh18Qq1hc+2lwrntBW1NruMmeP7KkuzTy/9Q776smw+L86w+GQm7w3knfXj6JJ8tgfOip5ERAREQEREFV2+/Vw/XP5K1KJxzAOd5czy1rLkBoB1PWSexZhQzWsah3lDIwfSQR+CCG20BmdBTs1e9xdbgLWuezVx+6V4wdlsUnA3BlvRyan6LCY4nF4u6R2+SQ5nHsv1DsFgo+PZtzZ3TtncJH3v0GEWNtLHyD0IJtzAd43a68VUttZ2vMGUg5ZHNNupwyXCm5sMneCOcvAPisjB8xtcLRqNj2vjjj5VwbDciwbcucblxPHcgsKre207TTFoIzNfGSOGbNa/oKknYdORbnLh2iOK/wCS0ZNkQ6IxmZ5zv5VzyGlzjawueA19KCWwr9ni+zZ/lCzSVTGuylwByl9v7rbXPk1Cj4cKmYwMbUOytAaP0cRNgLDWy1XbLuPKEzvLpgGOcQ2+QfFHAHsQZMNpp3MMrZAzlyZspjDiA74IJzD4oaFFU4dS4nZ7gRUj4QGUEu3aXNuk3/ErTRU5jjawuzZRlzEAEgbrgdijsY2e5zIx5kcwx/Byhu+973PkCCp91umewUtWwX5vJY9hJa5l+zMy3nCvGFYnHVQsmiN2SDMOziD2g3BHYvc9E2WIxTAPa9uVwcNHcbjqVUpO5/LSPcaCskhjebmJ7GTNv94j02v2oLbV1jImF7zZosOskkmzQ0DUkkgADUkqtYTS1M7pquGdkbKmQ5Q6ESExxXjjIdnGhDS61vjrNPshJKwmWrlfNqBKWxgRggh3IxAZWuINs5u4AmxF1KbP4QaSnZByhkbEMrXODWkN6mm2+3FBQcUZLh2N09RM8PbVDk3vazkxraM3bmO68Tr36ls7a/25h33P3pVj2v2NGJcmHyujbFcgMa0kl2l8x3aDctPENgXzzwzvq38tThrWPbHF8Q5g5wOhcSdersRFvUJtBio5tKyF4MznijbY/BmlytHnaH5j5FjqMBrHtLefyNB0vHDTtPmda48yjIO546MQtZVyAU8hnaCyM5pXEkvkv8I2NvJfiUVIDZ6q5DkOcx8jyfI5ebD4GXLb9bwVf7lNU6I1VBIenTyFwHZfI+3Zma0/fXQgFVafYYx17q5lQ4SSElzMjMha6wykb7WDdd9xdBDbBf2vif13fvnqxbfUkb8OnMlrxsMrHHe2RurS07wb2GnFaWGbCSU08lRFVvEk5JfmjiIJc7Nu6tSVu1uyRqgG1dRLLECHci0RwscRuz5BmPrIjnMVa+qqsJfUdNzugS8XztbO5oLr77gC/FT3dDwfmc1PiVMwAQua2RrGho0N2kgDru5hPa1T2J7BNmqYp2TGLmoY2KOONmRgYbgWO/W/mVlqqNksbo5QHMeC1zTuIO9BWdvapsuDSyRm7JGxPaeIdIwj8FjwOvMGBQvZ+sMLY4xxlkdkjHruasPeXNzd+HmV3MnO5RkoDXSNaHZuRkDurNqHDtBtpfP3hScjBCKuQR0jhIwCOP4TTmaX+Na5sEG5S7PVUUDYG1UfJsYIrGmBu0C2v6TW/X5VXO5hKaWpq8OedYnmRvVfKcjiB2jkj510VgNhfU8d2vkVXdsOf6QNe2oc2UuvlDGZcuUNynrPRAF999UVakQIgIiICIiAiIgIiICIiAiIgIiICIiAiIgIiICIiAiIgIiICIiAiIgIiICIiAiIgIiICIiAiIgIiICIiAiIgIiICp+3W3D8MfE1kTZOVD3HM4ttlLRpYdquCoXdK2WlrnwGN8TBG14PLPyXzFp6OhvuK84r23NnKxTmrEVPSg/DTN82j9o/+FPDTN82j9o/+FQ/gzqflqX23up4M6n5al9t7qw3xuzp5H47pjw0zfNo/aP/AIU8NM3zaP2j/wCFQ/gzqflqX23up4M6n5al9t7qXqGnkfjumPDTN82j9o/+FPDTN82j9o/+FQ/gzqflqX23up4M6n5al9t7qXqGnkfjuuex/dJkr6sQOhYwFj35muc49G3UR2q/LmGwWxU1JWiaSSBzQx7bRSZ3XdbqyjRdJ52zx2+sP91lwXtvcjORSipal5WZkWLncfjt9YJzuPx2+sF7ajKixc7j8dvrBZGuBFwbg9YQfUREBERAREQEREBERAREQEREBERAREQEREBERAXKO7U28tL9SX82Lq6oPdMx2OlfAJKWGozteQZ97bFujdDvv+C8Y/S3MlMxWwzEXlx3IOA9CZBw/BW7v3p/oyk9Hur5370/0ZSej3Vr2ji+h1avtz1hUsg4fgmQcPwVt796f6MpPR7q+9+9P9GUno91LRxXVq+3PWFRyDh+CZBw/BW7v3p/oyk9Hup370/0ZSej3UtHE1avtz1h97lbf6yGn/al6uwLfy9ikdg9p4aitEbKKnhdycjuUiHSsANN24rb74ovmcHo/wCFnp2s4H5CZmrfFFtyDyplU73wxfM4PR/wnfDF8zg9H/C9uegsq6dsx+xw/U/1KpvfFF8zg9H/AArxgc4fTRuDQwObfI3cOwKq3kREBERAREQEREBERAREQEREBERAREQEREBERAVB7pey8la+AxyQs5NrweXfkvct+Dob7lflyju1D9LS/Ul/Ni8Y/S3MlGKa2HZm0/SE8GlR8vSe291PBpUfL0ntvdVRyDh+CZBw/Ba98PB9Dp1ueOn2t3g0qPl6T23ur74NKj5ek9t7qqGQcPwTIOH4JfDwNOtzx0+1v8GlR8vSe291PBpUfL0ntvdVQyDh+CZBw/BL4eBp1ueOn26fsJsXNSVolfLTuaI5G2ikzOu4DW2XctjvZf8ALU/tR/sqt3LW/wBYjT/szfkFUQ0cB6As9O0xucD8hGLDV8U3m38dX72X/LU/tR/svcWyUrzZksDjvs2S59AauYYZhMlVK2GFmaR+4C2g6y49QHWV3PY7Y2HDorNAdO8DlJbWJ/ut4MHUPOVkaEILvFqeMfrO/hVywajdDTxxutmY2xtqL9i3URRERAREQEREBERAREQEREBERAREQEREBERAREQFQe6Zj0dK+APpYajO15BnFy2xbo3Trv8Agr8qP3RNjKjEXwugMYETXtPKOc3VxaRazTwK84723NnK7GrG35KL38QfRtJ6vup38QfRtJ6vurb8D9f48Hryfy08D9f48Hryfy1g8btbWS5u8tTv4g+jaT1fdTv4g+jaT1fdW34H6/x4PXk/lp4H6/x4PXk/lp4zayfN3lp9+8H0bSer7q+9/EH0bSer7q3PA/X+PB68n8tPA/XePB68n8tPGbWS5u8pPYfaeKorOTZRU8LjHIeUhFnaAabtxXPsLwuWqlbDC3NI/cOoDrLj1NHWV0rYvud1VFV8tK6Is5ORnQc8m7gLaFg0Vq2P2Piw6HK3pTPAzy21J4N4NHUPOVmwXtvcfO6c1P1+VnzY/Y+LDorCzpngcpLbUnxW8GjqHnKsKIvbUEREBERAREQEREBERAREQEREBERAREQEREBERAREQEREBLIiBZL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2619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B5E8F3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70668" name="Picture 6" descr="https://encrypted-tbn0.gstatic.com/images?q=tbn:ANd9GcRv0Fxj-niJNqcyuaBleGIG5_Fl9ty1d9xthZf-oFjUAiCS4b8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2211388"/>
            <a:ext cx="614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3200"/>
              <a:t>Dove sono reperibili maggiori informazioni?</a:t>
            </a:r>
          </a:p>
        </p:txBody>
      </p:sp>
      <p:pic>
        <p:nvPicPr>
          <p:cNvPr id="70670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179888"/>
            <a:ext cx="5921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Immagin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06813"/>
            <a:ext cx="8524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/>
              <a:t>Come raggiungere il Campus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altLang="it-IT" sz="1200" b="1"/>
              <a:t>A</a:t>
            </a:r>
            <a:r>
              <a:rPr altLang="it-IT" sz="1200"/>
              <a:t>l Campus di Arcavacata si può accedere in quattro diversi modi, a seconda del mezzo di trasporto:</a:t>
            </a:r>
          </a:p>
          <a:p>
            <a:r>
              <a:rPr altLang="it-IT" sz="1200" b="1"/>
              <a:t>In auto: </a:t>
            </a:r>
            <a:r>
              <a:rPr altLang="it-IT" sz="1200"/>
              <a:t>Prendere l’Autostrada A3 Salerno-Reggio Calabria Uscita Cosenza Nord, e  seguire le indicazioni per Università - Paola.</a:t>
            </a:r>
          </a:p>
          <a:p>
            <a:r>
              <a:rPr altLang="it-IT" sz="1200" b="1"/>
              <a:t>In treno:</a:t>
            </a:r>
            <a:r>
              <a:rPr altLang="it-IT" sz="1200"/>
              <a:t> </a:t>
            </a:r>
            <a:r>
              <a:rPr altLang="it-IT" sz="1200">
                <a:hlinkClick r:id="rId2"/>
              </a:rPr>
              <a:t>La stazione ferroviaria di Castiglione Cosentino</a:t>
            </a:r>
            <a:r>
              <a:rPr altLang="it-IT" sz="1200"/>
              <a:t>, collegata direttamente ai nodi ferroviari di Paola (linea ferroviaria tirrenica) e Sibari (linea ferroviaria ionica) è situata a circa 3 Km. dall'Università. In prossimità della stazione vi è una fermata degli autobus del Consorzio Autolinee che collegano Cosenza con il Campus Universitario; per raggiungerla, usciti dalla stazione di Castiglione Cosentino percorrere via Edison (lunga circa 100 metri) ed attraversare via L. Da Vinci; una pensilina indica la fermata dei pullmans universitari.</a:t>
            </a:r>
          </a:p>
          <a:p>
            <a:r>
              <a:rPr altLang="it-IT" sz="1200"/>
              <a:t>I biglietti possono essere acquistati presso il bar Time Out.</a:t>
            </a:r>
          </a:p>
          <a:p>
            <a:r>
              <a:rPr altLang="it-IT" sz="1200" b="1"/>
              <a:t>In aereo:</a:t>
            </a:r>
            <a:r>
              <a:rPr altLang="it-IT" sz="1200">
                <a:hlinkClick r:id="rId3"/>
              </a:rPr>
              <a:t>L'aeroporto di Lamezia Terme</a:t>
            </a:r>
            <a:r>
              <a:rPr altLang="it-IT" sz="1200"/>
              <a:t> è l'aeroporto più vicino ed è collegato con la città di Cosenza mediante servizio pullman. Informazioni dettagliate per raggiungere Cosenza-Autostazione possono essere ottenute visitando il sito web www.sacal.it.</a:t>
            </a:r>
          </a:p>
          <a:p>
            <a:r>
              <a:rPr altLang="it-IT" sz="1200" b="1"/>
              <a:t>In autobus:</a:t>
            </a:r>
            <a:r>
              <a:rPr altLang="it-IT" sz="1200"/>
              <a:t> Il Campus di Arcavacata è collegato alle principali città della Calabria da servizi di autobus di linea; in particolare, il servizio relativo alle città di Cosenza e Rende è fornito dal Consorzio Autolinee. Il capolinea in Cosenza è ubicato in piazza Autostazione. Il percorso di linea include fermate in diversi punti delle città di Cosenza e Rende (inclusa una in località Quattromiglia) ed ha come ulteriore capolinea il Campus Universitario.</a:t>
            </a:r>
          </a:p>
          <a:p>
            <a:endParaRPr altLang="it-IT"/>
          </a:p>
        </p:txBody>
      </p:sp>
      <p:pic>
        <p:nvPicPr>
          <p:cNvPr id="12294" name="Picture 6" descr="C:\Users\Admin\Desktop\Plan Campus finale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>
                <a:cs typeface="Arial" pitchFamily="34" charset="0"/>
              </a:rPr>
              <a:t>					</a:t>
            </a:r>
            <a:br>
              <a:rPr lang="it-IT" sz="4400" i="1" dirty="0">
                <a:cs typeface="Arial" pitchFamily="34" charset="0"/>
              </a:rPr>
            </a:br>
            <a:r>
              <a:rPr lang="it-IT" altLang="it-IT" dirty="0"/>
              <a:t>L’UNIVERSITÀ </a:t>
            </a:r>
            <a:endParaRPr altLang="it-IT" sz="2000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971600" y="1563638"/>
            <a:ext cx="1800200" cy="870942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UNIVERSITÀ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16200000">
            <a:off x="3114030" y="1797472"/>
            <a:ext cx="301625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516216" y="1563638"/>
            <a:ext cx="1584176" cy="792088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FACOLTÀ</a:t>
            </a: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 rot="16200000">
            <a:off x="5994350" y="1725464"/>
            <a:ext cx="301625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779912" y="1563638"/>
            <a:ext cx="1800200" cy="870942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DIPARTIMENTI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8655461">
            <a:off x="5449568" y="2301567"/>
            <a:ext cx="300103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3031635">
            <a:off x="3578985" y="2298663"/>
            <a:ext cx="300103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547664" y="2859782"/>
            <a:ext cx="1870075" cy="71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rgbClr val="000000"/>
                </a:solidFill>
              </a:rPr>
              <a:t>RICERCA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012160" y="2859782"/>
            <a:ext cx="1870075" cy="71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2000" b="1" dirty="0">
                <a:solidFill>
                  <a:srgbClr val="000000"/>
                </a:solidFill>
              </a:rPr>
              <a:t>DIDATTICA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6804248" y="3651870"/>
            <a:ext cx="333276" cy="354089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012160" y="4083918"/>
            <a:ext cx="1870075" cy="71596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CORSI </a:t>
            </a:r>
            <a:r>
              <a:rPr lang="it-IT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STUDIO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7452320" y="2427734"/>
            <a:ext cx="333276" cy="354089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Freccia bidirezionale orizzontale 21"/>
          <p:cNvSpPr/>
          <p:nvPr/>
        </p:nvSpPr>
        <p:spPr>
          <a:xfrm>
            <a:off x="4067944" y="3147814"/>
            <a:ext cx="1080120" cy="288032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6804248" y="1419622"/>
            <a:ext cx="981348" cy="10801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6660232" y="1347614"/>
            <a:ext cx="1368152" cy="12241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843213" y="700088"/>
            <a:ext cx="6477000" cy="585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500" dirty="0">
                <a:solidFill>
                  <a:schemeClr val="tx1"/>
                </a:solidFill>
              </a:rPr>
              <a:t>DIPARTIMENTO DI INGEGNERIA CIVILE - </a:t>
            </a:r>
            <a:r>
              <a:rPr sz="2500" dirty="0" err="1">
                <a:solidFill>
                  <a:schemeClr val="tx1"/>
                </a:solidFill>
              </a:rPr>
              <a:t>dinci</a:t>
            </a:r>
            <a:endParaRPr sz="2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dirty="0"/>
              <a:t>www.ingegneriacivile.unical.it</a:t>
            </a:r>
          </a:p>
        </p:txBody>
      </p:sp>
      <p:sp>
        <p:nvSpPr>
          <p:cNvPr id="7" name="Ovale 6"/>
          <p:cNvSpPr/>
          <p:nvPr/>
        </p:nvSpPr>
        <p:spPr>
          <a:xfrm>
            <a:off x="250825" y="152400"/>
            <a:ext cx="2592388" cy="2520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41" name="Immagine 5" descr="logo_unical_bianco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00088"/>
            <a:ext cx="20081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71775" y="1419225"/>
            <a:ext cx="6121400" cy="73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15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7475"/>
            <a:ext cx="82835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39750" y="1322388"/>
            <a:ext cx="5327650" cy="316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DINCI (Dipartimento di Ingegneria Civile) si ispira ai valori culturali che hanno da sempre contraddistinto l’ingegneria civile italiana, punto di riferimento nella pianificazione, costruzione e gestione delle infrastrutture e delle opere in ambiente urbano e nei contesti naturali.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progetto culturale si basa sull’eredità dei tre vecchi Dipartimenti – Difesa del Suolo, Pianificazione territoriale, Strutture - e mantiene e rafforza le aree caratterizzanti dell’ingegneria civile, quali la Scienza e la Tecnica delle Costruzioni, l’Architettura tecnica e la Composizione architettonica, la Geotecnica, l’Idraulica e le Costruzioni idrauliche, le Strade, i Trasporti, l’Urbanistica e altre discipline di confine quali l’Estimo, la Tecnologia dei materiali e la Topografia. Ciascuna di esse sviluppa tematiche legate anche alla trasformazione delle opere, come è oggi richiesto dalla società, riprendendo temi classici dell’ingegneria civile e dell’architettura e riproponendoli alla luce delle nuove esigenze di sostenibilità e sicurezza.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 temi di ricerca rispecchiano l’acquisizione di risultati originali su tematiche ad ampio spettro e di carattere interdisciplinare e costituiscono parte integrante dell’offerta formativa di primo e secondo livello (Corsi di Studio) e dell’offerta didattica di terzo livello (Dottorato). I docenti del DINCI partecipano a due Dottorati di ricerca dell’Ateneo: Dottorato in Ingegneria Civile e Industriale e Dottorato in Scienze e Ingegneria dell’Ambiente, delle Costruzioni e dell’Energia.</a:t>
            </a:r>
          </a:p>
          <a:p>
            <a:pPr algn="just">
              <a:defRPr/>
            </a:pPr>
            <a:r>
              <a:rPr lang="it-IT" sz="1050" dirty="0">
                <a:latin typeface="+mn-lt"/>
                <a:cs typeface="Arial" panose="020B0604020202020204" pitchFamily="34" charset="0"/>
              </a:rPr>
              <a:t>Il DINCI ha attive numerose convenzioni per tirocini con enti pubblici e privati e con aziende, tramite le quali gli studenti e i neo laureati acquisiscono esperienza diretta del mondo del lavoro. Numerosi sono anche i laboratori didattici e di ricerca.</a:t>
            </a:r>
          </a:p>
        </p:txBody>
      </p:sp>
      <p:pic>
        <p:nvPicPr>
          <p:cNvPr id="16388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1492250"/>
            <a:ext cx="3267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1491630"/>
            <a:ext cx="2460625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SCUOLA  </a:t>
            </a:r>
          </a:p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SUPERIORE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7864" y="1347614"/>
            <a:ext cx="259080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LAUREA 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(3 anni, 180 CFU)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99792" y="4083918"/>
            <a:ext cx="3960440" cy="914400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DOTTORATO </a:t>
            </a:r>
            <a:r>
              <a:rPr lang="it-IT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</a:t>
            </a:r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RICERCA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(3 anni)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876256" y="3507854"/>
            <a:ext cx="1911350" cy="5691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2° LIVELLO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 rot="16200000">
            <a:off x="2863701" y="1615753"/>
            <a:ext cx="226219" cy="554037"/>
          </a:xfrm>
          <a:prstGeom prst="downArrow">
            <a:avLst>
              <a:gd name="adj1" fmla="val 29407"/>
              <a:gd name="adj2" fmla="val 483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8655461">
            <a:off x="6110579" y="1985191"/>
            <a:ext cx="225077" cy="553874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499992" y="2283718"/>
            <a:ext cx="333276" cy="265567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3825781">
            <a:off x="2780386" y="1972308"/>
            <a:ext cx="225077" cy="961929"/>
          </a:xfrm>
          <a:prstGeom prst="downArrow">
            <a:avLst>
              <a:gd name="adj1" fmla="val 29407"/>
              <a:gd name="adj2" fmla="val 4864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2915816" y="2643758"/>
            <a:ext cx="3505007" cy="1021906"/>
          </a:xfrm>
          <a:prstGeom prst="ellipse">
            <a:avLst/>
          </a:prstGeom>
          <a:ln w="38100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LAUREA 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MAGISTRALE</a:t>
            </a:r>
          </a:p>
          <a:p>
            <a:pPr algn="ctr">
              <a:defRPr/>
            </a:pPr>
            <a:r>
              <a:rPr lang="it-IT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 anni, 120 CFU)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516216" y="213970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MASTER  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</a:rPr>
              <a:t>1° LIVELLO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51520" y="2859782"/>
            <a:ext cx="1870075" cy="536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PROFESSIONE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18655461">
            <a:off x="6485084" y="3272602"/>
            <a:ext cx="217953" cy="588908"/>
          </a:xfrm>
          <a:prstGeom prst="downArrow">
            <a:avLst>
              <a:gd name="adj1" fmla="val 29407"/>
              <a:gd name="adj2" fmla="val 53405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4499992" y="3723878"/>
            <a:ext cx="333344" cy="265593"/>
          </a:xfrm>
          <a:prstGeom prst="downArrow">
            <a:avLst>
              <a:gd name="adj1" fmla="val 29407"/>
              <a:gd name="adj2" fmla="val 279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5400000">
            <a:off x="2360180" y="2911362"/>
            <a:ext cx="225098" cy="553986"/>
          </a:xfrm>
          <a:prstGeom prst="downArrow">
            <a:avLst>
              <a:gd name="adj1" fmla="val 29407"/>
              <a:gd name="adj2" fmla="val 486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>
                <a:cs typeface="Arial" pitchFamily="34" charset="0"/>
              </a:rPr>
              <a:t>					</a:t>
            </a:r>
            <a:br>
              <a:rPr lang="it-IT" sz="4400" i="1" dirty="0">
                <a:cs typeface="Arial" pitchFamily="34" charset="0"/>
              </a:rPr>
            </a:br>
            <a:r>
              <a:rPr lang="it-IT" altLang="it-IT" dirty="0"/>
              <a:t>PERCORSI DI STUDIO	</a:t>
            </a:r>
            <a:endParaRPr altLang="it-IT" sz="2000" dirty="0"/>
          </a:p>
        </p:txBody>
      </p:sp>
    </p:spTree>
    <p:extLst>
      <p:ext uri="{BB962C8B-B14F-4D97-AF65-F5344CB8AC3E}">
        <p14:creationId xmlns:p14="http://schemas.microsoft.com/office/powerpoint/2010/main" val="410885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Dipartiment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A3171E"/>
      </a:accent2>
      <a:accent3>
        <a:srgbClr val="B5E8F3"/>
      </a:accent3>
      <a:accent4>
        <a:srgbClr val="39639D"/>
      </a:accent4>
      <a:accent5>
        <a:srgbClr val="474B78"/>
      </a:accent5>
      <a:accent6>
        <a:srgbClr val="C00000"/>
      </a:accent6>
      <a:hlink>
        <a:srgbClr val="FFC000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partiment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FFC000"/>
    </a:accent1>
    <a:accent2>
      <a:srgbClr val="A3171E"/>
    </a:accent2>
    <a:accent3>
      <a:srgbClr val="B5E8F3"/>
    </a:accent3>
    <a:accent4>
      <a:srgbClr val="39639D"/>
    </a:accent4>
    <a:accent5>
      <a:srgbClr val="474B78"/>
    </a:accent5>
    <a:accent6>
      <a:srgbClr val="C00000"/>
    </a:accent6>
    <a:hlink>
      <a:srgbClr val="FFC000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Dipartiment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FFC000"/>
    </a:accent1>
    <a:accent2>
      <a:srgbClr val="A3171E"/>
    </a:accent2>
    <a:accent3>
      <a:srgbClr val="B5E8F3"/>
    </a:accent3>
    <a:accent4>
      <a:srgbClr val="39639D"/>
    </a:accent4>
    <a:accent5>
      <a:srgbClr val="474B78"/>
    </a:accent5>
    <a:accent6>
      <a:srgbClr val="C00000"/>
    </a:accent6>
    <a:hlink>
      <a:srgbClr val="FFC000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1332</Words>
  <Application>Microsoft Office PowerPoint</Application>
  <PresentationFormat>Presentazione su schermo (16:9)</PresentationFormat>
  <Paragraphs>163</Paragraphs>
  <Slides>42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9" baseType="lpstr">
      <vt:lpstr>Arial</vt:lpstr>
      <vt:lpstr>Calibri</vt:lpstr>
      <vt:lpstr>Rockwell</vt:lpstr>
      <vt:lpstr>Tw Cen MT</vt:lpstr>
      <vt:lpstr>Wingdings</vt:lpstr>
      <vt:lpstr>Wingdings 2</vt:lpstr>
      <vt:lpstr>WidescreenPresentation</vt:lpstr>
      <vt:lpstr>Presentazione standard di PowerPoint</vt:lpstr>
      <vt:lpstr>Il progetto</vt:lpstr>
      <vt:lpstr>UNIVERSITA' DELLA CALABRIA</vt:lpstr>
      <vt:lpstr>Il Campus</vt:lpstr>
      <vt:lpstr>Come raggiungere il Campus</vt:lpstr>
      <vt:lpstr>      L’UNIVERSITÀ </vt:lpstr>
      <vt:lpstr>DIPARTIMENTO DI INGEGNERIA CIVILE - dinci</vt:lpstr>
      <vt:lpstr>Presentazione standard di PowerPoint</vt:lpstr>
      <vt:lpstr>      PERCORSI DI STUDIO </vt:lpstr>
      <vt:lpstr>       PERCORSI DI STUDIO </vt:lpstr>
      <vt:lpstr>                                                                                             Offerta didattica del DINCI  -  A.A. 2016-2017</vt:lpstr>
      <vt:lpstr>DATI AMMISSIONE</vt:lpstr>
      <vt:lpstr>Provenienza iscritti</vt:lpstr>
      <vt:lpstr>Statistiche UNICAL</vt:lpstr>
      <vt:lpstr>Statistiche UNICAL</vt:lpstr>
      <vt:lpstr>Statistiche UNICAL</vt:lpstr>
      <vt:lpstr>Statistiche UNICAL</vt:lpstr>
      <vt:lpstr>Statistiche UNICAL</vt:lpstr>
      <vt:lpstr>Statistiche UNICAL</vt:lpstr>
      <vt:lpstr>Statistiche CISIA</vt:lpstr>
      <vt:lpstr>Statistiche CISIA</vt:lpstr>
      <vt:lpstr>Statistiche CISIA</vt:lpstr>
      <vt:lpstr>Statistiche CISIA</vt:lpstr>
      <vt:lpstr>Statistiche CISIA</vt:lpstr>
      <vt:lpstr>Statistiche CISIA</vt:lpstr>
      <vt:lpstr>Statistiche CISIA</vt:lpstr>
      <vt:lpstr>Dati MIUR</vt:lpstr>
      <vt:lpstr>Dati MIUR</vt:lpstr>
      <vt:lpstr>Dati MIUR</vt:lpstr>
      <vt:lpstr>Dati MIUR</vt:lpstr>
      <vt:lpstr>Dati MIUR</vt:lpstr>
      <vt:lpstr>Dati MIUR</vt:lpstr>
      <vt:lpstr>Dati MIUR</vt:lpstr>
      <vt:lpstr>Dati MIUR</vt:lpstr>
      <vt:lpstr>      I CREDITI FORMATIVI UNIVERSITARI (CFU)</vt:lpstr>
      <vt:lpstr>      I CREDITI FORMATIVI UNIVERSITARI (CFU)</vt:lpstr>
      <vt:lpstr>Come si accede al CdL in Ingegneria Civile?</vt:lpstr>
      <vt:lpstr>Esempi di quesiti </vt:lpstr>
      <vt:lpstr>Come si accede al CdL magistrale in Ingegneria Edile-Architettura?</vt:lpstr>
      <vt:lpstr>Esempi di quesiti </vt:lpstr>
      <vt:lpstr> Azioni in itinere</vt:lpstr>
      <vt:lpstr>Dove sono reperibili maggiori informazioni?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2013-04-24T07:06:14Z</dcterms:created>
  <dcterms:modified xsi:type="dcterms:W3CDTF">2017-01-24T18:23:31Z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