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73" r:id="rId7"/>
    <p:sldId id="275" r:id="rId8"/>
    <p:sldId id="282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06" autoAdjust="0"/>
    <p:restoredTop sz="94660"/>
  </p:normalViewPr>
  <p:slideViewPr>
    <p:cSldViewPr>
      <p:cViewPr>
        <p:scale>
          <a:sx n="70" d="100"/>
          <a:sy n="70" d="100"/>
        </p:scale>
        <p:origin x="-619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AC79F8-3B74-4336-9DF8-D697CA48A6D0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B35E4D-6B72-46E8-90AB-4F43D0AC5E9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A674D8-E0E3-4103-9395-FD01FF925128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4E15E-594B-4333-889A-504D26509A9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119E0-84D7-430D-BD17-AC80C1C47F95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C1B2D-84FD-4AEB-908B-BFB4450B81A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E8CA19-7408-4DAC-BEA0-7B4B6C0EACC3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699E6-D93B-42E2-A011-4D2684402FE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CFF7C3-E27A-4828-82AE-96B4BD7489C1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1867BC-06D4-49E1-8FA6-D7281EFCF66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A48399-836A-4999-871F-D1D57F22BDB5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36632-93E4-4AF4-A645-FD53338A06A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2F82BB-C373-42ED-AE14-399C28D09C6C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E5EBF-BF93-49A0-A118-C74FA50D9E7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09288-349D-4594-A638-7A24550018EC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2707DE-1D50-47F5-9CC6-D271EC67EA1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4E491-A9B0-4BD2-8611-48DF6F411302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48CA60-B2B4-4F9F-8043-0ED5DAA4CBB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946973-5B27-4AF9-9CE6-4E674ADEED5A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545D6-E519-4A0A-8D4B-491FDB625CC7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E71764-BCD5-46FF-9F83-FD8E5820C06F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5D42A7-F452-426E-8D72-67FB839016F4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77C6B-2F06-44E2-842A-D35E9BB4F7FE}" type="datetimeFigureOut">
              <a:rPr lang="it-IT" smtClean="0"/>
              <a:pPr>
                <a:defRPr/>
              </a:pPr>
              <a:t>08/06/2014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26567D-B316-483A-8CB0-BD717B51DDA9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magin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3" y="285750"/>
            <a:ext cx="314325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797152"/>
            <a:ext cx="1000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3" descr="C:\Users\pc\Desktop\DOCUMENTI\ANNO SCOLASTICO 2013 - 2014\catanzaro fermi\logo coesione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1428750"/>
            <a:ext cx="107156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4" descr="C:\Users\pc\Desktop\DOCUMENTI\ANNO SCOLASTICO 2013 - 2014\catanzaro fermi\LINGUISTICO\logo regione.e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3429000"/>
            <a:ext cx="92868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ttangolo 7"/>
          <p:cNvSpPr>
            <a:spLocks noChangeArrowheads="1"/>
          </p:cNvSpPr>
          <p:nvPr/>
        </p:nvSpPr>
        <p:spPr bwMode="auto">
          <a:xfrm>
            <a:off x="0" y="785813"/>
            <a:ext cx="914400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dirty="0">
                <a:latin typeface="Arabic Typesetting" pitchFamily="66" charset="-78"/>
                <a:cs typeface="Arabic Typesetting" pitchFamily="66" charset="-78"/>
              </a:rPr>
              <a:t>ISTITUTO </a:t>
            </a:r>
            <a:r>
              <a:rPr lang="it-IT" sz="2800" b="1" dirty="0" smtClean="0">
                <a:latin typeface="Arabic Typesetting" pitchFamily="66" charset="-78"/>
                <a:cs typeface="Arabic Typesetting" pitchFamily="66" charset="-78"/>
              </a:rPr>
              <a:t> ISTRUZIONE  SUPERIORE </a:t>
            </a:r>
            <a:r>
              <a:rPr lang="it-IT" sz="2800" b="1" dirty="0">
                <a:latin typeface="Arabic Typesetting" pitchFamily="66" charset="-78"/>
                <a:cs typeface="Arabic Typesetting" pitchFamily="66" charset="-78"/>
              </a:rPr>
              <a:t>«E. FERMI» CATANZARO</a:t>
            </a:r>
          </a:p>
          <a:p>
            <a:pPr algn="ctr"/>
            <a:r>
              <a:rPr lang="it-IT" sz="2800" dirty="0">
                <a:latin typeface="Arabic Typesetting" pitchFamily="66" charset="-78"/>
                <a:cs typeface="Arabic Typesetting" pitchFamily="66" charset="-78"/>
              </a:rPr>
              <a:t>Liceo Linguistico e delle Scienze Umane</a:t>
            </a:r>
          </a:p>
          <a:p>
            <a:pPr algn="ctr"/>
            <a:endParaRPr lang="it-IT" sz="8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Programmazione dei Fondi Strutturali 2007/2013 Obiettivo F Azione 3</a:t>
            </a: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«Realizzazione di prototipi di azioni educative in aree di grave esclusione sociale e culturale, </a:t>
            </a: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anche attraverso la valorizzazione dei resti esistenti»</a:t>
            </a:r>
          </a:p>
          <a:p>
            <a:pPr algn="ctr"/>
            <a:r>
              <a:rPr lang="it-IT" sz="2000" dirty="0">
                <a:latin typeface="Arabic Typesetting" pitchFamily="66" charset="-78"/>
                <a:cs typeface="Arabic Typesetting" pitchFamily="66" charset="-78"/>
              </a:rPr>
              <a:t>FSE Obiettivo Convergenza Anni Scolastici 2012/2013 e 2013/2014 - Piano Azione </a:t>
            </a:r>
            <a:r>
              <a:rPr lang="it-IT" sz="2000" dirty="0" smtClean="0">
                <a:latin typeface="Arabic Typesetting" pitchFamily="66" charset="-78"/>
                <a:cs typeface="Arabic Typesetting" pitchFamily="66" charset="-78"/>
              </a:rPr>
              <a:t>Coesione</a:t>
            </a:r>
          </a:p>
          <a:p>
            <a:pPr algn="ctr"/>
            <a:r>
              <a:rPr lang="it-IT" sz="2000" smtClean="0">
                <a:latin typeface="Arabic Typesetting" pitchFamily="66" charset="-78"/>
                <a:cs typeface="Arabic Typesetting" pitchFamily="66" charset="-78"/>
              </a:rPr>
              <a:t>Azione di</a:t>
            </a:r>
            <a:r>
              <a:rPr lang="it-IT" sz="200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it-IT" sz="2000" dirty="0" smtClean="0">
                <a:latin typeface="Arabic Typesetting" pitchFamily="66" charset="-78"/>
                <a:cs typeface="Arabic Typesetting" pitchFamily="66" charset="-78"/>
              </a:rPr>
              <a:t>Rete Come Forza Centripeta</a:t>
            </a:r>
            <a:endParaRPr lang="it-IT" sz="1200" dirty="0" smtClean="0"/>
          </a:p>
          <a:p>
            <a:pPr algn="ctr">
              <a:lnSpc>
                <a:spcPct val="150000"/>
              </a:lnSpc>
            </a:pPr>
            <a:r>
              <a:rPr lang="it-IT" sz="1200" dirty="0" smtClean="0"/>
              <a:t>F-3-FSE04_POR_CALABRIA-2013-4</a:t>
            </a:r>
            <a:endParaRPr lang="it-IT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400" b="1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400" b="1" dirty="0" smtClean="0">
                <a:latin typeface="Arabic Typesetting" pitchFamily="66" charset="-78"/>
                <a:cs typeface="Arabic Typesetting" pitchFamily="66" charset="-78"/>
              </a:rPr>
              <a:t>Titolo Modulo</a:t>
            </a:r>
            <a:endParaRPr lang="it-IT" sz="2400" b="1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sz="2400" b="1" dirty="0">
                <a:latin typeface="Arabic Typesetting" pitchFamily="66" charset="-78"/>
                <a:cs typeface="Arabic Typesetting" pitchFamily="66" charset="-78"/>
              </a:rPr>
              <a:t> «TRA I </a:t>
            </a:r>
            <a:r>
              <a:rPr lang="it-IT" sz="2400" b="1" dirty="0" smtClean="0">
                <a:latin typeface="Arabic Typesetting" pitchFamily="66" charset="-78"/>
                <a:cs typeface="Arabic Typesetting" pitchFamily="66" charset="-78"/>
              </a:rPr>
              <a:t>REPERTI PER </a:t>
            </a:r>
            <a:r>
              <a:rPr lang="it-IT" sz="2400" b="1" dirty="0">
                <a:latin typeface="Arabic Typesetting" pitchFamily="66" charset="-78"/>
                <a:cs typeface="Arabic Typesetting" pitchFamily="66" charset="-78"/>
              </a:rPr>
              <a:t>LEGGERE IL PRESENTE</a:t>
            </a:r>
            <a:r>
              <a:rPr lang="it-IT" sz="2400" b="1" dirty="0" smtClean="0">
                <a:latin typeface="Arabic Typesetting" pitchFamily="66" charset="-78"/>
                <a:cs typeface="Arabic Typesetting" pitchFamily="66" charset="-78"/>
              </a:rPr>
              <a:t>»</a:t>
            </a:r>
          </a:p>
          <a:p>
            <a:pPr algn="ctr"/>
            <a:endParaRPr lang="it-IT" sz="24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it-IT" sz="2400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Dirigente scolastico Prof. Luigi Antonio </a:t>
            </a:r>
            <a:r>
              <a:rPr lang="it-IT" dirty="0" err="1">
                <a:latin typeface="Arabic Typesetting" pitchFamily="66" charset="-78"/>
                <a:cs typeface="Arabic Typesetting" pitchFamily="66" charset="-78"/>
              </a:rPr>
              <a:t>Macrì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  </a:t>
            </a:r>
          </a:p>
          <a:p>
            <a:pPr algn="ctr"/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Tutor interno Prof.ssa Maurizia </a:t>
            </a:r>
            <a:r>
              <a:rPr lang="it-IT" dirty="0" err="1">
                <a:latin typeface="Arabic Typesetting" pitchFamily="66" charset="-78"/>
                <a:cs typeface="Arabic Typesetting" pitchFamily="66" charset="-78"/>
              </a:rPr>
              <a:t>Maiano</a:t>
            </a:r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 - Esperto esterno Arch. Gabriella </a:t>
            </a:r>
            <a:r>
              <a:rPr lang="it-IT" dirty="0" err="1">
                <a:latin typeface="Arabic Typesetting" pitchFamily="66" charset="-78"/>
                <a:cs typeface="Arabic Typesetting" pitchFamily="66" charset="-78"/>
              </a:rPr>
              <a:t>Bonsignore</a:t>
            </a:r>
            <a:endParaRPr lang="it-IT" dirty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it-IT" dirty="0">
                <a:latin typeface="Arabic Typesetting" pitchFamily="66" charset="-78"/>
                <a:cs typeface="Arabic Typesetting" pitchFamily="66" charset="-78"/>
              </a:rPr>
              <a:t>Tutor aziendale Dott.ssa Maria Grazia </a:t>
            </a:r>
            <a:r>
              <a:rPr lang="it-IT" dirty="0" err="1" smtClean="0">
                <a:latin typeface="Arabic Typesetting" pitchFamily="66" charset="-78"/>
                <a:cs typeface="Arabic Typesetting" pitchFamily="66" charset="-78"/>
              </a:rPr>
              <a:t>Aisa</a:t>
            </a:r>
            <a:endParaRPr lang="it-IT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ttangolo 3"/>
          <p:cNvSpPr>
            <a:spLocks noChangeArrowheads="1"/>
          </p:cNvSpPr>
          <p:nvPr/>
        </p:nvSpPr>
        <p:spPr bwMode="auto">
          <a:xfrm>
            <a:off x="500063" y="214313"/>
            <a:ext cx="182562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Arabic Typesetting" pitchFamily="66" charset="-78"/>
                <a:cs typeface="Arabic Typesetting" pitchFamily="66" charset="-78"/>
              </a:rPr>
              <a:t>TRA I REPERTI PER LEGGERE IL PRESENTE</a:t>
            </a:r>
            <a:endParaRPr lang="it-IT" sz="1100">
              <a:latin typeface="Calibri" pitchFamily="34" charset="0"/>
            </a:endParaRPr>
          </a:p>
        </p:txBody>
      </p:sp>
      <p:pic>
        <p:nvPicPr>
          <p:cNvPr id="3075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643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2" descr="C:\Users\pc\Desktop\DOCUMENTI\ANNO SCOLASTICO 2013 - 2014\catanzaro fermi\LINGUISTICO\fotografie alunni\Luigi Levato\1378194_624017540955016_1812324697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1285875"/>
            <a:ext cx="7691438" cy="178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CasellaDiTesto 6"/>
          <p:cNvSpPr txBox="1">
            <a:spLocks noChangeArrowheads="1"/>
          </p:cNvSpPr>
          <p:nvPr/>
        </p:nvSpPr>
        <p:spPr bwMode="auto">
          <a:xfrm>
            <a:off x="1357313" y="285750"/>
            <a:ext cx="65008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Arabic Typesetting" pitchFamily="66" charset="-78"/>
                <a:cs typeface="Arabic Typesetting" pitchFamily="66" charset="-78"/>
              </a:rPr>
              <a:t>IL PARCO ARCHEOLOGICO DI SCOLACIUM</a:t>
            </a: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143000" y="3884594"/>
            <a:ext cx="71437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it-IT" sz="2400" b="1" dirty="0" smtClean="0">
                <a:latin typeface="Baskerville Old Face" pitchFamily="18" charset="0"/>
                <a:ea typeface="Times New Roman" pitchFamily="18" charset="0"/>
                <a:cs typeface="Arabic Typesetting" pitchFamily="66" charset="-78"/>
              </a:rPr>
              <a:t>Molte volte capita di fare un tuffo nel passato, di percorrere gli stessi passi di chi ha contribuito a rendere la nostra Calabria piena di storia, quella stessa storia che non basterebbero libri interi per poterla raccontare.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ttangolo 3"/>
          <p:cNvSpPr>
            <a:spLocks noChangeArrowheads="1"/>
          </p:cNvSpPr>
          <p:nvPr/>
        </p:nvSpPr>
        <p:spPr bwMode="auto">
          <a:xfrm>
            <a:off x="500063" y="214313"/>
            <a:ext cx="182562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Arabic Typesetting" pitchFamily="66" charset="-78"/>
                <a:cs typeface="Arabic Typesetting" pitchFamily="66" charset="-78"/>
              </a:rPr>
              <a:t>TRA I REPERTI PER LEGGERE IL PRESENTE</a:t>
            </a:r>
            <a:endParaRPr lang="it-IT" sz="1100">
              <a:latin typeface="Calibri" pitchFamily="34" charset="0"/>
            </a:endParaRPr>
          </a:p>
        </p:txBody>
      </p:sp>
      <p:pic>
        <p:nvPicPr>
          <p:cNvPr id="4099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643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857250" y="4705002"/>
            <a:ext cx="66436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it-IT" dirty="0" smtClean="0">
                <a:latin typeface="Baskerville Old Face" pitchFamily="18" charset="0"/>
                <a:ea typeface="Times New Roman" pitchFamily="18" charset="0"/>
              </a:rPr>
              <a:t>Il foro :</a:t>
            </a:r>
            <a:endParaRPr lang="it-IT" dirty="0">
              <a:latin typeface="Baskerville Old Face" pitchFamily="18" charset="0"/>
              <a:ea typeface="Times New Roman" pitchFamily="18" charset="0"/>
            </a:endParaRPr>
          </a:p>
          <a:p>
            <a:pPr algn="just"/>
            <a:r>
              <a:rPr lang="it-IT" dirty="0" smtClean="0">
                <a:latin typeface="Baskerville Old Face" pitchFamily="18" charset="0"/>
                <a:ea typeface="Times New Roman" pitchFamily="18" charset="0"/>
              </a:rPr>
              <a:t>I nostri primi passi sono stati percorsi proprio qui, dove abbiamo cominciato a riempire le nostre tasche di emozioni, di  cultura, di storia. Erano i primi pezzi di una civiltà che custodivamo con cura nei nostri cuori.</a:t>
            </a:r>
          </a:p>
        </p:txBody>
      </p:sp>
      <p:pic>
        <p:nvPicPr>
          <p:cNvPr id="4101" name="Picture 2" descr="C:\Users\pc\Desktop\DOCUMENTI\ANNO SCOLASTICO 2013 - 2014\catanzaro fermi\LINGUISTICO\fotografie alunni\barbara perroncello\Barbara Perroncello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85750"/>
            <a:ext cx="5715019" cy="4148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ttangolo 3"/>
          <p:cNvSpPr>
            <a:spLocks noChangeArrowheads="1"/>
          </p:cNvSpPr>
          <p:nvPr/>
        </p:nvSpPr>
        <p:spPr bwMode="auto">
          <a:xfrm>
            <a:off x="500063" y="214313"/>
            <a:ext cx="182562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Arabic Typesetting" pitchFamily="66" charset="-78"/>
                <a:cs typeface="Arabic Typesetting" pitchFamily="66" charset="-78"/>
              </a:rPr>
              <a:t>TRA I REPERTI PER LEGGERE IL PRESENTE</a:t>
            </a:r>
            <a:endParaRPr lang="it-IT" sz="1100">
              <a:latin typeface="Calibri" pitchFamily="34" charset="0"/>
            </a:endParaRPr>
          </a:p>
        </p:txBody>
      </p:sp>
      <p:pic>
        <p:nvPicPr>
          <p:cNvPr id="5123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643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C:\Users\utente\Desktop\DSC_34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85124"/>
            <a:ext cx="2988641" cy="20008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CasellaDiTesto 4"/>
          <p:cNvSpPr txBox="1"/>
          <p:nvPr/>
        </p:nvSpPr>
        <p:spPr>
          <a:xfrm>
            <a:off x="1214414" y="4714884"/>
            <a:ext cx="777328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latin typeface="Baskerville Old Face" pitchFamily="18" charset="0"/>
              </a:rPr>
              <a:t>Durante il nostro cammino , la storia era ancor di più nell’aria, risuonava</a:t>
            </a:r>
          </a:p>
          <a:p>
            <a:r>
              <a:rPr lang="it-IT" sz="2000" b="1" dirty="0" smtClean="0">
                <a:latin typeface="Baskerville Old Face" pitchFamily="18" charset="0"/>
              </a:rPr>
              <a:t>come la voce di chi , anticamente, recitava nel teatro, con parole che ancora</a:t>
            </a:r>
          </a:p>
          <a:p>
            <a:r>
              <a:rPr lang="it-IT" sz="2000" b="1" dirty="0" smtClean="0">
                <a:latin typeface="Baskerville Old Face" pitchFamily="18" charset="0"/>
              </a:rPr>
              <a:t>sono rimaste a fluttuare nell’aria . Le mura sembravano voler </a:t>
            </a:r>
          </a:p>
          <a:p>
            <a:r>
              <a:rPr lang="it-IT" sz="2000" b="1" dirty="0" smtClean="0">
                <a:latin typeface="Baskerville Old Face" pitchFamily="18" charset="0"/>
              </a:rPr>
              <a:t>esser toccate, sembravano voler dire a noi tutti di conoscere  la </a:t>
            </a:r>
          </a:p>
          <a:p>
            <a:r>
              <a:rPr lang="it-IT" sz="2000" b="1" dirty="0" smtClean="0">
                <a:latin typeface="Baskerville Old Face" pitchFamily="18" charset="0"/>
              </a:rPr>
              <a:t>storia che le tiene unite nonostante il tempo.</a:t>
            </a:r>
          </a:p>
        </p:txBody>
      </p:sp>
      <p:pic>
        <p:nvPicPr>
          <p:cNvPr id="5125" name="Picture 5" descr="F:\Luigi Levato\Luigi Levato (1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14290"/>
            <a:ext cx="2928958" cy="2200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F:\DSC_35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716" y="2428868"/>
            <a:ext cx="330984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F:\DSC_35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2643182"/>
            <a:ext cx="2714644" cy="1817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ttangolo 3"/>
          <p:cNvSpPr>
            <a:spLocks noChangeArrowheads="1"/>
          </p:cNvSpPr>
          <p:nvPr/>
        </p:nvSpPr>
        <p:spPr bwMode="auto">
          <a:xfrm>
            <a:off x="500063" y="214313"/>
            <a:ext cx="182562" cy="63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100">
                <a:latin typeface="Arabic Typesetting" pitchFamily="66" charset="-78"/>
                <a:cs typeface="Arabic Typesetting" pitchFamily="66" charset="-78"/>
              </a:rPr>
              <a:t>TRA I REPERTI PER LEGGERE IL PRESENTE</a:t>
            </a:r>
            <a:endParaRPr lang="it-IT" sz="1100">
              <a:latin typeface="Calibri" pitchFamily="34" charset="0"/>
            </a:endParaRPr>
          </a:p>
        </p:txBody>
      </p:sp>
      <p:pic>
        <p:nvPicPr>
          <p:cNvPr id="6147" name="Picture 2" descr="C:\Users\pc\Desktop\DOCUMENTI\ANNO SCOLASTICO 2013 - 2014\catanzaro fermi\log scu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643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1000100" y="4429132"/>
            <a:ext cx="71881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Century Gothic" pitchFamily="34" charset="0"/>
              </a:rPr>
              <a:t>Eccoci qui sul terreno che caratterizza il nostro essere  profondamente attaccati alle radici, il completo appartenere ad una società fatta di lavoro ,di sacrificio,</a:t>
            </a:r>
          </a:p>
          <a:p>
            <a:r>
              <a:rPr lang="it-IT" sz="2000" b="1" dirty="0" smtClean="0">
                <a:latin typeface="Century Gothic" pitchFamily="34" charset="0"/>
              </a:rPr>
              <a:t>di mani stanche ma fiduciose di costruire un paesaggio</a:t>
            </a:r>
          </a:p>
          <a:p>
            <a:r>
              <a:rPr lang="it-IT" sz="2000" b="1" dirty="0" smtClean="0">
                <a:latin typeface="Century Gothic" pitchFamily="34" charset="0"/>
              </a:rPr>
              <a:t>degno di straordinaria importanza.</a:t>
            </a:r>
          </a:p>
        </p:txBody>
      </p:sp>
      <p:pic>
        <p:nvPicPr>
          <p:cNvPr id="6148" name="Picture 4" descr="F:\DSC_3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642918"/>
            <a:ext cx="7358114" cy="363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714348" y="528638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it-IT" sz="1800" b="0" dirty="0" smtClean="0">
                <a:latin typeface="Century Gothic" pitchFamily="34" charset="0"/>
              </a:rPr>
              <a:t>Sono stati proprio nostri i passi a percorrere le stesse strade, a calpestare gli stessi ricordi che il passato ha riservato per noi, con il sorriso e l’allegria  nonostante la stanchezza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14" name="Segnaposto testo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immagine 4" descr="DSC_348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11162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egnaposto contenuto 12" descr="DSC_348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4357686" y="1500174"/>
            <a:ext cx="435771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 descr="DSC_356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357166"/>
            <a:ext cx="5929354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-71502" y="5429264"/>
            <a:ext cx="9215502" cy="1071570"/>
          </a:xfrm>
        </p:spPr>
        <p:txBody>
          <a:bodyPr>
            <a:noAutofit/>
          </a:bodyPr>
          <a:lstStyle/>
          <a:p>
            <a:pPr algn="ctr"/>
            <a:r>
              <a:rPr lang="it-IT" b="1" dirty="0" smtClean="0">
                <a:latin typeface="Century Gothic" pitchFamily="34" charset="0"/>
              </a:rPr>
              <a:t>Tutto ciò è stato possibile solo grazie a due persone che con la loro conoscenza hanno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permesso  di rendere un progetto  con uno scopo didattico,  divertente ed allo stesso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tempo  coinvolgente, regalandoci  pezzi di storia che prima di quel momento erano a noi </a:t>
            </a:r>
          </a:p>
          <a:p>
            <a:pPr algn="ctr"/>
            <a:r>
              <a:rPr lang="it-IT" b="1" dirty="0" smtClean="0">
                <a:latin typeface="Century Gothic" pitchFamily="34" charset="0"/>
              </a:rPr>
              <a:t>sconosciuti.</a:t>
            </a:r>
            <a:endParaRPr lang="it-IT" b="1" dirty="0"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2910" y="571480"/>
            <a:ext cx="7929618" cy="4929222"/>
          </a:xfrm>
        </p:spPr>
        <p:txBody>
          <a:bodyPr>
            <a:noAutofit/>
          </a:bodyPr>
          <a:lstStyle/>
          <a:p>
            <a:pPr algn="ctr"/>
            <a:r>
              <a:rPr lang="it-IT" sz="2400" dirty="0" smtClean="0"/>
              <a:t>Ora che siamo giunti alla fine del nostro cammino, è arrivato il momento di trarre le conclusioni. Come ogni analisi richiede del tempo, richiede forse la paura di scavare troppo in fondo a noi stessi. Ma alla fine quello che conta è stabilire ciò che rimane dentro ognuno di noi. È rimasto il profumo di un parco che sembrava odorasse di storia , di passato, di vita, un parco inondato di sapere, di cultura, un parco che ci ha lasciato ciò che noi meritavamo, in una sorta di donazione reciproca, in uno “star bene” tradotto nel collettivo. Ormai , arrivati al traguardo, resta solo da dire che questo sarà il primo viaggio ,le cui valige non disferemo mai!</a:t>
            </a:r>
            <a:endParaRPr lang="it-IT" sz="2400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539</Words>
  <Application>Microsoft Office PowerPoint</Application>
  <PresentationFormat>Presentazione su schermo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Sono stati proprio nostri i passi a percorrere le stesse strade, a calpestare gli stessi ricordi che il passato ha riservato per noi, con il sorriso e l’allegria  nonostante la stanchezza </vt:lpstr>
      <vt:lpstr>Diapositiva 7</vt:lpstr>
      <vt:lpstr>Ora che siamo giunti alla fine del nostro cammino, è arrivato il momento di trarre le conclusioni. Come ogni analisi richiede del tempo, richiede forse la paura di scavare troppo in fondo a noi stessi. Ma alla fine quello che conta è stabilire ciò che rimane dentro ognuno di noi. È rimasto il profumo di un parco che sembrava odorasse di storia , di passato, di vita, un parco inondato di sapere, di cultura, un parco che ci ha lasciato ciò che noi meritavamo, in una sorta di donazione reciproca, in uno “star bene” tradotto nel collettivo. Ormai , arrivati al traguardo, resta solo da dire che questo sarà il primo viaggio ,le cui valige non disferemo mai!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pc</dc:creator>
  <cp:lastModifiedBy>Utente</cp:lastModifiedBy>
  <cp:revision>44</cp:revision>
  <dcterms:created xsi:type="dcterms:W3CDTF">2013-10-14T07:57:44Z</dcterms:created>
  <dcterms:modified xsi:type="dcterms:W3CDTF">2014-06-08T06:49:44Z</dcterms:modified>
</cp:coreProperties>
</file>