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1"/>
  </p:notesMasterIdLst>
  <p:sldIdLst>
    <p:sldId id="256" r:id="rId4"/>
    <p:sldId id="260" r:id="rId5"/>
    <p:sldId id="270" r:id="rId6"/>
    <p:sldId id="271" r:id="rId7"/>
    <p:sldId id="272" r:id="rId8"/>
    <p:sldId id="293" r:id="rId9"/>
    <p:sldId id="298" r:id="rId10"/>
    <p:sldId id="294" r:id="rId11"/>
    <p:sldId id="300" r:id="rId12"/>
    <p:sldId id="295" r:id="rId13"/>
    <p:sldId id="299" r:id="rId14"/>
    <p:sldId id="296" r:id="rId15"/>
    <p:sldId id="301" r:id="rId16"/>
    <p:sldId id="291" r:id="rId17"/>
    <p:sldId id="281" r:id="rId18"/>
    <p:sldId id="290" r:id="rId19"/>
    <p:sldId id="297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059BDF-B33C-4F25-A152-8954177F7BC9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170BB-77C7-4D0C-9085-0D75576C8E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5647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92275" y="334963"/>
          <a:ext cx="6010275" cy="6008687"/>
        </p:xfrm>
        <a:graphic>
          <a:graphicData uri="http://schemas.openxmlformats.org/presentationml/2006/ole">
            <p:oleObj spid="_x0000_s210999" name="Picture" r:id="rId3" imgW="4991100" imgH="9779000" progId="Word.Picture.8">
              <p:embed/>
            </p:oleObj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7D6F-7DB4-410D-B01D-E2C9441BFE33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459E-C70F-4B77-8649-EE86B6AB9D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52C4-3978-436C-895B-CBF3D3F508D0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1D61-A151-413B-8317-6FE2D10A85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F392-A7C5-4D49-8891-64F1D384DF73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698A-05B9-427A-AB89-3954CA26A0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D59C-B7A2-4DD7-AD14-6ABF34B58E09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FB178-DA1C-43F8-BDFE-D54C983A65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49D8-EBFA-4BA1-80FB-D8978600E3AE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7FF-7099-4C00-84C2-7747BE0654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DA6B-AEA1-4FE3-8FE2-6EDEE7F960C9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06A4-B75E-4CB1-A1D0-0C4D81F1BA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B91D-546B-4B7C-A7C0-B5760F7B156F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8913-71AC-410E-837D-F8863A047B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61A-5109-4535-BDDB-A316730268AC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074F-64B0-4C26-8D9A-3B0C63AB80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B769-FDA8-4765-808E-6C88E2889C3B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3B5A-92ED-4497-A6D9-3BA22EE664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079C-C656-4FE5-99A1-B45A320216D9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B8605-C1A5-48E9-9930-C7C9E74861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A7A44-5D99-4A27-8384-616FD3E80D4C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6337-62B9-4240-B946-A1A5683D3D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B4BF-6348-48F4-B621-1ACB9626B425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5A69-69A0-455D-B313-352F86172E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185B-C26D-4CFB-8350-DC06C7AA054D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E57CD-8FB5-482D-B517-6B4911A1DB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091E-E379-436E-A540-A6C12D50C145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CA77-C2D8-4DE9-AD37-A7B46419DB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D0E9-4C55-4215-A771-AEA8035ABE1D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E870-4691-4B92-9A15-6EAF8261D1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92D0-DED0-41A0-A1BF-0DD2442146FD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A049-A7EF-4253-8094-1038A8BF84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FB84-F87D-4CCD-AB05-516548429086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732D-3AF9-4EBB-8964-21179A4E85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9086-A58D-463B-8B46-1E0CE6E4873C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AEB5-3668-475A-A4F1-E9FA5CBE95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29A99-4559-4657-9FAB-98970E8E4FCB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0589-451C-41A1-8E04-681C307E11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5137-AC79-4CE2-A962-C25D6E379480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B641-11E7-4B3F-9EFB-1068A1CC46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79B2-5D31-4351-8D50-159135AB1D85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A015-9788-47B4-8787-A6778A237D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6BC8-B4B6-4014-9D56-D19B97417831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50EF2-B06E-4E2D-B492-C56550B4DF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8D72D-94C8-4924-8BD2-ECA12B081D60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49FC-77E8-4CEE-981C-D06E451BE4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201EB-CB38-452F-8DD0-B1FABC504787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9EC7-210E-4E87-8899-CD0AFE5784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3A2B-6E42-48D3-9CD6-DE9A8F0B7B1E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EED0-7E80-471B-AB51-5771E32DDC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95C6-BB11-4A14-936A-DAFA5BDFFB30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8AFA-7C2A-4DB1-8B19-EF51A33F9C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5765-BFEE-4B7B-AA28-51E3EDAAD032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931B-861E-4B80-8F50-1149AF2074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6B47-B3A9-445C-9BD5-1D991A42F925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95F5-F59E-4527-98A9-5C9CDF4006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8104-E4B9-4751-9E58-A8D67F584F22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C73B-19AF-4146-A7B1-B4CEDC0AF9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DAA0-494A-4AE4-A737-C1A308D6C9D3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8196-31A4-4A2C-896A-B079FB260A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E7372-804C-48E0-848F-EC0132065AAE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44CA-40AE-4E4F-9854-F0A86B9BB0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D454-0C81-4666-8681-B1E6688C17FA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3912-E246-49BC-8610-3202D2A5CA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AB61-E8E6-4640-BF70-12AD9B683A50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CDB3-CF94-4FCC-B57A-34C5C8D4D1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4ACF9-3585-45FB-AD82-911DC6C5C5FC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178059-D795-4134-9283-FAFD254053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1981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4864E6-4F9E-4FA4-841F-86C5EB472D89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2FF520-8D2A-4BEC-A444-1123291706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2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0C0578-0F73-4276-A4D3-C06F4A0E25A9}" type="datetimeFigureOut">
              <a:rPr lang="it-IT"/>
              <a:pPr>
                <a:defRPr/>
              </a:pPr>
              <a:t>08/12/2015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A7FE19-915E-4F94-B83B-89C8BF17B3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3" y="1196975"/>
            <a:ext cx="7773987" cy="2403475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ERASMUS PLUS</a:t>
            </a:r>
            <a:br>
              <a:rPr lang="it-IT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Job </a:t>
            </a:r>
            <a:r>
              <a:rPr lang="it-IT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Shadowing</a:t>
            </a:r>
            <a:endParaRPr lang="it-IT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8888" y="40767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solidFill>
                  <a:srgbClr val="5F88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it-IT" dirty="0" err="1" smtClean="0">
                <a:solidFill>
                  <a:srgbClr val="5F88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Koeping</a:t>
            </a:r>
            <a:endParaRPr lang="it-IT" dirty="0" smtClean="0">
              <a:solidFill>
                <a:srgbClr val="5F880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it-IT" dirty="0" smtClean="0">
                <a:solidFill>
                  <a:srgbClr val="5F88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it-IT" dirty="0" err="1" smtClean="0">
                <a:solidFill>
                  <a:srgbClr val="5F88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Dezember</a:t>
            </a:r>
            <a:r>
              <a:rPr lang="it-IT" dirty="0" smtClean="0">
                <a:solidFill>
                  <a:srgbClr val="5F88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10 - 17  2015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Schueler</a:t>
            </a:r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oder</a:t>
            </a:r>
            <a:r>
              <a:rPr lang="en-US" sz="4000" dirty="0" smtClean="0">
                <a:solidFill>
                  <a:srgbClr val="008000"/>
                </a:solidFill>
              </a:rPr>
              <a:t> Lehrer in der </a:t>
            </a:r>
            <a:r>
              <a:rPr lang="en-US" sz="4000" dirty="0" err="1" smtClean="0">
                <a:solidFill>
                  <a:srgbClr val="008000"/>
                </a:solidFill>
              </a:rPr>
              <a:t>Mitte</a:t>
            </a:r>
            <a:endParaRPr lang="en-US" sz="4000" dirty="0" smtClean="0">
              <a:solidFill>
                <a:srgbClr val="008000"/>
              </a:solidFill>
            </a:endParaRPr>
          </a:p>
          <a:p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929639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Unterricht</a:t>
            </a:r>
            <a:r>
              <a:rPr lang="en-US" sz="2000" dirty="0" smtClean="0"/>
              <a:t> </a:t>
            </a:r>
            <a:r>
              <a:rPr lang="en-US" sz="2000" dirty="0" err="1" smtClean="0"/>
              <a:t>versuchen</a:t>
            </a:r>
            <a:r>
              <a:rPr lang="en-US" sz="2000" dirty="0" smtClean="0"/>
              <a:t> </a:t>
            </a:r>
            <a:r>
              <a:rPr lang="en-US" sz="2000" dirty="0" err="1" smtClean="0"/>
              <a:t>wir</a:t>
            </a:r>
            <a:r>
              <a:rPr lang="en-US" sz="2000" dirty="0" smtClean="0"/>
              <a:t> auf die </a:t>
            </a:r>
            <a:r>
              <a:rPr lang="en-US" sz="2000" dirty="0" err="1" smtClean="0"/>
              <a:t>realen</a:t>
            </a:r>
            <a:r>
              <a:rPr lang="en-US" sz="2000" dirty="0" smtClean="0"/>
              <a:t> </a:t>
            </a:r>
            <a:r>
              <a:rPr lang="en-US" sz="2000" dirty="0" err="1" smtClean="0"/>
              <a:t>Beduerfnisse</a:t>
            </a:r>
            <a:r>
              <a:rPr lang="en-US" sz="2000" dirty="0" smtClean="0"/>
              <a:t> 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Schueler</a:t>
            </a:r>
            <a:r>
              <a:rPr lang="en-US" sz="2000" dirty="0" smtClean="0"/>
              <a:t> </a:t>
            </a:r>
            <a:r>
              <a:rPr lang="en-US" sz="2000" dirty="0" err="1" smtClean="0"/>
              <a:t>Ruecksicht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haben</a:t>
            </a:r>
            <a:r>
              <a:rPr lang="en-US" sz="2000" dirty="0" smtClean="0"/>
              <a:t>, </a:t>
            </a:r>
            <a:r>
              <a:rPr lang="en-US" sz="2000" dirty="0" err="1" smtClean="0"/>
              <a:t>aber</a:t>
            </a:r>
            <a:r>
              <a:rPr lang="en-US" sz="2000" dirty="0" smtClean="0"/>
              <a:t> </a:t>
            </a:r>
            <a:r>
              <a:rPr lang="en-US" sz="2000" dirty="0" err="1" smtClean="0"/>
              <a:t>gleichzeitig</a:t>
            </a:r>
            <a:r>
              <a:rPr lang="en-US" sz="2000" dirty="0" smtClean="0"/>
              <a:t> </a:t>
            </a:r>
            <a:r>
              <a:rPr lang="en-US" sz="2000" dirty="0" err="1" smtClean="0"/>
              <a:t>sind</a:t>
            </a:r>
            <a:r>
              <a:rPr lang="en-US" sz="2000" dirty="0" smtClean="0"/>
              <a:t> </a:t>
            </a:r>
            <a:r>
              <a:rPr lang="en-US" sz="2000" dirty="0" err="1" smtClean="0"/>
              <a:t>wir</a:t>
            </a:r>
            <a:r>
              <a:rPr lang="en-US" sz="2000" dirty="0" smtClean="0"/>
              <a:t> </a:t>
            </a:r>
            <a:r>
              <a:rPr lang="en-US" sz="2000" dirty="0" err="1" smtClean="0"/>
              <a:t>davon</a:t>
            </a:r>
            <a:r>
              <a:rPr lang="en-US" sz="2000" dirty="0" smtClean="0"/>
              <a:t> </a:t>
            </a:r>
            <a:r>
              <a:rPr lang="en-US" sz="2000" dirty="0" err="1" smtClean="0"/>
              <a:t>bewusst</a:t>
            </a:r>
            <a:r>
              <a:rPr lang="en-US" sz="2000" dirty="0" smtClean="0"/>
              <a:t>, </a:t>
            </a:r>
            <a:r>
              <a:rPr lang="en-US" sz="2000" dirty="0" err="1" smtClean="0"/>
              <a:t>dass</a:t>
            </a:r>
            <a:r>
              <a:rPr lang="en-US" sz="2000" dirty="0" smtClean="0"/>
              <a:t> </a:t>
            </a:r>
            <a:r>
              <a:rPr lang="en-US" sz="2000" dirty="0" err="1" smtClean="0"/>
              <a:t>wir</a:t>
            </a:r>
            <a:r>
              <a:rPr lang="en-US" sz="2000" dirty="0" smtClean="0"/>
              <a:t> </a:t>
            </a:r>
            <a:r>
              <a:rPr lang="en-US" sz="2000" dirty="0" err="1" smtClean="0"/>
              <a:t>nicht</a:t>
            </a:r>
            <a:r>
              <a:rPr lang="en-US" sz="2000" dirty="0" smtClean="0"/>
              <a:t> </a:t>
            </a:r>
            <a:r>
              <a:rPr lang="en-US" sz="2000" dirty="0" err="1" smtClean="0"/>
              <a:t>genug</a:t>
            </a:r>
            <a:r>
              <a:rPr lang="en-US" sz="2000" dirty="0" smtClean="0"/>
              <a:t> </a:t>
            </a:r>
            <a:r>
              <a:rPr lang="en-US" sz="2000" dirty="0" err="1" smtClean="0"/>
              <a:t>machen</a:t>
            </a:r>
            <a:r>
              <a:rPr lang="en-US" sz="2000" dirty="0" smtClean="0"/>
              <a:t>, um </a:t>
            </a:r>
            <a:r>
              <a:rPr lang="en-US" sz="2000" dirty="0" err="1" smtClean="0"/>
              <a:t>ihre</a:t>
            </a:r>
            <a:r>
              <a:rPr lang="en-US" sz="2000" dirty="0" smtClean="0"/>
              <a:t> </a:t>
            </a:r>
            <a:r>
              <a:rPr lang="en-US" sz="2000" dirty="0" err="1" smtClean="0"/>
              <a:t>Faehigkeiten</a:t>
            </a:r>
            <a:r>
              <a:rPr lang="en-US" sz="2000" dirty="0" smtClean="0"/>
              <a:t> und </a:t>
            </a:r>
            <a:r>
              <a:rPr lang="en-US" sz="2000" dirty="0" err="1" smtClean="0"/>
              <a:t>Kompetenzen</a:t>
            </a:r>
            <a:r>
              <a:rPr lang="en-US" sz="2000" dirty="0" smtClean="0"/>
              <a:t> auf die </a:t>
            </a:r>
            <a:r>
              <a:rPr lang="en-US" sz="2000" dirty="0" err="1" smtClean="0"/>
              <a:t>richtige</a:t>
            </a:r>
            <a:r>
              <a:rPr lang="en-US" sz="2000" dirty="0" smtClean="0"/>
              <a:t> Weise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entwickeln</a:t>
            </a:r>
            <a:r>
              <a:rPr lang="en-US" sz="2000" dirty="0" smtClean="0"/>
              <a:t>. </a:t>
            </a:r>
            <a:r>
              <a:rPr lang="en-US" sz="2000" dirty="0" err="1" smtClean="0"/>
              <a:t>Wir</a:t>
            </a:r>
            <a:r>
              <a:rPr lang="en-US" sz="2000" dirty="0" smtClean="0"/>
              <a:t> </a:t>
            </a:r>
            <a:r>
              <a:rPr lang="en-US" sz="2000" dirty="0" err="1" smtClean="0"/>
              <a:t>lassen</a:t>
            </a:r>
            <a:r>
              <a:rPr lang="en-US" sz="2000" dirty="0" smtClean="0"/>
              <a:t> den </a:t>
            </a:r>
            <a:r>
              <a:rPr lang="en-US" sz="2000" dirty="0" err="1" smtClean="0"/>
              <a:t>Schueler</a:t>
            </a:r>
            <a:r>
              <a:rPr lang="en-US" sz="2000" dirty="0" smtClean="0"/>
              <a:t> </a:t>
            </a:r>
            <a:r>
              <a:rPr lang="en-US" sz="2000" dirty="0" err="1" smtClean="0"/>
              <a:t>nie</a:t>
            </a:r>
            <a:r>
              <a:rPr lang="en-US" sz="2000" dirty="0" smtClean="0"/>
              <a:t> </a:t>
            </a:r>
            <a:r>
              <a:rPr lang="en-US" sz="2000" dirty="0" err="1" smtClean="0"/>
              <a:t>allein</a:t>
            </a:r>
            <a:r>
              <a:rPr lang="en-US" sz="2000" dirty="0" smtClean="0"/>
              <a:t>, </a:t>
            </a:r>
            <a:r>
              <a:rPr lang="en-US" sz="2000" dirty="0" err="1" smtClean="0"/>
              <a:t>damit</a:t>
            </a:r>
            <a:r>
              <a:rPr lang="en-US" sz="2000" dirty="0" smtClean="0"/>
              <a:t> 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lernt</a:t>
            </a:r>
            <a:r>
              <a:rPr lang="en-US" sz="2000" dirty="0" smtClean="0"/>
              <a:t> auf die </a:t>
            </a:r>
            <a:r>
              <a:rPr lang="en-US" sz="2000" dirty="0" err="1" smtClean="0"/>
              <a:t>eigenen</a:t>
            </a:r>
            <a:r>
              <a:rPr lang="en-US" sz="2000" dirty="0" smtClean="0"/>
              <a:t> </a:t>
            </a:r>
            <a:r>
              <a:rPr lang="en-US" sz="2000" dirty="0" err="1" smtClean="0"/>
              <a:t>Fuessse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gehen</a:t>
            </a:r>
            <a:r>
              <a:rPr lang="en-US" sz="2000" dirty="0" smtClean="0"/>
              <a:t>, </a:t>
            </a:r>
            <a:r>
              <a:rPr lang="en-US" sz="2000" dirty="0" err="1" smtClean="0"/>
              <a:t>damit</a:t>
            </a:r>
            <a:r>
              <a:rPr lang="en-US" sz="2000" dirty="0" smtClean="0"/>
              <a:t> </a:t>
            </a:r>
            <a:r>
              <a:rPr lang="en-US" sz="2000" dirty="0" err="1" smtClean="0"/>
              <a:t>er</a:t>
            </a:r>
            <a:r>
              <a:rPr lang="en-US" sz="2000" dirty="0" smtClean="0"/>
              <a:t> die </a:t>
            </a:r>
            <a:r>
              <a:rPr lang="en-US" sz="2000" dirty="0" err="1" smtClean="0"/>
              <a:t>eigenen</a:t>
            </a:r>
            <a:r>
              <a:rPr lang="en-US" sz="2000" dirty="0" smtClean="0"/>
              <a:t> </a:t>
            </a:r>
            <a:r>
              <a:rPr lang="en-US" sz="2000" dirty="0" err="1" smtClean="0"/>
              <a:t>Loesungen</a:t>
            </a:r>
            <a:r>
              <a:rPr lang="en-US" sz="2000" dirty="0" smtClean="0"/>
              <a:t> </a:t>
            </a:r>
            <a:r>
              <a:rPr lang="en-US" sz="2000" dirty="0" err="1" smtClean="0"/>
              <a:t>findet</a:t>
            </a:r>
            <a:r>
              <a:rPr lang="en-US" sz="2000" dirty="0" smtClean="0"/>
              <a:t> , um </a:t>
            </a:r>
            <a:r>
              <a:rPr lang="en-US" sz="2000" dirty="0" err="1" smtClean="0"/>
              <a:t>dadurch</a:t>
            </a:r>
            <a:r>
              <a:rPr lang="en-US" sz="2000" dirty="0" smtClean="0"/>
              <a:t> seine </a:t>
            </a:r>
            <a:r>
              <a:rPr lang="en-US" sz="2000" dirty="0" err="1" smtClean="0"/>
              <a:t>Kompetenzen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entwickeln</a:t>
            </a:r>
            <a:r>
              <a:rPr lang="en-US" sz="2000" dirty="0" smtClean="0"/>
              <a:t>. </a:t>
            </a:r>
            <a:r>
              <a:rPr lang="en-US" sz="2000" dirty="0" err="1" smtClean="0"/>
              <a:t>Unsere</a:t>
            </a:r>
            <a:r>
              <a:rPr lang="en-US" sz="2000" dirty="0" smtClean="0"/>
              <a:t> </a:t>
            </a:r>
            <a:r>
              <a:rPr lang="en-US" sz="2000" dirty="0" err="1" smtClean="0"/>
              <a:t>Lehrmethode</a:t>
            </a:r>
            <a:r>
              <a:rPr lang="en-US" sz="2000" dirty="0" smtClean="0"/>
              <a:t> </a:t>
            </a:r>
            <a:r>
              <a:rPr lang="en-US" sz="2000" dirty="0" err="1" smtClean="0"/>
              <a:t>macht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Schueler</a:t>
            </a:r>
            <a:r>
              <a:rPr lang="en-US" sz="2000" dirty="0" smtClean="0"/>
              <a:t> oft </a:t>
            </a:r>
            <a:r>
              <a:rPr lang="en-US" sz="2000" dirty="0" err="1" smtClean="0"/>
              <a:t>passiv</a:t>
            </a:r>
            <a:r>
              <a:rPr lang="en-US" sz="2000" dirty="0" smtClean="0"/>
              <a:t> und </a:t>
            </a:r>
            <a:r>
              <a:rPr lang="en-US" sz="2000" dirty="0" err="1" smtClean="0"/>
              <a:t>kein</a:t>
            </a:r>
            <a:r>
              <a:rPr lang="en-US" sz="2000" dirty="0" smtClean="0"/>
              <a:t> </a:t>
            </a:r>
            <a:r>
              <a:rPr lang="en-US" sz="2000" dirty="0" err="1" smtClean="0"/>
              <a:t>aktiver</a:t>
            </a:r>
            <a:r>
              <a:rPr lang="en-US" sz="2000" dirty="0" smtClean="0"/>
              <a:t> </a:t>
            </a:r>
            <a:r>
              <a:rPr lang="en-US" sz="2000" dirty="0" err="1" smtClean="0"/>
              <a:t>Teilnehmer</a:t>
            </a:r>
            <a:r>
              <a:rPr lang="en-US" sz="2000" dirty="0" smtClean="0"/>
              <a:t> an </a:t>
            </a:r>
            <a:r>
              <a:rPr lang="en-US" sz="2000" dirty="0" err="1" smtClean="0"/>
              <a:t>dem</a:t>
            </a:r>
            <a:r>
              <a:rPr lang="en-US" sz="2000" dirty="0" smtClean="0"/>
              <a:t> </a:t>
            </a:r>
            <a:r>
              <a:rPr lang="en-US" sz="2000" dirty="0" err="1" smtClean="0"/>
              <a:t>Lernprozess</a:t>
            </a:r>
            <a:r>
              <a:rPr lang="en-US" sz="2000" dirty="0" smtClean="0"/>
              <a:t>.</a:t>
            </a:r>
          </a:p>
          <a:p>
            <a:pPr marL="285750" indent="-285750"/>
            <a:endParaRPr lang="en-US" sz="2000" dirty="0" smtClean="0"/>
          </a:p>
        </p:txBody>
      </p:sp>
      <p:pic>
        <p:nvPicPr>
          <p:cNvPr id="6" name="Immagine 8" descr="ImmagineCER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714348" y="6677610"/>
            <a:ext cx="1584176" cy="1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ESAB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7698827" y="6767616"/>
            <a:ext cx="1445173" cy="9038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77" y="1097758"/>
            <a:ext cx="3495763" cy="4680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34508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620688"/>
            <a:ext cx="37444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eigenen</a:t>
            </a:r>
            <a:r>
              <a:rPr lang="en-US" dirty="0" smtClean="0"/>
              <a:t> </a:t>
            </a:r>
            <a:r>
              <a:rPr lang="en-US" dirty="0" err="1" smtClean="0"/>
              <a:t>Ausnahmen</a:t>
            </a:r>
            <a:r>
              <a:rPr lang="en-US" dirty="0" smtClean="0"/>
              <a:t>, in </a:t>
            </a:r>
            <a:r>
              <a:rPr lang="en-US" dirty="0" err="1" smtClean="0"/>
              <a:t>denen</a:t>
            </a:r>
            <a:r>
              <a:rPr lang="en-US" dirty="0" smtClean="0"/>
              <a:t> die </a:t>
            </a:r>
            <a:r>
              <a:rPr lang="en-US" dirty="0" err="1" smtClean="0"/>
              <a:t>Schueler</a:t>
            </a:r>
            <a:r>
              <a:rPr lang="en-US" dirty="0" smtClean="0"/>
              <a:t> </a:t>
            </a:r>
            <a:r>
              <a:rPr lang="en-US" dirty="0" err="1" smtClean="0"/>
              <a:t>Protagonisten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CLIL  </a:t>
            </a:r>
            <a:r>
              <a:rPr lang="en-US" dirty="0" err="1" smtClean="0"/>
              <a:t>Klassen</a:t>
            </a:r>
            <a:r>
              <a:rPr lang="en-US" dirty="0" smtClean="0"/>
              <a:t> ( </a:t>
            </a:r>
            <a:r>
              <a:rPr lang="en-US" dirty="0" err="1" smtClean="0"/>
              <a:t>lehr</a:t>
            </a:r>
            <a:r>
              <a:rPr lang="en-US" dirty="0" smtClean="0"/>
              <a:t> / </a:t>
            </a:r>
            <a:r>
              <a:rPr lang="en-US" dirty="0" err="1" smtClean="0"/>
              <a:t>lern</a:t>
            </a:r>
            <a:r>
              <a:rPr lang="en-US" dirty="0" smtClean="0"/>
              <a:t> </a:t>
            </a:r>
            <a:r>
              <a:rPr lang="en-US" dirty="0" err="1" smtClean="0"/>
              <a:t>Faecher</a:t>
            </a:r>
            <a:r>
              <a:rPr lang="en-US" dirty="0" smtClean="0"/>
              <a:t> in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Fremdsprache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Fremdsprachen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Europaeische</a:t>
            </a:r>
            <a:r>
              <a:rPr lang="en-US" dirty="0" smtClean="0"/>
              <a:t> </a:t>
            </a:r>
            <a:r>
              <a:rPr lang="en-US" dirty="0" err="1" smtClean="0"/>
              <a:t>Projekte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Esabac</a:t>
            </a:r>
            <a:r>
              <a:rPr lang="en-US" dirty="0" smtClean="0"/>
              <a:t> (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versiegelte</a:t>
            </a:r>
            <a:r>
              <a:rPr lang="en-US" dirty="0" smtClean="0"/>
              <a:t> </a:t>
            </a:r>
            <a:r>
              <a:rPr lang="en-US" dirty="0" err="1" smtClean="0"/>
              <a:t>Vereibarung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den </a:t>
            </a:r>
            <a:r>
              <a:rPr lang="en-US" dirty="0" err="1" smtClean="0"/>
              <a:t>italienischen</a:t>
            </a:r>
            <a:r>
              <a:rPr lang="en-US" dirty="0" smtClean="0"/>
              <a:t> und </a:t>
            </a:r>
            <a:r>
              <a:rPr lang="en-US" dirty="0" err="1" smtClean="0"/>
              <a:t>franzoesischen</a:t>
            </a:r>
            <a:r>
              <a:rPr lang="en-US" dirty="0" smtClean="0"/>
              <a:t> </a:t>
            </a:r>
            <a:r>
              <a:rPr lang="en-US" dirty="0" err="1" smtClean="0"/>
              <a:t>Bildungsministern</a:t>
            </a:r>
            <a:r>
              <a:rPr lang="en-US" dirty="0" smtClean="0"/>
              <a:t> des </a:t>
            </a:r>
            <a:r>
              <a:rPr lang="en-US" dirty="0" err="1" smtClean="0"/>
              <a:t>Schulwesens</a:t>
            </a:r>
            <a:r>
              <a:rPr lang="en-US" dirty="0" smtClean="0"/>
              <a:t>, die </a:t>
            </a:r>
            <a:r>
              <a:rPr lang="en-US" dirty="0" err="1" smtClean="0"/>
              <a:t>die</a:t>
            </a:r>
            <a:r>
              <a:rPr lang="en-US" dirty="0" smtClean="0"/>
              <a:t> </a:t>
            </a:r>
            <a:r>
              <a:rPr lang="en-US" dirty="0" err="1" smtClean="0"/>
              <a:t>Leistung</a:t>
            </a:r>
            <a:r>
              <a:rPr lang="en-US" dirty="0" smtClean="0"/>
              <a:t> des </a:t>
            </a:r>
            <a:r>
              <a:rPr lang="en-US" dirty="0" err="1" smtClean="0"/>
              <a:t>doppelten</a:t>
            </a:r>
            <a:r>
              <a:rPr lang="en-US" dirty="0" smtClean="0"/>
              <a:t> </a:t>
            </a:r>
            <a:r>
              <a:rPr lang="en-US" dirty="0" err="1" smtClean="0"/>
              <a:t>Abiturs</a:t>
            </a:r>
            <a:r>
              <a:rPr lang="en-US" dirty="0" smtClean="0"/>
              <a:t> </a:t>
            </a:r>
            <a:r>
              <a:rPr lang="en-US" dirty="0" err="1" smtClean="0"/>
              <a:t>ermoeglicht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" name="Segnaposto contenuto 4" descr="Tropea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340768"/>
            <a:ext cx="4607617" cy="345571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313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Europa</a:t>
            </a:r>
            <a:r>
              <a:rPr lang="en-US" sz="4000" dirty="0" smtClean="0">
                <a:solidFill>
                  <a:srgbClr val="008000"/>
                </a:solidFill>
              </a:rPr>
              <a:t> und </a:t>
            </a:r>
            <a:r>
              <a:rPr lang="en-US" sz="4000" dirty="0" err="1" smtClean="0">
                <a:solidFill>
                  <a:srgbClr val="008000"/>
                </a:solidFill>
              </a:rPr>
              <a:t>eine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globale</a:t>
            </a:r>
            <a:r>
              <a:rPr lang="en-US" sz="4000" dirty="0" smtClean="0">
                <a:solidFill>
                  <a:srgbClr val="008000"/>
                </a:solidFill>
              </a:rPr>
              <a:t> Dimension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9269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betrachten</a:t>
            </a:r>
            <a:r>
              <a:rPr lang="en-US" dirty="0" smtClean="0"/>
              <a:t> oft </a:t>
            </a:r>
            <a:r>
              <a:rPr lang="en-US" dirty="0" err="1" smtClean="0"/>
              <a:t>unser</a:t>
            </a:r>
            <a:r>
              <a:rPr lang="en-US" dirty="0" smtClean="0"/>
              <a:t> Land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Vorposten</a:t>
            </a:r>
            <a:r>
              <a:rPr lang="en-US" dirty="0" smtClean="0"/>
              <a:t> </a:t>
            </a:r>
            <a:r>
              <a:rPr lang="en-US" dirty="0" err="1" smtClean="0"/>
              <a:t>Europas</a:t>
            </a:r>
            <a:r>
              <a:rPr lang="en-US" dirty="0" smtClean="0"/>
              <a:t>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Grund</a:t>
            </a:r>
            <a:r>
              <a:rPr lang="en-US" dirty="0" smtClean="0"/>
              <a:t>, </a:t>
            </a:r>
            <a:r>
              <a:rPr lang="en-US" dirty="0" err="1" smtClean="0"/>
              <a:t>warum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seit</a:t>
            </a:r>
            <a:r>
              <a:rPr lang="en-US" dirty="0" smtClean="0"/>
              <a:t> 1998 </a:t>
            </a:r>
            <a:r>
              <a:rPr lang="en-US" dirty="0" err="1" smtClean="0"/>
              <a:t>europaeische</a:t>
            </a:r>
            <a:r>
              <a:rPr lang="en-US" dirty="0" smtClean="0"/>
              <a:t> </a:t>
            </a:r>
            <a:r>
              <a:rPr lang="en-US" dirty="0" err="1" smtClean="0"/>
              <a:t>Projekte</a:t>
            </a:r>
            <a:r>
              <a:rPr lang="en-US" dirty="0" smtClean="0"/>
              <a:t>, </a:t>
            </a:r>
            <a:r>
              <a:rPr lang="en-US" dirty="0" err="1" smtClean="0"/>
              <a:t>internationale</a:t>
            </a:r>
            <a:r>
              <a:rPr lang="en-US" dirty="0" smtClean="0"/>
              <a:t> </a:t>
            </a:r>
            <a:r>
              <a:rPr lang="en-US" dirty="0" err="1" smtClean="0"/>
              <a:t>Schulaustausche</a:t>
            </a:r>
            <a:r>
              <a:rPr lang="en-US" dirty="0" smtClean="0"/>
              <a:t> </a:t>
            </a:r>
            <a:r>
              <a:rPr lang="en-US" dirty="0" err="1" smtClean="0"/>
              <a:t>foerdern</a:t>
            </a:r>
            <a:r>
              <a:rPr lang="en-US" dirty="0" smtClean="0"/>
              <a:t>, </a:t>
            </a:r>
            <a:r>
              <a:rPr lang="en-US" dirty="0" err="1" smtClean="0"/>
              <a:t>damit</a:t>
            </a:r>
            <a:r>
              <a:rPr lang="en-US" dirty="0" smtClean="0"/>
              <a:t> </a:t>
            </a:r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Schueler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europaeische</a:t>
            </a:r>
            <a:r>
              <a:rPr lang="en-US" dirty="0" smtClean="0"/>
              <a:t> </a:t>
            </a:r>
            <a:r>
              <a:rPr lang="en-US" dirty="0" err="1" smtClean="0"/>
              <a:t>Buerger</a:t>
            </a:r>
            <a:r>
              <a:rPr lang="en-US" dirty="0" smtClean="0"/>
              <a:t> </a:t>
            </a:r>
            <a:r>
              <a:rPr lang="en-US" dirty="0" err="1" smtClean="0"/>
              <a:t>fuehlen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1998/99 Socrates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 </a:t>
            </a:r>
            <a:r>
              <a:rPr lang="en-US" dirty="0" err="1" smtClean="0"/>
              <a:t>Berufsbildendeschule</a:t>
            </a:r>
            <a:r>
              <a:rPr lang="en-US" dirty="0" smtClean="0"/>
              <a:t> in Kaiserslautern (Deutschland)”</a:t>
            </a:r>
            <a:r>
              <a:rPr lang="en-US" dirty="0" err="1" smtClean="0"/>
              <a:t>Einheit</a:t>
            </a:r>
            <a:r>
              <a:rPr lang="en-US" dirty="0" smtClean="0"/>
              <a:t> 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Vielfalt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Laender</a:t>
            </a:r>
            <a:r>
              <a:rPr lang="en-US" dirty="0" smtClean="0"/>
              <a:t> </a:t>
            </a:r>
            <a:r>
              <a:rPr lang="en-US" dirty="0" err="1" smtClean="0"/>
              <a:t>Identitaet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2003/04 Comenius </a:t>
            </a:r>
            <a:r>
              <a:rPr lang="en-US" dirty="0" err="1" smtClean="0"/>
              <a:t>mit</a:t>
            </a:r>
            <a:r>
              <a:rPr lang="en-US" dirty="0" smtClean="0"/>
              <a:t> Deutschland, “</a:t>
            </a:r>
            <a:r>
              <a:rPr lang="en-US" dirty="0" err="1" smtClean="0"/>
              <a:t>Europa</a:t>
            </a:r>
            <a:r>
              <a:rPr lang="en-US" dirty="0" smtClean="0"/>
              <a:t>,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auf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neuer</a:t>
            </a:r>
            <a:r>
              <a:rPr lang="en-US" dirty="0" smtClean="0"/>
              <a:t> </a:t>
            </a:r>
            <a:r>
              <a:rPr lang="en-US" dirty="0" err="1" smtClean="0"/>
              <a:t>Formen</a:t>
            </a:r>
            <a:r>
              <a:rPr lang="en-US" dirty="0" smtClean="0"/>
              <a:t> des </a:t>
            </a:r>
            <a:r>
              <a:rPr lang="en-US" dirty="0" err="1" smtClean="0"/>
              <a:t>Zusammenlebens</a:t>
            </a:r>
            <a:r>
              <a:rPr lang="en-US" dirty="0" smtClean="0"/>
              <a:t>”.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2007/08 Comenius </a:t>
            </a:r>
            <a:r>
              <a:rPr lang="en-US" dirty="0" err="1" smtClean="0"/>
              <a:t>mit</a:t>
            </a:r>
            <a:r>
              <a:rPr lang="en-US" dirty="0" smtClean="0"/>
              <a:t>  </a:t>
            </a:r>
            <a:r>
              <a:rPr lang="en-US" dirty="0" err="1" smtClean="0"/>
              <a:t>Belgien</a:t>
            </a:r>
            <a:r>
              <a:rPr lang="en-US" dirty="0" smtClean="0"/>
              <a:t>.</a:t>
            </a:r>
          </a:p>
          <a:p>
            <a:pPr marL="285750" indent="-285750"/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 private </a:t>
            </a:r>
            <a:r>
              <a:rPr lang="en-US" dirty="0" err="1" smtClean="0"/>
              <a:t>Schulaustausche</a:t>
            </a:r>
            <a:r>
              <a:rPr lang="en-US" dirty="0" smtClean="0"/>
              <a:t> 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derselben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in Deutschland.</a:t>
            </a:r>
          </a:p>
          <a:p>
            <a:pPr marL="285750" indent="-285750"/>
            <a:endParaRPr lang="en-US" dirty="0" smtClean="0"/>
          </a:p>
        </p:txBody>
      </p:sp>
      <p:pic>
        <p:nvPicPr>
          <p:cNvPr id="7" name="Segnaposto contenuto 6" descr="Hol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4509120"/>
            <a:ext cx="3312368" cy="2200005"/>
          </a:xfrm>
        </p:spPr>
      </p:pic>
    </p:spTree>
    <p:extLst>
      <p:ext uri="{BB962C8B-B14F-4D97-AF65-F5344CB8AC3E}">
        <p14:creationId xmlns="" xmlns:p14="http://schemas.microsoft.com/office/powerpoint/2010/main" val="13483910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38884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Partnerschaft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europaeischen</a:t>
            </a:r>
            <a:r>
              <a:rPr lang="en-US" dirty="0" smtClean="0"/>
              <a:t> </a:t>
            </a:r>
            <a:r>
              <a:rPr lang="en-US" dirty="0" err="1" smtClean="0"/>
              <a:t>Laendern</a:t>
            </a:r>
            <a:r>
              <a:rPr lang="en-US" dirty="0" smtClean="0"/>
              <a:t>  (Holland, </a:t>
            </a:r>
            <a:r>
              <a:rPr lang="en-US" dirty="0" err="1" smtClean="0"/>
              <a:t>Spanien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Frankreich</a:t>
            </a:r>
            <a:r>
              <a:rPr lang="en-US" dirty="0" smtClean="0"/>
              <a:t>, </a:t>
            </a:r>
            <a:r>
              <a:rPr lang="en-US" dirty="0" err="1" smtClean="0"/>
              <a:t>einige</a:t>
            </a:r>
            <a:r>
              <a:rPr lang="en-US" dirty="0" smtClean="0"/>
              <a:t> von </a:t>
            </a:r>
            <a:r>
              <a:rPr lang="en-US" dirty="0" err="1" smtClean="0"/>
              <a:t>diesen</a:t>
            </a:r>
            <a:r>
              <a:rPr lang="en-US" dirty="0" smtClean="0"/>
              <a:t> </a:t>
            </a:r>
            <a:r>
              <a:rPr lang="en-US" dirty="0" err="1" smtClean="0"/>
              <a:t>gingen</a:t>
            </a:r>
            <a:r>
              <a:rPr lang="en-US" dirty="0" smtClean="0"/>
              <a:t> von </a:t>
            </a:r>
            <a:r>
              <a:rPr lang="en-US" dirty="0" err="1" smtClean="0"/>
              <a:t>der</a:t>
            </a:r>
            <a:r>
              <a:rPr lang="en-US" dirty="0" smtClean="0"/>
              <a:t> E-twinning Platform.)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Erasmus plus: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Lauf</a:t>
            </a:r>
            <a:r>
              <a:rPr lang="en-US" dirty="0" smtClean="0"/>
              <a:t> </a:t>
            </a:r>
            <a:r>
              <a:rPr lang="en-US" dirty="0" err="1" smtClean="0"/>
              <a:t>dieser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</a:t>
            </a:r>
            <a:r>
              <a:rPr lang="en-US" dirty="0" err="1" smtClean="0"/>
              <a:t>Jahre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Besuche</a:t>
            </a:r>
            <a:r>
              <a:rPr lang="en-US" dirty="0" smtClean="0"/>
              <a:t> und Job-</a:t>
            </a:r>
            <a:r>
              <a:rPr lang="en-US" dirty="0" err="1" smtClean="0"/>
              <a:t>Shadowings</a:t>
            </a:r>
            <a:r>
              <a:rPr lang="en-US" dirty="0" smtClean="0"/>
              <a:t> </a:t>
            </a:r>
            <a:r>
              <a:rPr lang="en-US" dirty="0" err="1" smtClean="0"/>
              <a:t>Erfahrung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Lehrern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Litauen</a:t>
            </a:r>
            <a:r>
              <a:rPr lang="en-US" dirty="0" smtClean="0"/>
              <a:t>, </a:t>
            </a:r>
            <a:r>
              <a:rPr lang="en-US" dirty="0" err="1" smtClean="0"/>
              <a:t>Schweden</a:t>
            </a:r>
            <a:r>
              <a:rPr lang="en-US" dirty="0" smtClean="0"/>
              <a:t> und </a:t>
            </a:r>
            <a:r>
              <a:rPr lang="en-US" dirty="0" err="1" smtClean="0"/>
              <a:t>Frankreich</a:t>
            </a:r>
            <a:r>
              <a:rPr lang="en-US" dirty="0" smtClean="0"/>
              <a:t>.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PON und POR (</a:t>
            </a:r>
            <a:r>
              <a:rPr lang="en-US" dirty="0" err="1" smtClean="0"/>
              <a:t>Projekte</a:t>
            </a:r>
            <a:r>
              <a:rPr lang="en-US" dirty="0" smtClean="0"/>
              <a:t> von </a:t>
            </a:r>
            <a:r>
              <a:rPr lang="en-US" dirty="0" err="1" smtClean="0"/>
              <a:t>Europa</a:t>
            </a:r>
            <a:r>
              <a:rPr lang="en-US" dirty="0" smtClean="0"/>
              <a:t> </a:t>
            </a:r>
            <a:r>
              <a:rPr lang="en-US" dirty="0" err="1" smtClean="0"/>
              <a:t>finanziert</a:t>
            </a:r>
            <a:r>
              <a:rPr lang="en-US" dirty="0" smtClean="0"/>
              <a:t> ) . Die </a:t>
            </a:r>
            <a:r>
              <a:rPr lang="en-US" dirty="0" err="1" smtClean="0"/>
              <a:t>besten</a:t>
            </a:r>
            <a:r>
              <a:rPr lang="en-US" dirty="0" smtClean="0"/>
              <a:t> </a:t>
            </a:r>
            <a:r>
              <a:rPr lang="en-US" dirty="0" err="1" smtClean="0"/>
              <a:t>Schueler</a:t>
            </a:r>
            <a:r>
              <a:rPr lang="en-US" dirty="0" smtClean="0"/>
              <a:t> </a:t>
            </a:r>
            <a:r>
              <a:rPr lang="en-US" dirty="0" err="1" smtClean="0"/>
              <a:t>besuchen</a:t>
            </a:r>
            <a:r>
              <a:rPr lang="en-US" dirty="0" smtClean="0"/>
              <a:t> </a:t>
            </a:r>
            <a:r>
              <a:rPr lang="en-US" dirty="0" err="1" smtClean="0"/>
              <a:t>Sprachkurse</a:t>
            </a:r>
            <a:r>
              <a:rPr lang="en-US" dirty="0" smtClean="0"/>
              <a:t> und </a:t>
            </a:r>
            <a:r>
              <a:rPr lang="en-US" dirty="0" err="1" smtClean="0"/>
              <a:t>legen</a:t>
            </a:r>
            <a:r>
              <a:rPr lang="en-US" dirty="0" smtClean="0"/>
              <a:t> am </a:t>
            </a:r>
            <a:r>
              <a:rPr lang="en-US" dirty="0" err="1" smtClean="0"/>
              <a:t>Ende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Prufueng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CEFR </a:t>
            </a:r>
            <a:r>
              <a:rPr lang="en-US" dirty="0" err="1" smtClean="0"/>
              <a:t>ab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Interkultur</a:t>
            </a:r>
            <a:r>
              <a:rPr lang="en-US" dirty="0" smtClean="0"/>
              <a:t>: In den </a:t>
            </a:r>
            <a:r>
              <a:rPr lang="en-US" dirty="0" err="1" smtClean="0"/>
              <a:t>vergangenen</a:t>
            </a:r>
            <a:r>
              <a:rPr lang="en-US" dirty="0" smtClean="0"/>
              <a:t> </a:t>
            </a:r>
            <a:r>
              <a:rPr lang="en-US" dirty="0" err="1" smtClean="0"/>
              <a:t>Jahren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Schueler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Finnland</a:t>
            </a:r>
            <a:r>
              <a:rPr lang="en-US" dirty="0" smtClean="0"/>
              <a:t>, Deutschland,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Schweiz</a:t>
            </a:r>
            <a:r>
              <a:rPr lang="en-US" dirty="0" smtClean="0"/>
              <a:t> und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Schweden</a:t>
            </a:r>
            <a:r>
              <a:rPr lang="en-US" dirty="0" smtClean="0"/>
              <a:t> </a:t>
            </a:r>
            <a:r>
              <a:rPr lang="en-US" dirty="0" err="1" smtClean="0"/>
              <a:t>gehabt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Jahr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besucht</a:t>
            </a:r>
            <a:r>
              <a:rPr lang="en-US" dirty="0" smtClean="0"/>
              <a:t>.</a:t>
            </a:r>
          </a:p>
        </p:txBody>
      </p:sp>
      <p:pic>
        <p:nvPicPr>
          <p:cNvPr id="5" name="Segnaposto contenuto 4" descr="Hollan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556792"/>
            <a:ext cx="4730186" cy="3141691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869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Comenius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Projekt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Germany 2004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73058" name="Immagine 2" descr="Comenius Berlino 2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4" y="1412875"/>
            <a:ext cx="7490023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2122488"/>
          </a:xfrm>
        </p:spPr>
        <p:txBody>
          <a:bodyPr rtlCol="0" anchorCtr="1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PON (National Offering Plan)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Projekt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- England October 2012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it-IT" dirty="0"/>
          </a:p>
        </p:txBody>
      </p:sp>
      <p:pic>
        <p:nvPicPr>
          <p:cNvPr id="174082" name="Immagine 5" descr="311106_4706842279608_1057668328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6408712" cy="48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"/>
            <a:ext cx="8929688" cy="128585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Schueleraustuasch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Italien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-Deutschland 2009/10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212995" name="Picture 3" descr="C:\Users\Asus\Documents\Maurizia_ Maiano\Cartella Maurizia 2010 (Ultima modifica 03-10-2010)\CZ lido Scambio 2009 trieste\100OLYMP\P101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614366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Schueleraustuasch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Italien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-Holland 2010/11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" name="Immagine 2" descr="217685_1839677764156_6055903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2" descr="217685_1839677764156_6055903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2081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2" descr="217685_1839677764156_6055903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7321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848600" cy="1150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i="1" dirty="0" err="1" smtClean="0">
                <a:solidFill>
                  <a:srgbClr val="008000"/>
                </a:solidFill>
              </a:rPr>
              <a:t>Staatliches</a:t>
            </a:r>
            <a:r>
              <a:rPr lang="it-IT" b="1" i="1" dirty="0" smtClean="0">
                <a:solidFill>
                  <a:srgbClr val="008000"/>
                </a:solidFill>
              </a:rPr>
              <a:t> </a:t>
            </a:r>
            <a:r>
              <a:rPr lang="it-IT" b="1" i="1" dirty="0" err="1" smtClean="0">
                <a:solidFill>
                  <a:srgbClr val="008000"/>
                </a:solidFill>
              </a:rPr>
              <a:t>Gymnasium</a:t>
            </a:r>
            <a:r>
              <a:rPr lang="it-IT" b="1" i="1" dirty="0" smtClean="0">
                <a:solidFill>
                  <a:srgbClr val="008000"/>
                </a:solidFill>
              </a:rPr>
              <a:t/>
            </a:r>
            <a:br>
              <a:rPr lang="it-IT" b="1" i="1" dirty="0" smtClean="0">
                <a:solidFill>
                  <a:srgbClr val="008000"/>
                </a:solidFill>
              </a:rPr>
            </a:br>
            <a:r>
              <a:rPr lang="it-IT" b="1" i="1" dirty="0" smtClean="0">
                <a:solidFill>
                  <a:srgbClr val="008000"/>
                </a:solidFill>
              </a:rPr>
              <a:t>“E. FERMI”</a:t>
            </a:r>
            <a:endParaRPr lang="it-IT" b="1" i="1" dirty="0">
              <a:solidFill>
                <a:srgbClr val="008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991599" cy="4536628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Das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Gymnasium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“E. Fermi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befindet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sich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in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einer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kleinen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Stadt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, Catanzaro Lido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an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der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jonischen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Kueste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an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der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Bucht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von Squillace. </a:t>
            </a:r>
            <a:endParaRPr lang="it-IT" sz="3600" dirty="0">
              <a:solidFill>
                <a:srgbClr val="008000"/>
              </a:solidFill>
              <a:latin typeface="Baskerville Old Face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Immagine 5" descr="Itali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43815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llout 2 8"/>
          <p:cNvSpPr/>
          <p:nvPr/>
        </p:nvSpPr>
        <p:spPr>
          <a:xfrm>
            <a:off x="5076825" y="836613"/>
            <a:ext cx="2159000" cy="28082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414"/>
              <a:gd name="adj6" fmla="val -5227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49507" name="Picture 3" descr="Calabr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836613"/>
            <a:ext cx="2159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2" descr="cartina_catanza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492375"/>
            <a:ext cx="19081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9" name="Picture 3" descr="satellite-lic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652963"/>
            <a:ext cx="26003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2 13"/>
          <p:cNvCxnSpPr/>
          <p:nvPr/>
        </p:nvCxnSpPr>
        <p:spPr>
          <a:xfrm flipH="1">
            <a:off x="6948488" y="3500438"/>
            <a:ext cx="576262" cy="19446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3" descr="satellite-lic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49500"/>
            <a:ext cx="26003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0" name="Picture 2" descr="fscn1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16338"/>
            <a:ext cx="33829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3" descr="DSC_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644900"/>
            <a:ext cx="32448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4" descr="Immagine 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9425" y="260350"/>
            <a:ext cx="32686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Il ponte di 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60350"/>
            <a:ext cx="36099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4" name="CasellaDiTesto 6"/>
          <p:cNvSpPr txBox="1">
            <a:spLocks noChangeArrowheads="1"/>
          </p:cNvSpPr>
          <p:nvPr/>
        </p:nvSpPr>
        <p:spPr bwMode="auto">
          <a:xfrm>
            <a:off x="3779838" y="836613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i="1" dirty="0" err="1" smtClean="0">
                <a:solidFill>
                  <a:srgbClr val="984807"/>
                </a:solidFill>
              </a:rPr>
              <a:t>Die</a:t>
            </a:r>
            <a:r>
              <a:rPr lang="it-IT" sz="2000" b="1" i="1" dirty="0" smtClean="0">
                <a:solidFill>
                  <a:srgbClr val="984807"/>
                </a:solidFill>
              </a:rPr>
              <a:t> </a:t>
            </a:r>
            <a:r>
              <a:rPr lang="it-IT" sz="2000" b="1" i="1" dirty="0" err="1" smtClean="0">
                <a:solidFill>
                  <a:srgbClr val="984807"/>
                </a:solidFill>
              </a:rPr>
              <a:t>Stadt</a:t>
            </a:r>
            <a:r>
              <a:rPr lang="it-IT" sz="2000" b="1" i="1" dirty="0" smtClean="0">
                <a:solidFill>
                  <a:srgbClr val="984807"/>
                </a:solidFill>
              </a:rPr>
              <a:t> </a:t>
            </a:r>
            <a:r>
              <a:rPr lang="it-IT" sz="2000" b="1" i="1" dirty="0">
                <a:solidFill>
                  <a:srgbClr val="984807"/>
                </a:solidFill>
              </a:rPr>
              <a:t>CATANZARO</a:t>
            </a:r>
          </a:p>
        </p:txBody>
      </p:sp>
      <p:sp>
        <p:nvSpPr>
          <p:cNvPr id="150535" name="Text Box 11"/>
          <p:cNvSpPr txBox="1">
            <a:spLocks noChangeArrowheads="1"/>
          </p:cNvSpPr>
          <p:nvPr/>
        </p:nvSpPr>
        <p:spPr bwMode="auto">
          <a:xfrm>
            <a:off x="250825" y="2492375"/>
            <a:ext cx="30257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 dirty="0">
                <a:solidFill>
                  <a:srgbClr val="984807"/>
                </a:solidFill>
              </a:rPr>
              <a:t>CATANZARO</a:t>
            </a:r>
          </a:p>
          <a:p>
            <a:r>
              <a:rPr lang="it-IT" sz="2000" b="1" i="1" dirty="0" err="1" smtClean="0">
                <a:solidFill>
                  <a:srgbClr val="984807"/>
                </a:solidFill>
              </a:rPr>
              <a:t>Die</a:t>
            </a:r>
            <a:r>
              <a:rPr lang="it-IT" sz="2000" b="1" i="1" dirty="0" smtClean="0">
                <a:solidFill>
                  <a:srgbClr val="984807"/>
                </a:solidFill>
              </a:rPr>
              <a:t> </a:t>
            </a:r>
            <a:r>
              <a:rPr lang="it-IT" sz="2000" b="1" i="1" dirty="0" err="1" smtClean="0">
                <a:solidFill>
                  <a:srgbClr val="984807"/>
                </a:solidFill>
              </a:rPr>
              <a:t>Bruecke</a:t>
            </a:r>
            <a:r>
              <a:rPr lang="it-IT" sz="2000" b="1" i="1" dirty="0" smtClean="0">
                <a:solidFill>
                  <a:srgbClr val="984807"/>
                </a:solidFill>
              </a:rPr>
              <a:t> </a:t>
            </a:r>
            <a:r>
              <a:rPr lang="it-IT" sz="2000" b="1" i="1" dirty="0">
                <a:solidFill>
                  <a:srgbClr val="984807"/>
                </a:solidFill>
              </a:rPr>
              <a:t>“MORANDI”</a:t>
            </a:r>
          </a:p>
        </p:txBody>
      </p:sp>
      <p:sp>
        <p:nvSpPr>
          <p:cNvPr id="150536" name="Text Box 12"/>
          <p:cNvSpPr txBox="1">
            <a:spLocks noChangeArrowheads="1"/>
          </p:cNvSpPr>
          <p:nvPr/>
        </p:nvSpPr>
        <p:spPr bwMode="auto">
          <a:xfrm>
            <a:off x="6084888" y="2349500"/>
            <a:ext cx="27352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 dirty="0">
                <a:solidFill>
                  <a:srgbClr val="984807"/>
                </a:solidFill>
              </a:rPr>
              <a:t>CATANZARO LIDO</a:t>
            </a:r>
          </a:p>
          <a:p>
            <a:r>
              <a:rPr lang="it-IT" sz="2000" b="1" i="1" dirty="0" smtClean="0">
                <a:solidFill>
                  <a:srgbClr val="984807"/>
                </a:solidFill>
              </a:rPr>
              <a:t>             </a:t>
            </a:r>
            <a:r>
              <a:rPr lang="it-IT" sz="2000" b="1" i="1" dirty="0" err="1" smtClean="0">
                <a:solidFill>
                  <a:srgbClr val="984807"/>
                </a:solidFill>
              </a:rPr>
              <a:t>Die</a:t>
            </a:r>
            <a:r>
              <a:rPr lang="it-IT" sz="2000" b="1" i="1" dirty="0" smtClean="0">
                <a:solidFill>
                  <a:srgbClr val="984807"/>
                </a:solidFill>
              </a:rPr>
              <a:t> </a:t>
            </a:r>
            <a:r>
              <a:rPr lang="it-IT" sz="2000" b="1" i="1" dirty="0" err="1" smtClean="0">
                <a:solidFill>
                  <a:srgbClr val="984807"/>
                </a:solidFill>
              </a:rPr>
              <a:t>Strandpromenade</a:t>
            </a:r>
            <a:endParaRPr lang="it-IT" dirty="0"/>
          </a:p>
        </p:txBody>
      </p:sp>
      <p:sp>
        <p:nvSpPr>
          <p:cNvPr id="150537" name="Text Box 13"/>
          <p:cNvSpPr txBox="1">
            <a:spLocks noChangeArrowheads="1"/>
          </p:cNvSpPr>
          <p:nvPr/>
        </p:nvSpPr>
        <p:spPr bwMode="auto">
          <a:xfrm>
            <a:off x="827088" y="6237288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i="1" dirty="0" err="1" smtClean="0">
                <a:solidFill>
                  <a:srgbClr val="984807"/>
                </a:solidFill>
              </a:rPr>
              <a:t>Das</a:t>
            </a:r>
            <a:r>
              <a:rPr lang="it-IT" sz="2000" b="1" i="1" dirty="0" smtClean="0">
                <a:solidFill>
                  <a:srgbClr val="984807"/>
                </a:solidFill>
              </a:rPr>
              <a:t> </a:t>
            </a:r>
            <a:r>
              <a:rPr lang="it-IT" sz="2000" b="1" i="1" dirty="0" err="1" smtClean="0">
                <a:solidFill>
                  <a:srgbClr val="984807"/>
                </a:solidFill>
              </a:rPr>
              <a:t>Staatliche</a:t>
            </a:r>
            <a:r>
              <a:rPr lang="it-IT" sz="2000" b="1" i="1" dirty="0" smtClean="0">
                <a:solidFill>
                  <a:srgbClr val="984807"/>
                </a:solidFill>
              </a:rPr>
              <a:t> </a:t>
            </a:r>
            <a:r>
              <a:rPr lang="it-IT" sz="2000" b="1" i="1" dirty="0" err="1" smtClean="0">
                <a:solidFill>
                  <a:srgbClr val="984807"/>
                </a:solidFill>
              </a:rPr>
              <a:t>Gymnasium</a:t>
            </a:r>
            <a:r>
              <a:rPr lang="it-IT" sz="2000" b="1" i="1" dirty="0" smtClean="0">
                <a:solidFill>
                  <a:srgbClr val="984807"/>
                </a:solidFill>
              </a:rPr>
              <a:t> </a:t>
            </a:r>
            <a:r>
              <a:rPr lang="it-IT" sz="2000" b="1" i="1" dirty="0">
                <a:solidFill>
                  <a:srgbClr val="984807"/>
                </a:solidFill>
              </a:rPr>
              <a:t>“E. FERMI”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ccia a destra con strisce 10"/>
          <p:cNvSpPr/>
          <p:nvPr/>
        </p:nvSpPr>
        <p:spPr>
          <a:xfrm rot="10800000">
            <a:off x="4787900" y="5732463"/>
            <a:ext cx="3600450" cy="504825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Freccia a destra con strisce 9"/>
          <p:cNvSpPr/>
          <p:nvPr/>
        </p:nvSpPr>
        <p:spPr>
          <a:xfrm>
            <a:off x="785786" y="1052513"/>
            <a:ext cx="3354414" cy="108108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52579" name="Picture 3" descr="DSC_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24175"/>
            <a:ext cx="43211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2" descr="fscn1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765175"/>
            <a:ext cx="43211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WordArt 2"/>
          <p:cNvSpPr>
            <a:spLocks noChangeArrowheads="1" noChangeShapeType="1" noTextEdit="1"/>
          </p:cNvSpPr>
          <p:nvPr/>
        </p:nvSpPr>
        <p:spPr bwMode="auto">
          <a:xfrm>
            <a:off x="0" y="333375"/>
            <a:ext cx="9144000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ISTITUTO DI ISTRUZIONE SUPERIORE "E. FERMI"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1285860"/>
            <a:ext cx="3673103" cy="648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      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Das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Natirwissenschaftliche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Gymansium</a:t>
            </a:r>
            <a:endParaRPr lang="it-IT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14942" y="4572008"/>
            <a:ext cx="2952750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dirty="0" err="1" smtClean="0">
                <a:solidFill>
                  <a:srgbClr val="984807"/>
                </a:solidFill>
                <a:latin typeface="Calibri" pitchFamily="34" charset="0"/>
              </a:rPr>
              <a:t>Das</a:t>
            </a:r>
            <a:r>
              <a:rPr lang="it-IT" sz="1600" dirty="0" smtClean="0">
                <a:solidFill>
                  <a:srgbClr val="984807"/>
                </a:solidFill>
                <a:latin typeface="Calibri" pitchFamily="34" charset="0"/>
              </a:rPr>
              <a:t> </a:t>
            </a:r>
            <a:r>
              <a:rPr lang="it-IT" sz="1600" dirty="0" err="1" smtClean="0">
                <a:solidFill>
                  <a:srgbClr val="984807"/>
                </a:solidFill>
                <a:latin typeface="Calibri" pitchFamily="34" charset="0"/>
              </a:rPr>
              <a:t>Sprach-humanistisch-wirtschaftliche</a:t>
            </a:r>
            <a:r>
              <a:rPr lang="it-IT" sz="1600" dirty="0" smtClean="0">
                <a:solidFill>
                  <a:srgbClr val="984807"/>
                </a:solidFill>
                <a:latin typeface="Calibri" pitchFamily="34" charset="0"/>
              </a:rPr>
              <a:t> </a:t>
            </a:r>
            <a:r>
              <a:rPr lang="it-IT" sz="1600" dirty="0" err="1" smtClean="0">
                <a:solidFill>
                  <a:srgbClr val="984807"/>
                </a:solidFill>
                <a:latin typeface="Calibri" pitchFamily="34" charset="0"/>
              </a:rPr>
              <a:t>Gymnasium</a:t>
            </a:r>
            <a:endParaRPr lang="it-IT" sz="1600" dirty="0">
              <a:solidFill>
                <a:srgbClr val="984807"/>
              </a:solidFill>
              <a:latin typeface="Calibri" pitchFamily="34" charset="0"/>
            </a:endParaRPr>
          </a:p>
          <a:p>
            <a:pPr algn="ctr">
              <a:defRPr/>
            </a:pPr>
            <a:endParaRPr lang="it-IT" dirty="0">
              <a:solidFill>
                <a:srgbClr val="98480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50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Unser Gymnasium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82809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Unser Gymnasium hat 6  </a:t>
            </a:r>
            <a:r>
              <a:rPr lang="en-US" sz="2400" dirty="0" err="1" smtClean="0"/>
              <a:t>verschiedene</a:t>
            </a:r>
            <a:r>
              <a:rPr lang="en-US" sz="2400" dirty="0" smtClean="0"/>
              <a:t> </a:t>
            </a:r>
            <a:r>
              <a:rPr lang="en-US" sz="2400" dirty="0" err="1" smtClean="0"/>
              <a:t>Schwerpunkte</a:t>
            </a:r>
            <a:r>
              <a:rPr lang="en-US" sz="2400" dirty="0" smtClean="0"/>
              <a:t>: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Fremdsprachen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Naturwissenschaft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Humanwissenschaft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Sport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Recht</a:t>
            </a:r>
            <a:r>
              <a:rPr lang="en-US" sz="2400" dirty="0" smtClean="0"/>
              <a:t> und </a:t>
            </a:r>
            <a:r>
              <a:rPr lang="en-US" sz="2400" dirty="0" err="1" smtClean="0"/>
              <a:t>Wirtschaftswissenschaften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Naturwissenschaft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Schwerpunkt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Informatik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4479193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332656"/>
            <a:ext cx="403244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/>
              <a:t>Unser Gymnasium: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9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unseren</a:t>
            </a:r>
            <a:r>
              <a:rPr lang="en-US" dirty="0" smtClean="0"/>
              <a:t> </a:t>
            </a:r>
            <a:r>
              <a:rPr lang="en-US" dirty="0" err="1" smtClean="0"/>
              <a:t>Studenten</a:t>
            </a:r>
            <a:r>
              <a:rPr lang="en-US" dirty="0" smtClean="0"/>
              <a:t> die </a:t>
            </a:r>
            <a:r>
              <a:rPr lang="en-US" dirty="0" err="1" smtClean="0"/>
              <a:t>Moeglichkeit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Studium</a:t>
            </a:r>
            <a:r>
              <a:rPr lang="en-US" dirty="0" smtClean="0"/>
              <a:t> 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Universitaet</a:t>
            </a:r>
            <a:r>
              <a:rPr lang="en-US" dirty="0" smtClean="0"/>
              <a:t> </a:t>
            </a:r>
            <a:r>
              <a:rPr lang="en-US" dirty="0" err="1" smtClean="0"/>
              <a:t>fortzusetzen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garantiert</a:t>
            </a:r>
            <a:r>
              <a:rPr lang="en-US" dirty="0" smtClean="0"/>
              <a:t>  den </a:t>
            </a:r>
            <a:r>
              <a:rPr lang="en-US" dirty="0" err="1" smtClean="0"/>
              <a:t>Bildungserfolg</a:t>
            </a:r>
            <a:r>
              <a:rPr lang="en-US" dirty="0" smtClean="0"/>
              <a:t> und </a:t>
            </a:r>
            <a:r>
              <a:rPr lang="en-US" dirty="0" err="1" smtClean="0"/>
              <a:t>gleiche</a:t>
            </a:r>
            <a:r>
              <a:rPr lang="en-US" dirty="0" smtClean="0"/>
              <a:t> </a:t>
            </a:r>
            <a:r>
              <a:rPr lang="en-US" dirty="0" err="1" smtClean="0"/>
              <a:t>Schulmoeglichkeiten</a:t>
            </a:r>
            <a:r>
              <a:rPr lang="en-US" dirty="0" smtClean="0"/>
              <a:t>  </a:t>
            </a:r>
            <a:r>
              <a:rPr lang="en-US" dirty="0" err="1" smtClean="0"/>
              <a:t>durch</a:t>
            </a:r>
            <a:r>
              <a:rPr lang="en-US" dirty="0" smtClean="0"/>
              <a:t> die Integration und </a:t>
            </a:r>
            <a:r>
              <a:rPr lang="en-US" dirty="0" err="1" smtClean="0"/>
              <a:t>Zusammenarbeit</a:t>
            </a:r>
            <a:r>
              <a:rPr lang="en-US" dirty="0" smtClean="0"/>
              <a:t>  </a:t>
            </a:r>
            <a:r>
              <a:rPr lang="en-US" dirty="0" err="1" smtClean="0"/>
              <a:t>unter</a:t>
            </a:r>
            <a:r>
              <a:rPr lang="en-US" dirty="0" smtClean="0"/>
              <a:t> den </a:t>
            </a:r>
            <a:r>
              <a:rPr lang="en-US" dirty="0" err="1" smtClean="0"/>
              <a:t>verschiedenen</a:t>
            </a:r>
            <a:r>
              <a:rPr lang="en-US" dirty="0" smtClean="0"/>
              <a:t> </a:t>
            </a:r>
            <a:r>
              <a:rPr lang="en-US" dirty="0" err="1" smtClean="0"/>
              <a:t>Institutionen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Bietet</a:t>
            </a:r>
            <a:r>
              <a:rPr lang="en-US" dirty="0" smtClean="0"/>
              <a:t> </a:t>
            </a:r>
            <a:r>
              <a:rPr lang="en-US" dirty="0" err="1" smtClean="0"/>
              <a:t>schulische</a:t>
            </a:r>
            <a:r>
              <a:rPr lang="en-US" dirty="0" smtClean="0"/>
              <a:t> und </a:t>
            </a:r>
            <a:r>
              <a:rPr lang="en-US" dirty="0" err="1" smtClean="0"/>
              <a:t>ausserschulische</a:t>
            </a:r>
            <a:r>
              <a:rPr lang="en-US" dirty="0" smtClean="0"/>
              <a:t> </a:t>
            </a:r>
            <a:r>
              <a:rPr lang="en-US" dirty="0" err="1" smtClean="0"/>
              <a:t>Projekte</a:t>
            </a:r>
            <a:r>
              <a:rPr lang="en-US" dirty="0" smtClean="0"/>
              <a:t>, die </a:t>
            </a:r>
            <a:r>
              <a:rPr lang="en-US" dirty="0" err="1" smtClean="0"/>
              <a:t>auch</a:t>
            </a:r>
            <a:r>
              <a:rPr lang="en-US" dirty="0" smtClean="0"/>
              <a:t> von </a:t>
            </a:r>
            <a:r>
              <a:rPr lang="en-US" dirty="0" err="1" smtClean="0"/>
              <a:t>der</a:t>
            </a:r>
            <a:r>
              <a:rPr lang="en-US" dirty="0" smtClean="0"/>
              <a:t> EU </a:t>
            </a:r>
            <a:r>
              <a:rPr lang="en-US" dirty="0" err="1" smtClean="0"/>
              <a:t>finanziert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Foerdert</a:t>
            </a:r>
            <a:r>
              <a:rPr lang="en-US" dirty="0" smtClean="0"/>
              <a:t> </a:t>
            </a:r>
            <a:r>
              <a:rPr lang="en-US" dirty="0" err="1" smtClean="0"/>
              <a:t>arbeitsbezogene</a:t>
            </a:r>
            <a:r>
              <a:rPr lang="en-US" dirty="0" smtClean="0"/>
              <a:t> </a:t>
            </a:r>
            <a:r>
              <a:rPr lang="en-US" dirty="0" err="1" smtClean="0"/>
              <a:t>Lernerfahrung</a:t>
            </a:r>
            <a:r>
              <a:rPr lang="en-US" dirty="0" smtClean="0"/>
              <a:t> in </a:t>
            </a:r>
            <a:r>
              <a:rPr lang="en-US" dirty="0" err="1" smtClean="0"/>
              <a:t>Unternehmen</a:t>
            </a:r>
            <a:r>
              <a:rPr lang="en-US" dirty="0" smtClean="0"/>
              <a:t>, </a:t>
            </a:r>
            <a:r>
              <a:rPr lang="en-US" dirty="0" err="1" smtClean="0"/>
              <a:t>Schulen</a:t>
            </a:r>
            <a:r>
              <a:rPr lang="en-US" dirty="0" smtClean="0"/>
              <a:t> und </a:t>
            </a:r>
            <a:r>
              <a:rPr lang="en-US" dirty="0" err="1" smtClean="0"/>
              <a:t>Universitaeten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37" b="14137"/>
          <a:stretch>
            <a:fillRect/>
          </a:stretch>
        </p:blipFill>
        <p:spPr>
          <a:xfrm>
            <a:off x="4427538" y="692150"/>
            <a:ext cx="4284662" cy="41148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      </a:t>
            </a:r>
            <a:r>
              <a:rPr lang="en-US" sz="4000" dirty="0" smtClean="0">
                <a:solidFill>
                  <a:srgbClr val="008000"/>
                </a:solidFill>
              </a:rPr>
              <a:t>INNOVATION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Die </a:t>
            </a:r>
            <a:r>
              <a:rPr lang="en-US" sz="2400" dirty="0" err="1" smtClean="0"/>
              <a:t>neuen</a:t>
            </a:r>
            <a:r>
              <a:rPr lang="en-US" sz="2400" dirty="0" smtClean="0"/>
              <a:t> </a:t>
            </a:r>
            <a:r>
              <a:rPr lang="en-US" sz="2400" dirty="0" err="1" smtClean="0"/>
              <a:t>nationalen</a:t>
            </a:r>
            <a:r>
              <a:rPr lang="en-US" sz="2400" dirty="0" smtClean="0"/>
              <a:t> </a:t>
            </a:r>
            <a:r>
              <a:rPr lang="en-US" sz="2400" dirty="0" err="1" smtClean="0"/>
              <a:t>Lehrplaene</a:t>
            </a:r>
            <a:r>
              <a:rPr lang="en-US" sz="2400" dirty="0" smtClean="0"/>
              <a:t>  </a:t>
            </a:r>
            <a:r>
              <a:rPr lang="en-US" sz="2400" dirty="0" err="1" smtClean="0"/>
              <a:t>der</a:t>
            </a:r>
            <a:r>
              <a:rPr lang="en-US" sz="2400" dirty="0" smtClean="0"/>
              <a:t> Reform des </a:t>
            </a:r>
            <a:r>
              <a:rPr lang="en-US" sz="2400" dirty="0" err="1" smtClean="0"/>
              <a:t>Jahres</a:t>
            </a:r>
            <a:r>
              <a:rPr lang="en-US" sz="2400" dirty="0" smtClean="0"/>
              <a:t> 2010 </a:t>
            </a:r>
            <a:r>
              <a:rPr lang="en-US" sz="2400" dirty="0" err="1" smtClean="0"/>
              <a:t>konzentrieren</a:t>
            </a:r>
            <a:r>
              <a:rPr lang="en-US" sz="2400" dirty="0" smtClean="0"/>
              <a:t> die </a:t>
            </a:r>
            <a:r>
              <a:rPr lang="en-US" sz="2400" dirty="0" err="1" smtClean="0"/>
              <a:t>Aufmerksamkeit</a:t>
            </a:r>
            <a:r>
              <a:rPr lang="en-US" sz="2400" dirty="0" smtClean="0"/>
              <a:t> auf den </a:t>
            </a:r>
            <a:r>
              <a:rPr lang="en-US" sz="2400" dirty="0" err="1" smtClean="0"/>
              <a:t>Erwerb</a:t>
            </a:r>
            <a:r>
              <a:rPr lang="en-US" sz="2400" dirty="0" smtClean="0"/>
              <a:t> von </a:t>
            </a:r>
            <a:r>
              <a:rPr lang="en-US" sz="2400" dirty="0" err="1" smtClean="0"/>
              <a:t>Faehigkeiten</a:t>
            </a:r>
            <a:r>
              <a:rPr lang="en-US" sz="2400" dirty="0" smtClean="0"/>
              <a:t> und </a:t>
            </a:r>
            <a:r>
              <a:rPr lang="en-US" sz="2400" dirty="0" err="1" smtClean="0"/>
              <a:t>Kompetenzen</a:t>
            </a:r>
            <a:r>
              <a:rPr lang="en-US" sz="2400" dirty="0" smtClean="0"/>
              <a:t>.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Folge</a:t>
            </a:r>
            <a:r>
              <a:rPr lang="en-US" sz="2400" dirty="0" smtClean="0"/>
              <a:t> </a:t>
            </a:r>
            <a:r>
              <a:rPr lang="en-US" sz="2400" dirty="0" err="1" smtClean="0"/>
              <a:t>davon</a:t>
            </a:r>
            <a:r>
              <a:rPr lang="en-US" sz="2400" dirty="0" smtClean="0"/>
              <a:t> </a:t>
            </a:r>
            <a:r>
              <a:rPr lang="en-US" sz="2400" dirty="0" err="1" smtClean="0"/>
              <a:t>sind</a:t>
            </a:r>
            <a:r>
              <a:rPr lang="en-US" sz="2400" dirty="0" smtClean="0"/>
              <a:t> die </a:t>
            </a:r>
            <a:r>
              <a:rPr lang="en-US" sz="2400" dirty="0" err="1" smtClean="0"/>
              <a:t>Lehrprogramme</a:t>
            </a:r>
            <a:r>
              <a:rPr lang="en-US" sz="2400" dirty="0" smtClean="0"/>
              <a:t> </a:t>
            </a:r>
            <a:r>
              <a:rPr lang="en-US" sz="2400" dirty="0" err="1" smtClean="0"/>
              <a:t>nach</a:t>
            </a:r>
            <a:r>
              <a:rPr lang="en-US" sz="2400" dirty="0" smtClean="0"/>
              <a:t> </a:t>
            </a:r>
            <a:r>
              <a:rPr lang="en-US" sz="2400" dirty="0" err="1" smtClean="0"/>
              <a:t>dieser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Perspektive</a:t>
            </a:r>
            <a:r>
              <a:rPr lang="en-US" sz="2400" dirty="0" smtClean="0"/>
              <a:t> </a:t>
            </a:r>
            <a:r>
              <a:rPr lang="en-US" sz="2400" dirty="0" err="1" smtClean="0"/>
              <a:t>orientiert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mmagine 2" descr="Linguist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068960"/>
            <a:ext cx="3683496" cy="27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8" descr="DSCN1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4865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22671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73424" y="3717032"/>
            <a:ext cx="57606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weitere</a:t>
            </a:r>
            <a:r>
              <a:rPr lang="en-US" sz="2000" dirty="0" smtClean="0"/>
              <a:t> </a:t>
            </a:r>
            <a:r>
              <a:rPr lang="en-US" sz="2000" dirty="0" err="1" smtClean="0"/>
              <a:t>Neuheit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die </a:t>
            </a:r>
            <a:r>
              <a:rPr lang="en-US" sz="2000" dirty="0" err="1" smtClean="0"/>
              <a:t>Einfuehrung</a:t>
            </a:r>
            <a:r>
              <a:rPr lang="en-US" sz="2000" dirty="0" smtClean="0"/>
              <a:t> von den </a:t>
            </a:r>
            <a:r>
              <a:rPr lang="en-US" sz="2000" dirty="0" err="1" smtClean="0"/>
              <a:t>neuen</a:t>
            </a:r>
            <a:r>
              <a:rPr lang="en-US" sz="2000" dirty="0" smtClean="0"/>
              <a:t> </a:t>
            </a:r>
            <a:r>
              <a:rPr lang="en-US" sz="2000" dirty="0" err="1" smtClean="0"/>
              <a:t>Technologien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Unterricht</a:t>
            </a:r>
            <a:r>
              <a:rPr lang="en-US" sz="2000" dirty="0" smtClean="0"/>
              <a:t> .</a:t>
            </a:r>
          </a:p>
          <a:p>
            <a:pPr algn="just"/>
            <a:r>
              <a:rPr lang="en-US" sz="2000" dirty="0" err="1" smtClean="0"/>
              <a:t>Unsere</a:t>
            </a:r>
            <a:r>
              <a:rPr lang="en-US" sz="2000" dirty="0" smtClean="0"/>
              <a:t> </a:t>
            </a:r>
            <a:r>
              <a:rPr lang="en-US" sz="2000" dirty="0" err="1" smtClean="0"/>
              <a:t>Schule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Labors und  Computers in </a:t>
            </a:r>
            <a:r>
              <a:rPr lang="en-US" sz="2000" dirty="0" err="1" smtClean="0"/>
              <a:t>allen</a:t>
            </a:r>
            <a:r>
              <a:rPr lang="en-US" sz="2000" dirty="0" smtClean="0"/>
              <a:t> </a:t>
            </a:r>
            <a:r>
              <a:rPr lang="en-US" sz="2000" dirty="0" err="1" smtClean="0"/>
              <a:t>Klassen</a:t>
            </a:r>
            <a:r>
              <a:rPr lang="en-US" sz="2000" dirty="0" smtClean="0"/>
              <a:t> </a:t>
            </a:r>
            <a:r>
              <a:rPr lang="en-US" sz="2000" dirty="0" err="1" smtClean="0"/>
              <a:t>ausgestattet</a:t>
            </a:r>
            <a:r>
              <a:rPr lang="en-US" sz="2000" dirty="0" smtClean="0"/>
              <a:t> </a:t>
            </a:r>
            <a:r>
              <a:rPr lang="en-US" sz="2000" dirty="0" err="1" smtClean="0"/>
              <a:t>aber</a:t>
            </a:r>
            <a:r>
              <a:rPr lang="en-US" sz="2000" dirty="0" smtClean="0"/>
              <a:t> </a:t>
            </a:r>
            <a:r>
              <a:rPr lang="en-US" sz="2000" dirty="0" err="1" smtClean="0"/>
              <a:t>nicht</a:t>
            </a:r>
            <a:r>
              <a:rPr lang="en-US" sz="2000" dirty="0" smtClean="0"/>
              <a:t> </a:t>
            </a:r>
            <a:r>
              <a:rPr lang="en-US" sz="2000" dirty="0" err="1" smtClean="0"/>
              <a:t>alle</a:t>
            </a:r>
            <a:r>
              <a:rPr lang="en-US" sz="2000" dirty="0" smtClean="0"/>
              <a:t> Lehrer </a:t>
            </a:r>
            <a:r>
              <a:rPr lang="en-US" sz="2000" dirty="0" err="1" smtClean="0"/>
              <a:t>sind</a:t>
            </a:r>
            <a:r>
              <a:rPr lang="en-US" sz="2000" dirty="0" smtClean="0"/>
              <a:t> </a:t>
            </a:r>
            <a:r>
              <a:rPr lang="en-US" sz="2000" dirty="0" err="1" smtClean="0"/>
              <a:t>vorbereitet</a:t>
            </a:r>
            <a:r>
              <a:rPr lang="en-US" sz="2000" dirty="0" smtClean="0"/>
              <a:t>, </a:t>
            </a:r>
            <a:r>
              <a:rPr lang="en-US" sz="2000" dirty="0" err="1" smtClean="0"/>
              <a:t>sich</a:t>
            </a:r>
            <a:r>
              <a:rPr lang="en-US" sz="2000" dirty="0" smtClean="0"/>
              <a:t> </a:t>
            </a:r>
            <a:r>
              <a:rPr lang="en-US" sz="2000" dirty="0" err="1" smtClean="0"/>
              <a:t>damit</a:t>
            </a:r>
            <a:r>
              <a:rPr lang="en-US" sz="2000" dirty="0" smtClean="0"/>
              <a:t> </a:t>
            </a:r>
            <a:r>
              <a:rPr lang="en-US" sz="2000" dirty="0" err="1" smtClean="0"/>
              <a:t>auseinanderzusetzen</a:t>
            </a:r>
            <a:r>
              <a:rPr lang="en-US" sz="2000" dirty="0" smtClean="0"/>
              <a:t> und </a:t>
            </a:r>
            <a:r>
              <a:rPr lang="en-US" sz="2000" dirty="0" err="1" smtClean="0"/>
              <a:t>sie</a:t>
            </a:r>
            <a:r>
              <a:rPr lang="en-US" sz="2000" dirty="0" smtClean="0"/>
              <a:t> in </a:t>
            </a:r>
            <a:r>
              <a:rPr lang="en-US" sz="2000" dirty="0" err="1" smtClean="0"/>
              <a:t>der</a:t>
            </a:r>
            <a:r>
              <a:rPr lang="en-US" sz="2000" dirty="0" smtClean="0"/>
              <a:t> Praxis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benutzen</a:t>
            </a:r>
            <a:r>
              <a:rPr lang="en-US" sz="2000" dirty="0" smtClean="0"/>
              <a:t>.</a:t>
            </a:r>
          </a:p>
        </p:txBody>
      </p:sp>
      <p:pic>
        <p:nvPicPr>
          <p:cNvPr id="3" name="Immagine 2" descr="Linguist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716016" cy="35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577</Words>
  <Application>Microsoft Office PowerPoint</Application>
  <PresentationFormat>Presentazione su schermo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Tema di Office</vt:lpstr>
      <vt:lpstr>1_Personalizza struttura</vt:lpstr>
      <vt:lpstr>Personalizza struttura</vt:lpstr>
      <vt:lpstr>Picture</vt:lpstr>
      <vt:lpstr> ERASMUS PLUS Job Shadowing</vt:lpstr>
      <vt:lpstr>Staatliches Gymnasium “E. FERMI”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Comenius Projekt Germany 2004 </vt:lpstr>
      <vt:lpstr>PON (National Offering Plan)  Projekt - England October 2012 </vt:lpstr>
      <vt:lpstr> Schueleraustuasch Italien-Deutschland 2009/10 </vt:lpstr>
      <vt:lpstr>Schueleraustuasch Italien-Holland 2010/11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Astronomia1</dc:creator>
  <cp:lastModifiedBy>Asus</cp:lastModifiedBy>
  <cp:revision>228</cp:revision>
  <dcterms:created xsi:type="dcterms:W3CDTF">2013-03-13T13:48:34Z</dcterms:created>
  <dcterms:modified xsi:type="dcterms:W3CDTF">2015-12-08T23:32:00Z</dcterms:modified>
</cp:coreProperties>
</file>