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1" r:id="rId3"/>
    <p:sldId id="286" r:id="rId4"/>
    <p:sldId id="287" r:id="rId5"/>
    <p:sldId id="288" r:id="rId6"/>
    <p:sldId id="258" r:id="rId7"/>
    <p:sldId id="262" r:id="rId8"/>
    <p:sldId id="280" r:id="rId9"/>
    <p:sldId id="283" r:id="rId10"/>
    <p:sldId id="284" r:id="rId11"/>
    <p:sldId id="282" r:id="rId12"/>
    <p:sldId id="259" r:id="rId13"/>
    <p:sldId id="260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5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8BF48-05AB-4992-85BD-CFACA524931D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7AD74-27C7-4B11-812E-7435787506D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7" tIns="91417" rIns="91417" bIns="91417" anchor="ctr" anchorCtr="0">
            <a:noAutofit/>
          </a:bodyPr>
          <a:lstStyle/>
          <a:p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C1B0E-3FCC-4A9A-83D3-AF3FDA4B98A0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C1B0E-3FCC-4A9A-83D3-AF3FDA4B98A0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C1B0E-3FCC-4A9A-83D3-AF3FDA4B98A0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a partire da materiale pubblicato sul sito Erasmus Plus</a:t>
            </a:r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684737" algn="l"/>
                <a:tab pos="1369474" algn="l"/>
                <a:tab pos="2054211" algn="l"/>
                <a:tab pos="2738948" algn="l"/>
              </a:tabLst>
            </a:pPr>
            <a:fld id="{23425C4D-9818-416F-811D-705F1199B84C}" type="slidenum">
              <a:rPr lang="en-GB" altLang="it-IT" smtClean="0">
                <a:solidFill>
                  <a:srgbClr val="000000"/>
                </a:solidFill>
                <a:ea typeface="Microsoft YaHei" pitchFamily="34" charset="-122"/>
              </a:rPr>
              <a:pPr>
                <a:tabLst>
                  <a:tab pos="684737" algn="l"/>
                  <a:tab pos="1369474" algn="l"/>
                  <a:tab pos="2054211" algn="l"/>
                  <a:tab pos="2738948" algn="l"/>
                </a:tabLst>
              </a:pPr>
              <a:t>13</a:t>
            </a:fld>
            <a:endParaRPr lang="en-GB" altLang="it-IT" dirty="0" smtClean="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02" y="4342050"/>
            <a:ext cx="5491196" cy="4115749"/>
          </a:xfrm>
          <a:noFill/>
          <a:ln/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C0D24C-5B0E-4C17-93BC-8C7E2F0B94B0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6553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lIns="87473" tIns="43737" rIns="87473" bIns="43737" numCol="1" anchor="t" anchorCtr="0" compatLnSpc="1">
            <a:prstTxWarp prst="textNoShape">
              <a:avLst/>
            </a:prstTxWarp>
          </a:bodyPr>
          <a:lstStyle/>
          <a:p>
            <a:pPr marL="608155" indent="-60815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dirty="0" smtClean="0"/>
              <a:t>Interdisciplinarietà e collaborazione </a:t>
            </a:r>
          </a:p>
          <a:p>
            <a:pPr marL="608155" indent="-60815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dirty="0" smtClean="0"/>
              <a:t>Coinvolgimento attivo degli alunni </a:t>
            </a:r>
          </a:p>
          <a:p>
            <a:pPr marL="608155" indent="-60815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dirty="0" smtClean="0"/>
              <a:t>Apertura al mondo esterno </a:t>
            </a:r>
          </a:p>
          <a:p>
            <a:pPr marL="608155" indent="-60815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dirty="0" smtClean="0"/>
              <a:t>Sostenibilità e trasferibilità </a:t>
            </a:r>
          </a:p>
          <a:p>
            <a:pPr marL="608155" indent="-60815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dirty="0" smtClean="0"/>
              <a:t>Uso appropriato e avanzato delle TIC</a:t>
            </a:r>
          </a:p>
          <a:p>
            <a:pPr marL="608155" indent="-60815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dirty="0" smtClean="0"/>
              <a:t>Documentazione</a:t>
            </a:r>
          </a:p>
          <a:p>
            <a:pPr marL="608155" indent="-60815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dirty="0" smtClean="0"/>
              <a:t>Monitoraggio, autovalutazione e miglioramento continuo</a:t>
            </a:r>
          </a:p>
          <a:p>
            <a:pPr marL="608155" indent="-608155">
              <a:lnSpc>
                <a:spcPct val="80000"/>
              </a:lnSpc>
              <a:spcBef>
                <a:spcPct val="0"/>
              </a:spcBef>
            </a:pPr>
            <a:r>
              <a:rPr lang="it-IT" dirty="0" smtClean="0"/>
              <a:t>Creatività e originalità dell’idea </a:t>
            </a:r>
          </a:p>
          <a:p>
            <a:pPr marL="608155" indent="-608155">
              <a:lnSpc>
                <a:spcPct val="80000"/>
              </a:lnSpc>
              <a:spcBef>
                <a:spcPct val="0"/>
              </a:spcBef>
            </a:pPr>
            <a:r>
              <a:rPr lang="it-IT" dirty="0" smtClean="0"/>
              <a:t>Innovazione pedagogica</a:t>
            </a:r>
          </a:p>
          <a:p>
            <a:pPr marL="608155" indent="-608155">
              <a:lnSpc>
                <a:spcPct val="80000"/>
              </a:lnSpc>
              <a:spcBef>
                <a:spcPct val="0"/>
              </a:spcBef>
            </a:pPr>
            <a:endParaRPr lang="it-IT" dirty="0" smtClean="0"/>
          </a:p>
          <a:p>
            <a:pPr marL="608155" indent="-608155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65541" name="Segnaposto numero diapositiva 3"/>
          <p:cNvSpPr txBox="1">
            <a:spLocks noGrp="1"/>
          </p:cNvSpPr>
          <p:nvPr/>
        </p:nvSpPr>
        <p:spPr bwMode="auto">
          <a:xfrm>
            <a:off x="3884415" y="8687405"/>
            <a:ext cx="2973586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73" tIns="43737" rIns="87473" bIns="43737" anchor="b"/>
          <a:lstStyle/>
          <a:p>
            <a:pPr algn="r" defTabSz="873941"/>
            <a:fld id="{13C23F68-707D-49CE-9447-A8B98BBA51CC}" type="slidenum">
              <a:rPr lang="it-IT" sz="1100">
                <a:solidFill>
                  <a:schemeClr val="bg2"/>
                </a:solidFill>
                <a:latin typeface="Arial" charset="0"/>
                <a:cs typeface="Arial" charset="0"/>
              </a:rPr>
              <a:pPr algn="r" defTabSz="873941"/>
              <a:t>29</a:t>
            </a:fld>
            <a:endParaRPr lang="it-IT" sz="11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Prof.ssa Caterina Mazzuca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7FE9F-D353-45A8-B76B-96E32BDD82F6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23330">
              <a:lnSpc>
                <a:spcPct val="100000"/>
              </a:lnSpc>
              <a:defRPr sz="900" b="0" i="1">
                <a:solidFill>
                  <a:srgbClr val="CC6500"/>
                </a:solidFill>
                <a:latin typeface="Century Gothic"/>
                <a:cs typeface="Century Gothic"/>
              </a:defRPr>
            </a:lvl1pPr>
          </a:lstStyle>
          <a:p>
            <a:fld id="{81D60167-4931-47E6-BA6A-407CBD079E47}" type="slidenum">
              <a:rPr lang="it-IT" spc="-9" smtClean="0"/>
              <a:pPr/>
              <a:t>‹N›</a:t>
            </a:fld>
            <a:endParaRPr lang="it-IT" spc="-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rasmusplus.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eminario%20eTwinning%20dirigenti%20a2019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46455" y="1785926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Piano regionale </a:t>
            </a:r>
            <a:r>
              <a:rPr lang="it-IT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eTwinning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2019 </a:t>
            </a:r>
          </a:p>
          <a:p>
            <a:pPr algn="ctr"/>
            <a:r>
              <a:rPr lang="it-IT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Europa con un click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Internazionalizzazione dell’Istituzione Scolastica: </a:t>
            </a:r>
            <a:r>
              <a:rPr lang="it-IT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eTwinning</a:t>
            </a:r>
            <a:r>
              <a:rPr lang="it-IT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per i progetti </a:t>
            </a:r>
            <a:r>
              <a:rPr lang="it-IT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Erasmus+</a:t>
            </a:r>
            <a:r>
              <a:rPr lang="it-IT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KA1 e KA2</a:t>
            </a:r>
          </a:p>
          <a:p>
            <a:pPr algn="ctr"/>
            <a:endParaRPr lang="it-IT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Maggio 2019 Lamezia Terme</a:t>
            </a:r>
          </a:p>
          <a:p>
            <a:pPr algn="ctr"/>
            <a:endParaRPr lang="it-IT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Prof.ssa Caterina </a:t>
            </a:r>
            <a:r>
              <a:rPr lang="it-IT" sz="1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Mazzuca</a:t>
            </a:r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Ambasciatrice </a:t>
            </a:r>
            <a:r>
              <a:rPr lang="it-IT" sz="1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eTwinning</a:t>
            </a:r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per la Calabria</a:t>
            </a:r>
          </a:p>
          <a:p>
            <a:pPr algn="ctr"/>
            <a:r>
              <a:rPr lang="it-IT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029" y="116632"/>
            <a:ext cx="2259943" cy="1656184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5" name="Immagine 4" descr="omino bleu d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458" y="1772817"/>
            <a:ext cx="681037" cy="790575"/>
          </a:xfrm>
          <a:prstGeom prst="rect">
            <a:avLst/>
          </a:prstGeom>
        </p:spPr>
      </p:pic>
      <p:pic>
        <p:nvPicPr>
          <p:cNvPr id="7" name="Immagine 6" descr="omino giallo s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1915" y="1700808"/>
            <a:ext cx="680400" cy="816944"/>
          </a:xfrm>
          <a:prstGeom prst="rect">
            <a:avLst/>
          </a:prstGeom>
        </p:spPr>
      </p:pic>
      <p:pic>
        <p:nvPicPr>
          <p:cNvPr id="8" name="Picture 5" descr="francobol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6093296"/>
            <a:ext cx="745331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21444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INTERNAZIONALIZZAZIONE</a:t>
            </a:r>
            <a:b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Le esperienze </a:t>
            </a:r>
            <a:r>
              <a:rPr lang="it-IT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Erasmus+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dell’IIS “E. Fermi” di Catanzaro</a:t>
            </a:r>
            <a:endParaRPr lang="it-IT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37355-BEFB-4BC3-8ADC-DC1C6EC63F7D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8" name="Immagine 7" descr="Mobilità K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5728921" cy="283000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084168" y="2204864"/>
            <a:ext cx="24482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Mobilità di apprendimento in 15 paesi europei:</a:t>
            </a:r>
          </a:p>
          <a:p>
            <a:pPr algn="ctr"/>
            <a:r>
              <a:rPr lang="it-IT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Svezia, Finlandia, Irlanda, Inghilterra, Estonia, Lettonia, Lituania, Polonia, Repubblica Ceca, Romania, Slovenia, Portogallo, Spagna, Francia, Germania</a:t>
            </a:r>
            <a:endParaRPr lang="it-IT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32475"/>
            <a:ext cx="9144000" cy="110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988" tIns="41994" rIns="83988" bIns="4199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11253" algn="ctr"/>
                <a:tab pos="5621048" algn="r"/>
              </a:tabLst>
            </a:pPr>
            <a:r>
              <a:rPr lang="it-IT" sz="2200" b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it-IT" sz="220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11253" algn="ctr"/>
                <a:tab pos="5621048" algn="r"/>
              </a:tabLst>
            </a:pPr>
            <a:endParaRPr lang="it-IT" sz="2200" b="1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11253" algn="ctr"/>
                <a:tab pos="5621048" algn="r"/>
              </a:tabLst>
            </a:pPr>
            <a:endParaRPr lang="it-IT" sz="22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>
            <a:hlinkClick r:id="rId3" action="ppaction://hlinksldjump"/>
          </p:cNvPr>
          <p:cNvSpPr/>
          <p:nvPr/>
        </p:nvSpPr>
        <p:spPr>
          <a:xfrm>
            <a:off x="323528" y="457200"/>
            <a:ext cx="8468779" cy="7702278"/>
          </a:xfrm>
          <a:prstGeom prst="rect">
            <a:avLst/>
          </a:prstGeom>
          <a:solidFill>
            <a:schemeClr val="bg1"/>
          </a:solidFill>
        </p:spPr>
        <p:txBody>
          <a:bodyPr wrap="square" lIns="83988" tIns="41994" rIns="83988" bIns="41994">
            <a:spAutoFit/>
          </a:bodyPr>
          <a:lstStyle/>
          <a:p>
            <a:pPr algn="ctr">
              <a:buNone/>
            </a:pP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Modernizzazione </a:t>
            </a:r>
          </a:p>
          <a:p>
            <a:pPr algn="ctr">
              <a:buNone/>
            </a:pP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Motivazione all’apprendimento permanente</a:t>
            </a:r>
          </a:p>
          <a:p>
            <a:pPr algn="ctr">
              <a:buNone/>
            </a:pPr>
            <a:r>
              <a:rPr lang="it-IT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Networking</a:t>
            </a:r>
            <a:endParaRPr lang="it-IT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it-IT" sz="2000" b="1" i="1" dirty="0" smtClean="0">
                <a:solidFill>
                  <a:srgbClr val="0070C0"/>
                </a:solidFill>
              </a:rPr>
              <a:t>grazie a</a:t>
            </a:r>
          </a:p>
          <a:p>
            <a:r>
              <a:rPr lang="it-IT" sz="2000" b="1" dirty="0" smtClean="0">
                <a:solidFill>
                  <a:srgbClr val="0070C0"/>
                </a:solidFill>
              </a:rPr>
              <a:t>-frequenza di corsi di formazione</a:t>
            </a:r>
            <a:r>
              <a:rPr lang="it-IT" sz="2000" dirty="0" smtClean="0"/>
              <a:t> volti a:</a:t>
            </a:r>
          </a:p>
          <a:p>
            <a:r>
              <a:rPr lang="it-IT" sz="1800" dirty="0" err="1" smtClean="0"/>
              <a:t>•conseguire</a:t>
            </a:r>
            <a:r>
              <a:rPr lang="it-IT" sz="1800" dirty="0" smtClean="0"/>
              <a:t> il livello B1/B2 per la lingua inglese (per 10 docenti disciplinari)</a:t>
            </a:r>
          </a:p>
          <a:p>
            <a:r>
              <a:rPr lang="it-IT" sz="1800" dirty="0" err="1" smtClean="0"/>
              <a:t>•apprendere</a:t>
            </a:r>
            <a:r>
              <a:rPr lang="it-IT" sz="1800" dirty="0" smtClean="0"/>
              <a:t> nuove metodologie didattiche incentrate sulle nuove </a:t>
            </a:r>
          </a:p>
          <a:p>
            <a:r>
              <a:rPr lang="it-IT" sz="1800" dirty="0" smtClean="0"/>
              <a:t>tecnologie </a:t>
            </a:r>
          </a:p>
          <a:p>
            <a:r>
              <a:rPr lang="it-IT" sz="1800" dirty="0" err="1" smtClean="0"/>
              <a:t>•conoscere</a:t>
            </a:r>
            <a:r>
              <a:rPr lang="it-IT" sz="1800" dirty="0" smtClean="0"/>
              <a:t> la metodologia dello “</a:t>
            </a:r>
            <a:r>
              <a:rPr lang="it-IT" sz="1800" dirty="0" err="1" smtClean="0"/>
              <a:t>Scaffolding</a:t>
            </a:r>
            <a:r>
              <a:rPr lang="it-IT" sz="1800" dirty="0" smtClean="0"/>
              <a:t>” per il CLIL (per i docenti disciplinari in possesso di certificazione di lingua inglese, livelli B1 e B2, 8 mobilità)</a:t>
            </a:r>
          </a:p>
          <a:p>
            <a:r>
              <a:rPr lang="it-IT" sz="1800" dirty="0" smtClean="0"/>
              <a:t>• fare esperienze di </a:t>
            </a:r>
            <a:r>
              <a:rPr lang="it-IT" sz="1800" dirty="0" err="1" smtClean="0"/>
              <a:t>benchmarking</a:t>
            </a:r>
            <a:r>
              <a:rPr lang="it-IT" sz="1800" dirty="0" smtClean="0"/>
              <a:t> in Finlandia ed </a:t>
            </a:r>
            <a:r>
              <a:rPr lang="it-IT" dirty="0" smtClean="0"/>
              <a:t>E</a:t>
            </a:r>
            <a:r>
              <a:rPr lang="it-IT" sz="1800" dirty="0" smtClean="0"/>
              <a:t>stonia</a:t>
            </a:r>
          </a:p>
          <a:p>
            <a:r>
              <a:rPr lang="it-IT" sz="1800" dirty="0" err="1" smtClean="0"/>
              <a:t>•conoscere</a:t>
            </a:r>
            <a:r>
              <a:rPr lang="it-IT" sz="1800" dirty="0" smtClean="0"/>
              <a:t> nuove strategie per contrastare la dispersione scolastica</a:t>
            </a:r>
          </a:p>
          <a:p>
            <a:r>
              <a:rPr lang="it-IT" sz="1800" dirty="0" err="1" smtClean="0"/>
              <a:t>•conoscere</a:t>
            </a:r>
            <a:r>
              <a:rPr lang="it-IT" sz="1800" dirty="0" smtClean="0"/>
              <a:t> come educare all'imprenditorialità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-</a:t>
            </a:r>
            <a:r>
              <a:rPr lang="it-IT" sz="2000" b="1" dirty="0" smtClean="0">
                <a:solidFill>
                  <a:srgbClr val="0070C0"/>
                </a:solidFill>
              </a:rPr>
              <a:t>esperienze di job </a:t>
            </a:r>
            <a:r>
              <a:rPr lang="it-IT" sz="2000" b="1" dirty="0" err="1" smtClean="0">
                <a:solidFill>
                  <a:srgbClr val="0070C0"/>
                </a:solidFill>
              </a:rPr>
              <a:t>shadowing</a:t>
            </a:r>
            <a:r>
              <a:rPr lang="it-IT" sz="2000" dirty="0" smtClean="0"/>
              <a:t>  in Francia, Svezia e Lituania (per 11 docenti e DS) </a:t>
            </a:r>
          </a:p>
          <a:p>
            <a:r>
              <a:rPr lang="it-IT" sz="2000" dirty="0" smtClean="0"/>
              <a:t>-</a:t>
            </a:r>
            <a:r>
              <a:rPr lang="it-IT" sz="2000" b="1" dirty="0" smtClean="0">
                <a:solidFill>
                  <a:srgbClr val="0070C0"/>
                </a:solidFill>
              </a:rPr>
              <a:t>Mobilità di breve durata per docenti, DS, DSGA e studenti</a:t>
            </a:r>
            <a:r>
              <a:rPr lang="it-IT" sz="2000" dirty="0" smtClean="0"/>
              <a:t>  (96 mobilità)</a:t>
            </a:r>
          </a:p>
          <a:p>
            <a:r>
              <a:rPr lang="it-IT" sz="2000" dirty="0" smtClean="0"/>
              <a:t>-</a:t>
            </a:r>
            <a:r>
              <a:rPr lang="it-IT" sz="2000" b="1" dirty="0" smtClean="0">
                <a:solidFill>
                  <a:srgbClr val="0070C0"/>
                </a:solidFill>
              </a:rPr>
              <a:t>Mobilità di lunga durata</a:t>
            </a:r>
            <a:r>
              <a:rPr lang="it-IT" sz="2000" dirty="0" smtClean="0"/>
              <a:t> (4 mobilità realizzate in Finlandia e Francia, 4 già organizzate per il prossimo </a:t>
            </a:r>
            <a:r>
              <a:rPr lang="it-IT" sz="2000" dirty="0" err="1" smtClean="0"/>
              <a:t>a.s.</a:t>
            </a:r>
            <a:r>
              <a:rPr lang="it-IT" sz="2000" dirty="0" smtClean="0"/>
              <a:t> in Francia e Spagna)</a:t>
            </a:r>
          </a:p>
          <a:p>
            <a:r>
              <a:rPr lang="it-IT" sz="2000" dirty="0" smtClean="0"/>
              <a:t>-</a:t>
            </a:r>
            <a:r>
              <a:rPr lang="it-IT" sz="2000" b="1" dirty="0" smtClean="0">
                <a:solidFill>
                  <a:srgbClr val="0070C0"/>
                </a:solidFill>
              </a:rPr>
              <a:t>Incontri di progetto transnazionali </a:t>
            </a:r>
            <a:r>
              <a:rPr lang="it-IT" sz="2000" dirty="0" smtClean="0"/>
              <a:t>(5 mobilità)</a:t>
            </a:r>
          </a:p>
          <a:p>
            <a:r>
              <a:rPr lang="it-IT" sz="2000" dirty="0" smtClean="0"/>
              <a:t>-</a:t>
            </a:r>
            <a:r>
              <a:rPr lang="it-IT" sz="2000" b="1" dirty="0" smtClean="0">
                <a:solidFill>
                  <a:srgbClr val="0070C0"/>
                </a:solidFill>
              </a:rPr>
              <a:t>Partecipazione a seminari europei di disseminazione</a:t>
            </a:r>
            <a:r>
              <a:rPr lang="it-IT" sz="2000" dirty="0" smtClean="0"/>
              <a:t> (2 mobilità)</a:t>
            </a:r>
          </a:p>
          <a:p>
            <a:endParaRPr lang="it-IT" sz="2000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it-IT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endParaRPr lang="it-IT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endParaRPr lang="it-IT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r>
              <a:rPr lang="it-IT" sz="1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                                                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 smtClean="0"/>
              <a:t>Prof.ssa Caterina </a:t>
            </a:r>
            <a:r>
              <a:rPr lang="it-IT" err="1" smtClean="0"/>
              <a:t>Mazzuca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eTwinning in Erasmus+ ingrandi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229600" cy="5370209"/>
          </a:xfrm>
          <a:solidFill>
            <a:srgbClr val="00B0F0"/>
          </a:solidFill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28596" y="357167"/>
            <a:ext cx="8391554" cy="52848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107" tIns="45551" rIns="91107" bIns="45551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endParaRPr lang="it-IT" sz="3900" i="1" dirty="0" smtClean="0"/>
          </a:p>
          <a:p>
            <a:endParaRPr lang="it-IT" dirty="0" smtClean="0"/>
          </a:p>
          <a:p>
            <a:pPr algn="ctr">
              <a:defRPr/>
            </a:pPr>
            <a:endParaRPr lang="it-IT" altLang="it-IT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27584" y="260648"/>
            <a:ext cx="7776864" cy="5728657"/>
          </a:xfrm>
          <a:prstGeom prst="rect">
            <a:avLst/>
          </a:prstGeom>
          <a:solidFill>
            <a:srgbClr val="0070C0"/>
          </a:solidFill>
        </p:spPr>
        <p:txBody>
          <a:bodyPr wrap="square" lIns="80175" tIns="40087" rIns="80175" bIns="40087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Quale aiuto dalla piattaforma 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pPr algn="ctr"/>
            <a:endParaRPr lang="it-IT" sz="2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ricerca dei partner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completare i moduli di candidatura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comunicazione con i partner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le attività di progetto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disseminazione e valorizzazione delle attività e dei risultati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ottenere dei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riconocimenti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dare visibilità alla scuola (QL, QLE)</a:t>
            </a:r>
          </a:p>
          <a:p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Per la formazione del personale docente</a:t>
            </a:r>
            <a:r>
              <a:rPr lang="it-IT" sz="2400" b="1" dirty="0" smtClean="0">
                <a:solidFill>
                  <a:srgbClr val="FFFF00"/>
                </a:solidFill>
              </a:rPr>
              <a:t> prima, durante e dopo le mobilità</a:t>
            </a:r>
          </a:p>
          <a:p>
            <a:r>
              <a:rPr lang="it-IT" sz="2400" b="1" dirty="0" smtClean="0">
                <a:solidFill>
                  <a:schemeClr val="accent1"/>
                </a:solidFill>
                <a:latin typeface="Arial Narrow" pitchFamily="34" charset="0"/>
              </a:rPr>
              <a:t>.</a:t>
            </a:r>
            <a:endParaRPr lang="it-IT" sz="2400" dirty="0"/>
          </a:p>
        </p:txBody>
      </p:sp>
      <p:pic>
        <p:nvPicPr>
          <p:cNvPr id="1026" name="Picture 2" descr="C:\Users\Perlina\Desktop\Erasmus+ KA2\eTwinningLogoFlat-300x1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2627925" cy="1008112"/>
          </a:xfrm>
          <a:prstGeom prst="rect">
            <a:avLst/>
          </a:prstGeom>
          <a:noFill/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165305"/>
            <a:ext cx="2895600" cy="360040"/>
          </a:xfrm>
        </p:spPr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Prof.ssa Caterina </a:t>
            </a:r>
            <a:r>
              <a:rPr lang="it-IT" b="1" dirty="0" err="1" smtClean="0">
                <a:solidFill>
                  <a:srgbClr val="002060"/>
                </a:solidFill>
              </a:rPr>
              <a:t>Mazzuca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Ambasciatrice </a:t>
            </a:r>
            <a:r>
              <a:rPr lang="it-IT" b="1" dirty="0" err="1" smtClean="0">
                <a:solidFill>
                  <a:srgbClr val="002060"/>
                </a:solidFill>
              </a:rPr>
              <a:t>eTwinning</a:t>
            </a:r>
            <a:r>
              <a:rPr lang="it-IT" b="1" dirty="0" smtClean="0">
                <a:solidFill>
                  <a:srgbClr val="002060"/>
                </a:solidFill>
              </a:rPr>
              <a:t>  per la Calabria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7355-BEFB-4BC3-8ADC-DC1C6EC63F7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1438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Ricerca dei partner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62F59-50FC-42D8-BE86-117A270E8250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5" name="Immagine 4" descr="forum dei part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000108"/>
            <a:ext cx="5000660" cy="5037702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5500694" y="114298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tella a 5 punte 6"/>
          <p:cNvSpPr/>
          <p:nvPr/>
        </p:nvSpPr>
        <p:spPr>
          <a:xfrm>
            <a:off x="5643570" y="4429132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tella a 5 punte 7"/>
          <p:cNvSpPr/>
          <p:nvPr/>
        </p:nvSpPr>
        <p:spPr>
          <a:xfrm>
            <a:off x="4143372" y="5143512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/>
          <p:cNvSpPr/>
          <p:nvPr/>
        </p:nvSpPr>
        <p:spPr>
          <a:xfrm>
            <a:off x="5643570" y="5143512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Ricerca dei partner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62F59-50FC-42D8-BE86-117A270E8250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6" name="Immagine 5" descr="Forum dei partner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120"/>
            <a:ext cx="9144000" cy="5959759"/>
          </a:xfrm>
          <a:prstGeom prst="rect">
            <a:avLst/>
          </a:prstGeom>
        </p:spPr>
      </p:pic>
      <p:sp>
        <p:nvSpPr>
          <p:cNvPr id="7" name="Freccia in giù 6"/>
          <p:cNvSpPr/>
          <p:nvPr/>
        </p:nvSpPr>
        <p:spPr>
          <a:xfrm>
            <a:off x="1071538" y="1714488"/>
            <a:ext cx="484632" cy="764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200024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nei formulari di candidatura</a:t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KA101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Segnaposto contenuto 9" descr="KA1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32018"/>
            <a:ext cx="8229600" cy="419572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1500166" y="50720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Prof.ssa Caterina </a:t>
            </a:r>
            <a:r>
              <a:rPr lang="it-IT" dirty="0" err="1" smtClean="0"/>
              <a:t>Mazzuca</a:t>
            </a:r>
            <a:r>
              <a:rPr lang="it-IT" dirty="0" smtClean="0"/>
              <a:t> Ambasciatrice </a:t>
            </a:r>
            <a:r>
              <a:rPr lang="it-IT" dirty="0" err="1" smtClean="0"/>
              <a:t>eTwinning</a:t>
            </a:r>
            <a:r>
              <a:rPr lang="it-IT" dirty="0" smtClean="0"/>
              <a:t>  per la Calabria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nei formulari di candidatura</a:t>
            </a:r>
            <a:b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KA102 VET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8" name="Segnaposto contenuto 7" descr="KA102 V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389"/>
            <a:ext cx="8229600" cy="4386985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nei formulari di candidatura</a:t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KA229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Segnaposto contenuto 6" descr="criteri valutazione KA2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780928"/>
            <a:ext cx="7106642" cy="1944216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165304"/>
            <a:ext cx="2895600" cy="556171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Prof.ssa Caterina </a:t>
            </a:r>
            <a:r>
              <a:rPr lang="it-IT" dirty="0" err="1" smtClean="0"/>
              <a:t>Mazzuca</a:t>
            </a:r>
            <a:r>
              <a:rPr lang="it-IT" dirty="0" smtClean="0"/>
              <a:t> Ambasciatrice </a:t>
            </a:r>
            <a:r>
              <a:rPr lang="it-IT" dirty="0" err="1" smtClean="0"/>
              <a:t>eTwinning</a:t>
            </a:r>
            <a:r>
              <a:rPr lang="it-IT" dirty="0" smtClean="0"/>
              <a:t>  per la Calabria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nei formulari di candidatura</a:t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KA229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Segnaposto contenuto 9" descr="formulario KA2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81933"/>
            <a:ext cx="8229600" cy="4095896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285852" y="785794"/>
            <a:ext cx="6715172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it-IT" sz="4800" b="1" dirty="0" err="1" smtClean="0">
                <a:solidFill>
                  <a:srgbClr val="FFFF00"/>
                </a:solidFill>
              </a:rPr>
              <a:t>eTwinning</a:t>
            </a:r>
            <a:r>
              <a:rPr lang="it-IT" sz="4800" b="1" dirty="0" smtClean="0">
                <a:solidFill>
                  <a:srgbClr val="FFFF00"/>
                </a:solidFill>
              </a:rPr>
              <a:t> </a:t>
            </a: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it-IT" sz="4800" b="1" dirty="0" smtClean="0">
                <a:solidFill>
                  <a:srgbClr val="FFFF00"/>
                </a:solidFill>
              </a:rPr>
              <a:t> e </a:t>
            </a: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</a:t>
            </a:r>
            <a:r>
              <a:rPr lang="it-IT" sz="4800" b="1" dirty="0" smtClean="0">
                <a:solidFill>
                  <a:srgbClr val="FFFF00"/>
                </a:solidFill>
              </a:rPr>
              <a:t> </a:t>
            </a:r>
            <a:r>
              <a:rPr lang="it-IT" sz="4800" b="1" dirty="0" err="1" smtClean="0">
                <a:solidFill>
                  <a:srgbClr val="FFFF00"/>
                </a:solidFill>
              </a:rPr>
              <a:t>Erasmus+</a:t>
            </a:r>
            <a:r>
              <a:rPr lang="it-IT" sz="4800" b="1" dirty="0" smtClean="0">
                <a:solidFill>
                  <a:srgbClr val="FFFF00"/>
                </a:solidFill>
              </a:rPr>
              <a:t> </a:t>
            </a:r>
            <a:endParaRPr lang="it-IT" sz="4800" b="1" dirty="0">
              <a:solidFill>
                <a:srgbClr val="FFFF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B01D-A5E0-45C1-A7EE-567D745EA827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18" name="Immagine 17" descr="erasmus-etwin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71744"/>
            <a:ext cx="6096009" cy="342900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Prof.ssa Caterina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nei formulari di candidatura</a:t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KA201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2" name="Segnaposto contenuto 11" descr="KA2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06" y="1714488"/>
            <a:ext cx="8543956" cy="4338328"/>
          </a:xfrm>
          <a:ln>
            <a:solidFill>
              <a:srgbClr val="00B0F0"/>
            </a:solidFill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1214414" y="49291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nei formulari di candidatura</a:t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KA202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Segnaposto contenuto 9" descr="KA202 V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2802"/>
            <a:ext cx="7972452" cy="4160758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1428728" y="5357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Caterina </a:t>
            </a:r>
            <a:r>
              <a:rPr lang="it-IT" dirty="0" err="1" smtClean="0"/>
              <a:t>Mazzuca</a:t>
            </a:r>
            <a:r>
              <a:rPr lang="it-IT" dirty="0" smtClean="0"/>
              <a:t> Ambasciatrice </a:t>
            </a:r>
            <a:r>
              <a:rPr lang="it-IT" dirty="0" err="1" smtClean="0"/>
              <a:t>eTwinning</a:t>
            </a:r>
            <a:r>
              <a:rPr lang="it-IT" dirty="0" smtClean="0"/>
              <a:t>  per la Calabria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nella valutazione di un progetto KA101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ph idx="1"/>
          </p:nvPr>
        </p:nvGraphicFramePr>
        <p:xfrm>
          <a:off x="2339752" y="1628800"/>
          <a:ext cx="3117850" cy="4389437"/>
        </p:xfrm>
        <a:graphic>
          <a:graphicData uri="http://schemas.openxmlformats.org/presentationml/2006/ole">
            <p:oleObj spid="_x0000_s1026" name="Acrobat Document" r:id="rId3" imgW="5695752" imgH="8019997" progId="AcroExch.Document.7">
              <p:embed/>
            </p:oleObj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508104" y="3789041"/>
            <a:ext cx="31361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Qualità del progetto ed implementazione   38/40</a:t>
            </a:r>
            <a:r>
              <a:rPr lang="it-IT" sz="1400" b="1" dirty="0" smtClean="0"/>
              <a:t> </a:t>
            </a:r>
          </a:p>
          <a:p>
            <a:r>
              <a:rPr lang="it-IT" sz="1400" b="1" dirty="0" smtClean="0">
                <a:solidFill>
                  <a:srgbClr val="0070C0"/>
                </a:solidFill>
              </a:rPr>
              <a:t>Ottimo uso della piattaforma </a:t>
            </a:r>
            <a:r>
              <a:rPr lang="it-IT" sz="1400" b="1" dirty="0" err="1" smtClean="0">
                <a:solidFill>
                  <a:srgbClr val="0070C0"/>
                </a:solidFill>
              </a:rPr>
              <a:t>etwinning</a:t>
            </a:r>
            <a:endParaRPr lang="it-IT" sz="1400" b="1" dirty="0" smtClean="0">
              <a:solidFill>
                <a:srgbClr val="0070C0"/>
              </a:solidFill>
            </a:endParaRPr>
          </a:p>
          <a:p>
            <a:endParaRPr lang="it-IT" sz="1400" b="1" dirty="0" smtClean="0">
              <a:solidFill>
                <a:srgbClr val="0070C0"/>
              </a:solidFill>
            </a:endParaRPr>
          </a:p>
          <a:p>
            <a:r>
              <a:rPr lang="it-IT" sz="1400" b="1" dirty="0" smtClean="0">
                <a:solidFill>
                  <a:srgbClr val="0070C0"/>
                </a:solidFill>
              </a:rPr>
              <a:t>Si fa già uso e si continuerà a farlo della</a:t>
            </a:r>
          </a:p>
          <a:p>
            <a:r>
              <a:rPr lang="it-IT" sz="1400" b="1" dirty="0" smtClean="0">
                <a:solidFill>
                  <a:srgbClr val="0070C0"/>
                </a:solidFill>
              </a:rPr>
              <a:t> piattaforma </a:t>
            </a:r>
            <a:r>
              <a:rPr lang="it-IT" sz="1400" b="1" dirty="0" err="1" smtClean="0">
                <a:solidFill>
                  <a:srgbClr val="0070C0"/>
                </a:solidFill>
              </a:rPr>
              <a:t>eTwinning</a:t>
            </a:r>
            <a:endParaRPr lang="it-IT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nella valutazione di un progetto KA229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" name="Segnaposto contenuto 5" descr="Valutazione KA229 evidenzia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9784" y="1935163"/>
            <a:ext cx="5624431" cy="438943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endParaRPr lang="it-IT" altLang="x-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569325" cy="5929330"/>
          </a:xfrm>
          <a:solidFill>
            <a:srgbClr val="00B0F0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Quando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progetto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è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approvato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</a:t>
            </a:r>
          </a:p>
          <a:p>
            <a:pPr algn="ctr">
              <a:buFontTx/>
              <a:buNone/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TwinSpace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per la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comunicazione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collaborazione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attività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progetto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documentazione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</a:p>
          <a:p>
            <a:pPr marL="0" indent="0" algn="ctr">
              <a:buFontTx/>
              <a:buNone/>
              <a:defRPr/>
            </a:pPr>
            <a:endParaRPr lang="en-US" dirty="0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7" name="Picture 5" descr="francobo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929330"/>
            <a:ext cx="1071570" cy="7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occar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5929330"/>
            <a:ext cx="715031" cy="721614"/>
          </a:xfrm>
          <a:prstGeom prst="rect">
            <a:avLst/>
          </a:prstGeom>
        </p:spPr>
      </p:pic>
      <p:pic>
        <p:nvPicPr>
          <p:cNvPr id="12" name="Immagine 11" descr="il progetto eTwinn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370522"/>
            <a:ext cx="6286543" cy="4487478"/>
          </a:xfrm>
          <a:prstGeom prst="rect">
            <a:avLst/>
          </a:prstGeom>
        </p:spPr>
      </p:pic>
      <p:sp>
        <p:nvSpPr>
          <p:cNvPr id="13" name="Freccia in giù 12"/>
          <p:cNvSpPr/>
          <p:nvPr/>
        </p:nvSpPr>
        <p:spPr>
          <a:xfrm rot="10800000">
            <a:off x="5143504" y="2643182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rot="10800000">
            <a:off x="2643174" y="2643182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 rot="10800000">
            <a:off x="3428992" y="2643182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 rot="10800000">
            <a:off x="4286248" y="2643182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r>
              <a:rPr lang="it-IT" altLang="x-none" dirty="0" smtClean="0">
                <a:solidFill>
                  <a:srgbClr val="FFFF00"/>
                </a:solidFill>
              </a:rPr>
              <a:t>Da eTwinning a Erasmus+</a:t>
            </a:r>
            <a:endParaRPr lang="it-IT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569325" cy="44577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400" b="1" i="1" dirty="0" err="1" smtClean="0">
                <a:solidFill>
                  <a:srgbClr val="FFFF00"/>
                </a:solidFill>
              </a:rPr>
              <a:t>Sviluppo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delle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competenze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chiave</a:t>
            </a:r>
            <a:r>
              <a:rPr lang="en-US" sz="2400" b="1" dirty="0" smtClean="0">
                <a:solidFill>
                  <a:srgbClr val="FFFF00"/>
                </a:solidFill>
              </a:rPr>
              <a:t>: </a:t>
            </a:r>
          </a:p>
          <a:p>
            <a:pPr algn="ctr"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la </a:t>
            </a:r>
            <a:r>
              <a:rPr lang="en-US" sz="2400" b="1" dirty="0" err="1" smtClean="0">
                <a:solidFill>
                  <a:srgbClr val="FFFF00"/>
                </a:solidFill>
              </a:rPr>
              <a:t>comunicazione</a:t>
            </a:r>
            <a:r>
              <a:rPr lang="en-US" sz="2400" b="1" dirty="0" smtClean="0">
                <a:solidFill>
                  <a:srgbClr val="FFFF00"/>
                </a:solidFill>
              </a:rPr>
              <a:t> e la </a:t>
            </a:r>
            <a:r>
              <a:rPr lang="en-US" sz="2400" b="1" dirty="0" err="1" smtClean="0">
                <a:solidFill>
                  <a:srgbClr val="FFFF00"/>
                </a:solidFill>
              </a:rPr>
              <a:t>colloborazione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sono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basate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sull’uso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delle</a:t>
            </a:r>
            <a:r>
              <a:rPr lang="en-US" sz="2400" b="1" dirty="0" smtClean="0">
                <a:solidFill>
                  <a:srgbClr val="FFFF00"/>
                </a:solidFill>
              </a:rPr>
              <a:t> TIC e le </a:t>
            </a:r>
            <a:r>
              <a:rPr lang="en-US" sz="2400" b="1" dirty="0" err="1" smtClean="0">
                <a:solidFill>
                  <a:srgbClr val="FFFF00"/>
                </a:solidFill>
              </a:rPr>
              <a:t>lingue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straniere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7" name="Picture 5" descr="francobo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929330"/>
            <a:ext cx="1071570" cy="7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alabriascuola.it - Ufficio Scolastico Regionale per la Calab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929330"/>
            <a:ext cx="1095401" cy="70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occar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5929330"/>
            <a:ext cx="715031" cy="721614"/>
          </a:xfrm>
          <a:prstGeom prst="rect">
            <a:avLst/>
          </a:prstGeom>
        </p:spPr>
      </p:pic>
      <p:pic>
        <p:nvPicPr>
          <p:cNvPr id="12" name="Immagine 11" descr="collaborazione tra alunn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993" y="113837"/>
            <a:ext cx="8326013" cy="6630326"/>
          </a:xfrm>
          <a:prstGeom prst="rect">
            <a:avLst/>
          </a:prstGeom>
        </p:spPr>
      </p:pic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582455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per i riconoscimenti e dare visibilità alla scuola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pic>
        <p:nvPicPr>
          <p:cNvPr id="6" name="Immagine 5" descr="motivazione QL evidenzi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6159728" cy="3729387"/>
          </a:xfrm>
          <a:prstGeom prst="rect">
            <a:avLst/>
          </a:prstGeom>
        </p:spPr>
      </p:pic>
      <p:pic>
        <p:nvPicPr>
          <p:cNvPr id="9" name="Immagine 8" descr="European Quality Label Un homme s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1751" y="1714488"/>
            <a:ext cx="2852249" cy="2076806"/>
          </a:xfrm>
          <a:prstGeom prst="rect">
            <a:avLst/>
          </a:prstGeom>
        </p:spPr>
      </p:pic>
      <p:pic>
        <p:nvPicPr>
          <p:cNvPr id="10" name="Immagine 9" descr="Quality Label Un homme..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5135" y="4962875"/>
            <a:ext cx="3128865" cy="1895125"/>
          </a:xfrm>
          <a:prstGeom prst="rect">
            <a:avLst/>
          </a:prstGeom>
        </p:spPr>
      </p:pic>
      <p:pic>
        <p:nvPicPr>
          <p:cNvPr id="11" name="Immagine 10" descr="articolo CZ informa per Q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571876"/>
            <a:ext cx="2786050" cy="1795020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6429388" y="4071942"/>
            <a:ext cx="78581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612476" y="0"/>
            <a:ext cx="45719" cy="45719"/>
          </a:xfrm>
        </p:spPr>
        <p:txBody>
          <a:bodyPr>
            <a:normAutofit fontScale="90000"/>
          </a:bodyPr>
          <a:lstStyle/>
          <a:p>
            <a:endParaRPr lang="it-IT" altLang="x-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569325" cy="5572164"/>
          </a:xfrm>
          <a:solidFill>
            <a:srgbClr val="00B0F0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per la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disseminazione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e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valorizzazione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diffondere il lavoro di progetto alla community </a:t>
            </a:r>
          </a:p>
          <a:p>
            <a:pPr algn="ctr">
              <a:buFontTx/>
              <a:buNone/>
              <a:defRPr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rendendo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pubblico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TwinSpace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del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progetto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la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creazione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eventi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o un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un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gruppo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 smtClean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pic>
        <p:nvPicPr>
          <p:cNvPr id="2048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320527" cy="22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 descr="Evento Eram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348880"/>
            <a:ext cx="3286148" cy="2919511"/>
          </a:xfrm>
          <a:prstGeom prst="rect">
            <a:avLst/>
          </a:prstGeom>
        </p:spPr>
      </p:pic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612476" y="0"/>
            <a:ext cx="45719" cy="45719"/>
          </a:xfrm>
        </p:spPr>
        <p:txBody>
          <a:bodyPr>
            <a:normAutofit fontScale="90000"/>
          </a:bodyPr>
          <a:lstStyle/>
          <a:p>
            <a:endParaRPr lang="it-IT" altLang="x-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0"/>
            <a:ext cx="8569325" cy="5530832"/>
          </a:xfrm>
          <a:solidFill>
            <a:srgbClr val="00B0F0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per la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disseminazione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e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valorizzazione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diffondere il lavoro di progetto alla community </a:t>
            </a:r>
          </a:p>
          <a:p>
            <a:pPr algn="ctr">
              <a:buFontTx/>
              <a:buNone/>
              <a:defRPr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rendendo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pubblico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TwinSpace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del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progetto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la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creazione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eventi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o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un </a:t>
            </a:r>
            <a:r>
              <a:rPr lang="en-US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gruppo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 smtClean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pic>
        <p:nvPicPr>
          <p:cNvPr id="14" name="Immagine 13" descr="gruppo Erasmus+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5948871" cy="4148545"/>
          </a:xfrm>
          <a:prstGeom prst="rect">
            <a:avLst/>
          </a:prstGeom>
        </p:spPr>
      </p:pic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9D0E6-54C7-4D78-A95B-FAE8E1D1EEF3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6" name="Segnaposto numero diapositiva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it-IT" sz="1400" dirty="0">
              <a:latin typeface="+mn-lt"/>
              <a:cs typeface="Arial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0" y="1"/>
            <a:ext cx="9144000" cy="5000636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4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eTwinning</a:t>
            </a:r>
            <a:r>
              <a:rPr lang="it-IT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anche post progetto per: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4800" b="1" kern="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001156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3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3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it-IT" sz="2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it-IT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Trasferire e utilizzare i risultati di progetto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it-IT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Mantenere i rapporti con i colleghi stranieri coinvolgendo gli alunni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it-IT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Opportunità di formazione continua (seminari, webinar, </a:t>
            </a:r>
            <a:r>
              <a:rPr lang="it-IT" sz="36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workshops</a:t>
            </a:r>
            <a:r>
              <a:rPr lang="it-IT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8644597" y="2133604"/>
            <a:ext cx="42202" cy="457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11015" y="3048000"/>
            <a:ext cx="8651631" cy="1295400"/>
          </a:xfrm>
          <a:prstGeom prst="rect">
            <a:avLst/>
          </a:prstGeom>
        </p:spPr>
        <p:txBody>
          <a:bodyPr lIns="95779" tIns="47890" rIns="95779" bIns="47890">
            <a:normAutofit fontScale="25000" lnSpcReduction="20000"/>
          </a:bodyPr>
          <a:lstStyle/>
          <a:p>
            <a:pPr marL="13303" marR="5321" indent="1195249" algn="ctr">
              <a:buNone/>
            </a:pPr>
            <a:endParaRPr lang="it-IT" sz="11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13303" marR="5321" indent="1195249" algn="ctr">
              <a:buNone/>
            </a:pPr>
            <a:r>
              <a:rPr lang="it-IT" sz="1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Il programma europeo per l’Istruzione, la Formazione, la Gioventù e lo Sport 2014-2020</a:t>
            </a:r>
          </a:p>
          <a:p>
            <a:pPr marL="13303" marR="5321" indent="1195249" algn="ctr">
              <a:buNone/>
            </a:pPr>
            <a:endParaRPr lang="it-IT" sz="11200" b="1" i="1" dirty="0" smtClean="0">
              <a:solidFill>
                <a:schemeClr val="accent5"/>
              </a:solidFill>
              <a:latin typeface="Arial Narrow" pitchFamily="34" charset="0"/>
              <a:cs typeface="Arial" pitchFamily="34" charset="0"/>
            </a:endParaRPr>
          </a:p>
          <a:p>
            <a:pPr marL="13303" marR="5321" indent="1195249" algn="ctr">
              <a:buNone/>
            </a:pPr>
            <a:r>
              <a:rPr lang="it-IT" sz="11200" b="1" i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Changing</a:t>
            </a:r>
            <a:r>
              <a:rPr lang="it-IT" sz="112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t-IT" sz="11200" b="1" i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lives</a:t>
            </a:r>
            <a:r>
              <a:rPr lang="it-IT" sz="112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, opening </a:t>
            </a:r>
            <a:r>
              <a:rPr lang="it-IT" sz="11200" b="1" i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minds</a:t>
            </a:r>
            <a:endParaRPr lang="it-IT" sz="11200" b="1" i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13303" marR="5321" indent="1195249" algn="ctr">
              <a:buNone/>
            </a:pPr>
            <a:endParaRPr lang="it-IT" sz="4400" b="1" i="1" dirty="0" smtClean="0">
              <a:solidFill>
                <a:schemeClr val="accent5"/>
              </a:solidFill>
              <a:latin typeface="Arial Narrow" pitchFamily="34" charset="0"/>
              <a:cs typeface="Arial" pitchFamily="34" charset="0"/>
            </a:endParaRPr>
          </a:p>
          <a:p>
            <a:pPr marL="13303" marR="5321" indent="1195249" algn="ctr">
              <a:buNone/>
            </a:pPr>
            <a:endParaRPr lang="it-IT" sz="4400" b="1" i="1" u="sng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13303" marR="5321" indent="1195249" algn="ctr">
              <a:buNone/>
            </a:pPr>
            <a:r>
              <a:rPr lang="it-IT" sz="1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Quali opportunità? Da dove partire?</a:t>
            </a:r>
          </a:p>
          <a:p>
            <a:pPr marL="13303" marR="5321" indent="1195249" algn="ctr">
              <a:buNone/>
            </a:pPr>
            <a:endParaRPr lang="it-IT" sz="4400" b="1" i="1" dirty="0" smtClean="0">
              <a:solidFill>
                <a:schemeClr val="accent5"/>
              </a:solidFill>
              <a:latin typeface="Arial Narrow" pitchFamily="34" charset="0"/>
              <a:cs typeface="Arial" pitchFamily="34" charset="0"/>
            </a:endParaRPr>
          </a:p>
          <a:p>
            <a:pPr marL="13303" marR="5321" indent="1195249" algn="ctr">
              <a:buNone/>
            </a:pPr>
            <a:endParaRPr lang="it-IT" sz="4400" b="1" i="1" dirty="0" smtClean="0">
              <a:solidFill>
                <a:schemeClr val="accent5"/>
              </a:solidFill>
              <a:latin typeface="Arial Narrow" pitchFamily="34" charset="0"/>
              <a:cs typeface="Arial" pitchFamily="34" charset="0"/>
            </a:endParaRPr>
          </a:p>
          <a:p>
            <a:pPr marL="13303" marR="5321" indent="1195249" algn="ctr">
              <a:buNone/>
            </a:pPr>
            <a:endParaRPr lang="it-IT" sz="4400" b="1" i="1" dirty="0" smtClean="0">
              <a:solidFill>
                <a:schemeClr val="accent5"/>
              </a:solidFill>
              <a:latin typeface="Arial Narrow" pitchFamily="34" charset="0"/>
              <a:cs typeface="Arial" pitchFamily="34" charset="0"/>
            </a:endParaRPr>
          </a:p>
          <a:p>
            <a:pPr marL="13303" marR="5321" indent="1195249" algn="ctr"/>
            <a:endParaRPr lang="it-IT" sz="3800" b="1" dirty="0" smtClean="0"/>
          </a:p>
          <a:p>
            <a:pPr marL="13303" marR="5321" indent="1195249" algn="ctr"/>
            <a:endParaRPr lang="it-IT" sz="33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Perlina\Pictures\logo Eras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231" y="838200"/>
            <a:ext cx="3165230" cy="1828800"/>
          </a:xfrm>
          <a:prstGeom prst="rect">
            <a:avLst/>
          </a:prstGeom>
          <a:noFill/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667000" y="6356355"/>
            <a:ext cx="4648199" cy="365125"/>
          </a:xfrm>
        </p:spPr>
        <p:txBody>
          <a:bodyPr/>
          <a:lstStyle/>
          <a:p>
            <a:r>
              <a:rPr lang="it-IT" dirty="0" smtClean="0"/>
              <a:t>                                   Prof.ssa Caterina </a:t>
            </a:r>
            <a:r>
              <a:rPr lang="it-IT" dirty="0" err="1" smtClean="0"/>
              <a:t>Mazzuca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472" y="1000108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rgbClr val="FFFF00"/>
                </a:solidFill>
              </a:rPr>
              <a:t>Grazie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B01D-A5E0-45C1-A7EE-567D745EA827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pic>
        <p:nvPicPr>
          <p:cNvPr id="50179" name="Picture 6" descr="francobo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71942"/>
            <a:ext cx="25923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 descr="Risultati immagini per ambasciatore etwin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 descr="coccar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929066"/>
            <a:ext cx="1928826" cy="1946583"/>
          </a:xfrm>
          <a:prstGeom prst="rect">
            <a:avLst/>
          </a:prstGeom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8" descr="Calabriascuola.it - Ufficio Scolastico Regionale per la Calab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071546"/>
            <a:ext cx="3071834" cy="197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z="4400" b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Dal sito italiano </a:t>
            </a:r>
            <a:r>
              <a:rPr lang="it-IT" sz="4400" b="1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Erasmus+</a:t>
            </a:r>
            <a:r>
              <a:rPr lang="it-IT" smtClean="0"/>
              <a:t/>
            </a:r>
            <a:br>
              <a:rPr lang="it-IT" smtClean="0"/>
            </a:br>
            <a:r>
              <a:rPr lang="it-IT" smtClean="0">
                <a:hlinkClick r:id="rId2"/>
              </a:rPr>
              <a:t>http://www.erasmusplus.it/</a:t>
            </a:r>
            <a:endParaRPr lang="it-IT"/>
          </a:p>
        </p:txBody>
      </p:sp>
      <p:pic>
        <p:nvPicPr>
          <p:cNvPr id="6" name="Segnaposto contenuto 5" descr="il sito Erasmus+ e le 3 sezion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8652" y="1935166"/>
            <a:ext cx="7206696" cy="4389437"/>
          </a:xfr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Prof.ssa Caterina Mazzuca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 tre sezioni</a:t>
            </a:r>
            <a:endParaRPr lang="it-IT" sz="4000" b="1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Segnaposto contenuto 3" descr="sezione Partecip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8652" y="1935166"/>
            <a:ext cx="7206696" cy="4389437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Prof.ssa Caterina Mazzuca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it-IT" b="1" dirty="0" err="1" smtClean="0">
                <a:solidFill>
                  <a:srgbClr val="FFFF00"/>
                </a:solidFill>
              </a:rPr>
              <a:t>eTwinning</a:t>
            </a:r>
            <a:r>
              <a:rPr lang="it-IT" dirty="0" smtClean="0"/>
              <a:t> </a:t>
            </a:r>
            <a:r>
              <a:rPr lang="it-IT" b="1" dirty="0" smtClean="0"/>
              <a:t>in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Erasmus+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7" name="Segnaposto contenuto 6" descr="eTwinning in erasmus+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06616"/>
            <a:ext cx="8143932" cy="5108466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500034" y="4572008"/>
            <a:ext cx="621218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Prof.ssa 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32475"/>
            <a:ext cx="9144000" cy="110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988" tIns="41994" rIns="83988" bIns="4199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11253" algn="ctr"/>
                <a:tab pos="5621048" algn="r"/>
              </a:tabLst>
            </a:pPr>
            <a:r>
              <a:rPr lang="it-IT" sz="2200" b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it-IT" sz="220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11253" algn="ctr"/>
                <a:tab pos="5621048" algn="r"/>
              </a:tabLst>
            </a:pPr>
            <a:endParaRPr lang="it-IT" sz="2200" b="1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11253" algn="ctr"/>
                <a:tab pos="5621048" algn="r"/>
              </a:tabLst>
            </a:pPr>
            <a:endParaRPr lang="it-IT" sz="22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62710" y="990606"/>
            <a:ext cx="8088923" cy="5855619"/>
          </a:xfrm>
          <a:prstGeom prst="rect">
            <a:avLst/>
          </a:prstGeom>
          <a:solidFill>
            <a:schemeClr val="bg1"/>
          </a:solidFill>
        </p:spPr>
        <p:txBody>
          <a:bodyPr wrap="square" lIns="83988" tIns="41994" rIns="83988" bIns="41994">
            <a:spAutoFit/>
          </a:bodyPr>
          <a:lstStyle/>
          <a:p>
            <a:pPr algn="ctr">
              <a:buNone/>
            </a:pP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Didacta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29 settembre 2017, giornata di seminario e workshop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algn="ctr">
              <a:buNone/>
            </a:pP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Erasmus+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è innovazione”</a:t>
            </a:r>
          </a:p>
          <a:p>
            <a:pPr algn="ctr">
              <a:buNone/>
            </a:pP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Sara Pagliai,</a:t>
            </a:r>
            <a:r>
              <a:rPr lang="it-I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1800" dirty="0" smtClean="0"/>
              <a:t>coordinatrice dell’Agenzia nazionale </a:t>
            </a:r>
            <a:r>
              <a:rPr lang="it-IT" sz="1800" dirty="0" err="1" smtClean="0"/>
              <a:t>Erasmus+</a:t>
            </a:r>
            <a:r>
              <a:rPr lang="it-IT" sz="1800" dirty="0" smtClean="0"/>
              <a:t> Indire:</a:t>
            </a:r>
          </a:p>
          <a:p>
            <a:pPr algn="ctr">
              <a:buNone/>
            </a:pPr>
            <a:r>
              <a:rPr lang="it-IT" sz="1800" b="1" i="1" dirty="0" smtClean="0">
                <a:solidFill>
                  <a:srgbClr val="00B0F0"/>
                </a:solidFill>
              </a:rPr>
              <a:t>“Innovazione, non solo perché siamo a </a:t>
            </a:r>
            <a:r>
              <a:rPr lang="it-IT" sz="1800" b="1" i="1" dirty="0" err="1" smtClean="0">
                <a:solidFill>
                  <a:srgbClr val="00B0F0"/>
                </a:solidFill>
              </a:rPr>
              <a:t>Didacta</a:t>
            </a:r>
            <a:r>
              <a:rPr lang="it-IT" sz="1800" b="1" i="1" dirty="0" smtClean="0">
                <a:solidFill>
                  <a:srgbClr val="00B0F0"/>
                </a:solidFill>
              </a:rPr>
              <a:t>. </a:t>
            </a:r>
          </a:p>
          <a:p>
            <a:pPr algn="ctr">
              <a:buNone/>
            </a:pPr>
            <a:r>
              <a:rPr lang="it-IT" sz="1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</a:t>
            </a:r>
            <a:r>
              <a:rPr lang="it-IT" sz="1800" b="1" i="1" dirty="0" smtClean="0">
                <a:solidFill>
                  <a:srgbClr val="00B0F0"/>
                </a:solidFill>
              </a:rPr>
              <a:t> non è solo qualcosa di nuovo ma è</a:t>
            </a:r>
            <a:r>
              <a:rPr lang="it-IT" sz="20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spinta verso una trasformazione, impulso a fare scuola in modo diverso”</a:t>
            </a:r>
            <a:r>
              <a:rPr lang="it-IT" sz="1800" b="1" i="1" dirty="0" smtClean="0">
                <a:solidFill>
                  <a:srgbClr val="00B0F0"/>
                </a:solidFill>
              </a:rPr>
              <a:t>.</a:t>
            </a:r>
          </a:p>
          <a:p>
            <a:pPr algn="ctr">
              <a:buNone/>
            </a:pPr>
            <a:endParaRPr lang="it-IT" sz="1800" i="1" dirty="0" smtClean="0"/>
          </a:p>
          <a:p>
            <a:pPr algn="ctr">
              <a:buNone/>
            </a:pP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Laura </a:t>
            </a:r>
            <a:r>
              <a:rPr lang="it-IT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Nava</a:t>
            </a: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it-IT" sz="1800" dirty="0" smtClean="0"/>
              <a:t>funzionaria responsabile per mobilità e partenariati nei settori </a:t>
            </a:r>
            <a:r>
              <a:rPr lang="it-IT" sz="1800" b="1" dirty="0" smtClean="0"/>
              <a:t>Scuola</a:t>
            </a:r>
            <a:r>
              <a:rPr lang="it-IT" sz="1800" dirty="0" smtClean="0"/>
              <a:t> e </a:t>
            </a:r>
            <a:r>
              <a:rPr lang="it-IT" sz="1800" b="1" dirty="0" smtClean="0"/>
              <a:t>Educazione degli adulti</a:t>
            </a:r>
            <a:r>
              <a:rPr lang="it-IT" sz="1800" dirty="0" smtClean="0"/>
              <a:t>,</a:t>
            </a:r>
          </a:p>
          <a:p>
            <a:pPr algn="ctr">
              <a:buNone/>
            </a:pPr>
            <a:r>
              <a:rPr lang="it-IT" sz="1800" i="1" dirty="0" smtClean="0"/>
              <a:t>“</a:t>
            </a:r>
            <a:r>
              <a:rPr lang="it-IT" sz="1800" b="1" i="1" dirty="0" smtClean="0">
                <a:solidFill>
                  <a:srgbClr val="00B0F0"/>
                </a:solidFill>
              </a:rPr>
              <a:t>Il ventaglio di opportunità possibili è ampio e come Agenzia nazionale, vorremmo che tutte le scuole fossero informate delle opportunità </a:t>
            </a:r>
            <a:r>
              <a:rPr lang="it-IT" sz="1800" b="1" i="1" dirty="0" err="1" smtClean="0">
                <a:solidFill>
                  <a:srgbClr val="00B0F0"/>
                </a:solidFill>
              </a:rPr>
              <a:t>Erasmus+</a:t>
            </a:r>
            <a:r>
              <a:rPr lang="it-IT" sz="1800" b="1" i="1" dirty="0" smtClean="0">
                <a:solidFill>
                  <a:srgbClr val="00B0F0"/>
                </a:solidFill>
              </a:rPr>
              <a:t> e potessero prendere in considerazione la possibilità di partecipare e attivare un </a:t>
            </a:r>
            <a:r>
              <a:rPr lang="it-IT" sz="20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di internazionalizzazione nella scuola, processo che porta a migliorare  le competenze e le motivazioni di docenti e alunni e che permette alle scuole di attivare reti e sinergie sul territorio.</a:t>
            </a:r>
            <a:r>
              <a:rPr lang="it-IT" sz="1800" b="1" i="1" dirty="0" smtClean="0">
                <a:solidFill>
                  <a:srgbClr val="00B0F0"/>
                </a:solidFill>
              </a:rPr>
              <a:t>”</a:t>
            </a:r>
            <a:endParaRPr lang="it-IT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endParaRPr lang="it-IT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r>
              <a:rPr lang="it-IT" sz="1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                                                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5"/>
          </p:nvPr>
        </p:nvSpPr>
        <p:spPr>
          <a:xfrm>
            <a:off x="3124200" y="6093296"/>
            <a:ext cx="2895600" cy="628179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Prof.ssa 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232475"/>
            <a:ext cx="9144000" cy="110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988" tIns="41994" rIns="83988" bIns="4199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11253" algn="ctr"/>
                <a:tab pos="5621048" algn="r"/>
              </a:tabLst>
            </a:pPr>
            <a:r>
              <a:rPr lang="it-IT" sz="2200" b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it-IT" sz="220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11253" algn="ctr"/>
                <a:tab pos="5621048" algn="r"/>
              </a:tabLst>
            </a:pPr>
            <a:endParaRPr lang="it-IT" sz="2200" b="1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11253" algn="ctr"/>
                <a:tab pos="5621048" algn="r"/>
              </a:tabLst>
            </a:pPr>
            <a:endParaRPr lang="it-IT" sz="22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>
            <a:hlinkClick r:id="rId3" action="ppaction://hlinkpres?slideindex=1&amp;slidetitle="/>
          </p:cNvPr>
          <p:cNvSpPr/>
          <p:nvPr/>
        </p:nvSpPr>
        <p:spPr>
          <a:xfrm>
            <a:off x="395536" y="533401"/>
            <a:ext cx="8352928" cy="6794337"/>
          </a:xfrm>
          <a:prstGeom prst="rect">
            <a:avLst/>
          </a:prstGeom>
          <a:solidFill>
            <a:schemeClr val="bg1"/>
          </a:solidFill>
        </p:spPr>
        <p:txBody>
          <a:bodyPr wrap="square" lIns="83988" tIns="41994" rIns="83988" bIns="41994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Internazionalizzazione</a:t>
            </a:r>
          </a:p>
          <a:p>
            <a:pPr algn="ctr">
              <a:buNone/>
            </a:pPr>
            <a:r>
              <a:rPr lang="it-IT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Modernizzazione</a:t>
            </a:r>
          </a:p>
          <a:p>
            <a:pPr algn="ctr">
              <a:buNone/>
            </a:pPr>
            <a:r>
              <a:rPr lang="it-IT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Motivazione all’apprendimento permanente</a:t>
            </a:r>
          </a:p>
          <a:p>
            <a:pPr algn="ctr">
              <a:buNone/>
            </a:pPr>
            <a:r>
              <a:rPr lang="it-IT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Networking</a:t>
            </a:r>
            <a:endParaRPr lang="it-IT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r>
              <a:rPr lang="it-IT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Visibilità sul territorio</a:t>
            </a:r>
            <a:endParaRPr lang="it-IT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r>
              <a:rPr lang="it-IT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L’esperienza diretta dell’IIS “E. Fermi” di Catanzaro</a:t>
            </a:r>
          </a:p>
          <a:p>
            <a:pPr algn="ctr">
              <a:buNone/>
            </a:pPr>
            <a:r>
              <a:rPr lang="it-IT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grazie al programma </a:t>
            </a:r>
            <a:r>
              <a:rPr lang="it-IT" sz="24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Erasmus+</a:t>
            </a:r>
            <a:endParaRPr lang="it-IT" sz="24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endParaRPr lang="it-IT" sz="16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Erasmus+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KA1 “Per dei nuovi cittadini europei”, 2014-2016</a:t>
            </a:r>
          </a:p>
          <a:p>
            <a:pPr>
              <a:buNone/>
            </a:pP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Erasmus+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KA2 “Ipso Facto: Innovative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Pedagogical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Scenario on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Food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And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Consumption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Trends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and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Opportunities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”, 2017-2019</a:t>
            </a:r>
          </a:p>
          <a:p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Erasmus+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KA2 "Un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homme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sain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dans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un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environnement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sain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“ , 2017-2019</a:t>
            </a:r>
          </a:p>
          <a:p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Erasmus+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KA2 “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Nuevos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Ulyses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viajes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en busca del patrimonio europeo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común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”, 2018-2020</a:t>
            </a:r>
          </a:p>
          <a:p>
            <a:endParaRPr lang="it-IT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hlinkClick r:id="rId4" action="ppaction://hlinksldjump"/>
            </a:endParaRPr>
          </a:p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4" action="ppaction://hlinksldjump"/>
              </a:rPr>
              <a:t>http://www.iisfermi.edu.it/</a:t>
            </a:r>
            <a:r>
              <a:rPr lang="it-IT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4" action="ppaction://hlinksldjump"/>
              </a:rPr>
              <a:t>index.php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4" action="ppaction://hlinksldjump"/>
              </a:rPr>
              <a:t>?option=com_content&amp;view=article&amp;id=1337</a:t>
            </a:r>
            <a:endParaRPr lang="it-IT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it-IT" sz="16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endParaRPr lang="it-IT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endParaRPr lang="it-IT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r>
              <a:rPr lang="it-IT" sz="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21444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Le esperienze </a:t>
            </a:r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Erasmus+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dell’IIS “E. Fermi” di Catanzaro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37355-BEFB-4BC3-8ADC-DC1C6EC63F7D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6" name="Immagine 5" descr="sezione Erasmus+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7934968" cy="447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1093</Words>
  <Application>Microsoft Office PowerPoint</Application>
  <PresentationFormat>Presentazione su schermo (4:3)</PresentationFormat>
  <Paragraphs>206</Paragraphs>
  <Slides>30</Slides>
  <Notes>6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Tema di Office</vt:lpstr>
      <vt:lpstr>Acrobat Document</vt:lpstr>
      <vt:lpstr>Diapositiva 1</vt:lpstr>
      <vt:lpstr>Diapositiva 2</vt:lpstr>
      <vt:lpstr>Diapositiva 3</vt:lpstr>
      <vt:lpstr>  Dal sito italiano Erasmus+ http://www.erasmusplus.it/</vt:lpstr>
      <vt:lpstr>Le tre sezioni</vt:lpstr>
      <vt:lpstr>eTwinning in Erasmus+</vt:lpstr>
      <vt:lpstr>Diapositiva 7</vt:lpstr>
      <vt:lpstr>Diapositiva 8</vt:lpstr>
      <vt:lpstr>Le esperienze Erasmus+ dell’IIS “E. Fermi” di Catanzaro</vt:lpstr>
      <vt:lpstr>INTERNAZIONALIZZAZIONE Le esperienze Erasmus+ dell’IIS “E. Fermi” di Catanzaro</vt:lpstr>
      <vt:lpstr>Diapositiva 11</vt:lpstr>
      <vt:lpstr>Diapositiva 12</vt:lpstr>
      <vt:lpstr>Diapositiva 13</vt:lpstr>
      <vt:lpstr>Ricerca dei partner</vt:lpstr>
      <vt:lpstr>Ricerca dei partner</vt:lpstr>
      <vt:lpstr>eTwinning nei formulari di candidatura KA101</vt:lpstr>
      <vt:lpstr>eTwinning nei formulari di candidatura KA102 VET</vt:lpstr>
      <vt:lpstr>eTwinning nei formulari di candidatura KA229</vt:lpstr>
      <vt:lpstr>eTwinning nei formulari di candidatura KA229</vt:lpstr>
      <vt:lpstr>eTwinning nei formulari di candidatura KA201</vt:lpstr>
      <vt:lpstr>eTwinning nei formulari di candidatura KA202</vt:lpstr>
      <vt:lpstr>eTwinning nella valutazione di un progetto KA101</vt:lpstr>
      <vt:lpstr>eTwinning nella valutazione di un progetto KA229</vt:lpstr>
      <vt:lpstr>Diapositiva 24</vt:lpstr>
      <vt:lpstr>Da eTwinning a Erasmus+</vt:lpstr>
      <vt:lpstr> </vt:lpstr>
      <vt:lpstr>Diapositiva 27</vt:lpstr>
      <vt:lpstr>Diapositiva 28</vt:lpstr>
      <vt:lpstr>Diapositiva 29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Hp</cp:lastModifiedBy>
  <cp:revision>68</cp:revision>
  <dcterms:created xsi:type="dcterms:W3CDTF">2019-05-20T16:17:23Z</dcterms:created>
  <dcterms:modified xsi:type="dcterms:W3CDTF">2019-09-16T15:46:21Z</dcterms:modified>
</cp:coreProperties>
</file>