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73" r:id="rId2"/>
    <p:sldId id="318" r:id="rId3"/>
    <p:sldId id="310" r:id="rId4"/>
    <p:sldId id="279" r:id="rId5"/>
    <p:sldId id="303" r:id="rId6"/>
    <p:sldId id="280" r:id="rId7"/>
    <p:sldId id="312" r:id="rId8"/>
    <p:sldId id="313" r:id="rId9"/>
    <p:sldId id="319" r:id="rId10"/>
    <p:sldId id="261" r:id="rId11"/>
    <p:sldId id="293" r:id="rId12"/>
    <p:sldId id="262" r:id="rId13"/>
    <p:sldId id="266" r:id="rId14"/>
    <p:sldId id="304" r:id="rId15"/>
    <p:sldId id="298" r:id="rId16"/>
    <p:sldId id="290" r:id="rId17"/>
    <p:sldId id="326" r:id="rId18"/>
    <p:sldId id="282" r:id="rId19"/>
    <p:sldId id="292" r:id="rId20"/>
    <p:sldId id="320" r:id="rId21"/>
    <p:sldId id="321" r:id="rId22"/>
    <p:sldId id="296" r:id="rId23"/>
    <p:sldId id="322" r:id="rId24"/>
    <p:sldId id="269" r:id="rId25"/>
    <p:sldId id="327" r:id="rId26"/>
    <p:sldId id="325" r:id="rId27"/>
    <p:sldId id="315" r:id="rId28"/>
    <p:sldId id="323" r:id="rId29"/>
    <p:sldId id="316" r:id="rId30"/>
    <p:sldId id="317" r:id="rId3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71" autoAdjust="0"/>
    <p:restoredTop sz="84050" autoAdjust="0"/>
  </p:normalViewPr>
  <p:slideViewPr>
    <p:cSldViewPr>
      <p:cViewPr varScale="1">
        <p:scale>
          <a:sx n="98" d="100"/>
          <a:sy n="98" d="100"/>
        </p:scale>
        <p:origin x="-2112" y="-90"/>
      </p:cViewPr>
      <p:guideLst>
        <p:guide orient="horz" pos="2160"/>
        <p:guide pos="2880"/>
      </p:guideLst>
    </p:cSldViewPr>
  </p:slideViewPr>
  <p:outlineViewPr>
    <p:cViewPr>
      <p:scale>
        <a:sx n="33" d="100"/>
        <a:sy n="33" d="100"/>
      </p:scale>
      <p:origin x="0" y="11598"/>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97111A-A8F3-4E5E-B5D3-AF361CD6E390}" type="datetimeFigureOut">
              <a:rPr lang="it-IT" smtClean="0"/>
              <a:pPr/>
              <a:t>24/03/2016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53551F-782B-4B03-9BFB-EDCDC677A305}" type="slidenum">
              <a:rPr lang="it-IT" smtClean="0"/>
              <a:pPr/>
              <a:t>‹N›</a:t>
            </a:fld>
            <a:endParaRPr lang="it-IT"/>
          </a:p>
        </p:txBody>
      </p:sp>
    </p:spTree>
    <p:extLst>
      <p:ext uri="{BB962C8B-B14F-4D97-AF65-F5344CB8AC3E}">
        <p14:creationId xmlns:p14="http://schemas.microsoft.com/office/powerpoint/2010/main" val="1795923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de-DE" dirty="0"/>
          </a:p>
        </p:txBody>
      </p:sp>
      <p:sp>
        <p:nvSpPr>
          <p:cNvPr id="4" name="Segnaposto numero diapositiva 3"/>
          <p:cNvSpPr>
            <a:spLocks noGrp="1"/>
          </p:cNvSpPr>
          <p:nvPr>
            <p:ph type="sldNum" sz="quarter" idx="10"/>
          </p:nvPr>
        </p:nvSpPr>
        <p:spPr/>
        <p:txBody>
          <a:bodyPr/>
          <a:lstStyle/>
          <a:p>
            <a:fld id="{2053551F-782B-4B03-9BFB-EDCDC677A305}" type="slidenum">
              <a:rPr lang="it-IT" smtClean="0"/>
              <a:pPr/>
              <a:t>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053551F-782B-4B03-9BFB-EDCDC677A305}" type="slidenum">
              <a:rPr lang="it-IT" smtClean="0"/>
              <a:pPr/>
              <a:t>16</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de-DE" dirty="0"/>
          </a:p>
        </p:txBody>
      </p:sp>
      <p:sp>
        <p:nvSpPr>
          <p:cNvPr id="4" name="Segnaposto numero diapositiva 3"/>
          <p:cNvSpPr>
            <a:spLocks noGrp="1"/>
          </p:cNvSpPr>
          <p:nvPr>
            <p:ph type="sldNum" sz="quarter" idx="10"/>
          </p:nvPr>
        </p:nvSpPr>
        <p:spPr/>
        <p:txBody>
          <a:bodyPr/>
          <a:lstStyle/>
          <a:p>
            <a:fld id="{2053551F-782B-4B03-9BFB-EDCDC677A305}" type="slidenum">
              <a:rPr lang="it-IT" smtClean="0"/>
              <a:pPr/>
              <a:t>27</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ABCF486-60CE-42BC-A554-F8E1E8EDA495}" type="datetimeFigureOut">
              <a:rPr lang="it-IT" smtClean="0"/>
              <a:pPr/>
              <a:t>24/03/2016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A789124-109C-4C63-BFD3-4A5A1662A7A9}" type="slidenum">
              <a:rPr lang="it-IT" smtClean="0"/>
              <a:pPr/>
              <a:t>‹N›</a:t>
            </a:fld>
            <a:endParaRPr lang="it-IT"/>
          </a:p>
        </p:txBody>
      </p:sp>
    </p:spTree>
    <p:extLst>
      <p:ext uri="{BB962C8B-B14F-4D97-AF65-F5344CB8AC3E}">
        <p14:creationId xmlns:p14="http://schemas.microsoft.com/office/powerpoint/2010/main" val="48227093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ABCF486-60CE-42BC-A554-F8E1E8EDA495}" type="datetimeFigureOut">
              <a:rPr lang="it-IT" smtClean="0"/>
              <a:pPr/>
              <a:t>24/03/2016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A789124-109C-4C63-BFD3-4A5A1662A7A9}" type="slidenum">
              <a:rPr lang="it-IT" smtClean="0"/>
              <a:pPr/>
              <a:t>‹N›</a:t>
            </a:fld>
            <a:endParaRPr lang="it-IT"/>
          </a:p>
        </p:txBody>
      </p:sp>
    </p:spTree>
    <p:extLst>
      <p:ext uri="{BB962C8B-B14F-4D97-AF65-F5344CB8AC3E}">
        <p14:creationId xmlns:p14="http://schemas.microsoft.com/office/powerpoint/2010/main" val="70741782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ABCF486-60CE-42BC-A554-F8E1E8EDA495}" type="datetimeFigureOut">
              <a:rPr lang="it-IT" smtClean="0"/>
              <a:pPr/>
              <a:t>24/03/2016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A789124-109C-4C63-BFD3-4A5A1662A7A9}" type="slidenum">
              <a:rPr lang="it-IT" smtClean="0"/>
              <a:pPr/>
              <a:t>‹N›</a:t>
            </a:fld>
            <a:endParaRPr lang="it-IT"/>
          </a:p>
        </p:txBody>
      </p:sp>
    </p:spTree>
    <p:extLst>
      <p:ext uri="{BB962C8B-B14F-4D97-AF65-F5344CB8AC3E}">
        <p14:creationId xmlns:p14="http://schemas.microsoft.com/office/powerpoint/2010/main" val="358938247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ABCF486-60CE-42BC-A554-F8E1E8EDA495}" type="datetimeFigureOut">
              <a:rPr lang="it-IT" smtClean="0"/>
              <a:pPr/>
              <a:t>24/03/2016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A789124-109C-4C63-BFD3-4A5A1662A7A9}" type="slidenum">
              <a:rPr lang="it-IT" smtClean="0"/>
              <a:pPr/>
              <a:t>‹N›</a:t>
            </a:fld>
            <a:endParaRPr lang="it-IT"/>
          </a:p>
        </p:txBody>
      </p:sp>
    </p:spTree>
    <p:extLst>
      <p:ext uri="{BB962C8B-B14F-4D97-AF65-F5344CB8AC3E}">
        <p14:creationId xmlns:p14="http://schemas.microsoft.com/office/powerpoint/2010/main" val="360144650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ABCF486-60CE-42BC-A554-F8E1E8EDA495}" type="datetimeFigureOut">
              <a:rPr lang="it-IT" smtClean="0"/>
              <a:pPr/>
              <a:t>24/03/2016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A789124-109C-4C63-BFD3-4A5A1662A7A9}" type="slidenum">
              <a:rPr lang="it-IT" smtClean="0"/>
              <a:pPr/>
              <a:t>‹N›</a:t>
            </a:fld>
            <a:endParaRPr lang="it-IT"/>
          </a:p>
        </p:txBody>
      </p:sp>
    </p:spTree>
    <p:extLst>
      <p:ext uri="{BB962C8B-B14F-4D97-AF65-F5344CB8AC3E}">
        <p14:creationId xmlns:p14="http://schemas.microsoft.com/office/powerpoint/2010/main" val="270546279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ABCF486-60CE-42BC-A554-F8E1E8EDA495}" type="datetimeFigureOut">
              <a:rPr lang="it-IT" smtClean="0"/>
              <a:pPr/>
              <a:t>24/03/2016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A789124-109C-4C63-BFD3-4A5A1662A7A9}" type="slidenum">
              <a:rPr lang="it-IT" smtClean="0"/>
              <a:pPr/>
              <a:t>‹N›</a:t>
            </a:fld>
            <a:endParaRPr lang="it-IT"/>
          </a:p>
        </p:txBody>
      </p:sp>
    </p:spTree>
    <p:extLst>
      <p:ext uri="{BB962C8B-B14F-4D97-AF65-F5344CB8AC3E}">
        <p14:creationId xmlns:p14="http://schemas.microsoft.com/office/powerpoint/2010/main" val="361034000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ABCF486-60CE-42BC-A554-F8E1E8EDA495}" type="datetimeFigureOut">
              <a:rPr lang="it-IT" smtClean="0"/>
              <a:pPr/>
              <a:t>24/03/2016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A789124-109C-4C63-BFD3-4A5A1662A7A9}" type="slidenum">
              <a:rPr lang="it-IT" smtClean="0"/>
              <a:pPr/>
              <a:t>‹N›</a:t>
            </a:fld>
            <a:endParaRPr lang="it-IT"/>
          </a:p>
        </p:txBody>
      </p:sp>
    </p:spTree>
    <p:extLst>
      <p:ext uri="{BB962C8B-B14F-4D97-AF65-F5344CB8AC3E}">
        <p14:creationId xmlns:p14="http://schemas.microsoft.com/office/powerpoint/2010/main" val="193508787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ABCF486-60CE-42BC-A554-F8E1E8EDA495}" type="datetimeFigureOut">
              <a:rPr lang="it-IT" smtClean="0"/>
              <a:pPr/>
              <a:t>24/03/2016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A789124-109C-4C63-BFD3-4A5A1662A7A9}" type="slidenum">
              <a:rPr lang="it-IT" smtClean="0"/>
              <a:pPr/>
              <a:t>‹N›</a:t>
            </a:fld>
            <a:endParaRPr lang="it-IT"/>
          </a:p>
        </p:txBody>
      </p:sp>
    </p:spTree>
    <p:extLst>
      <p:ext uri="{BB962C8B-B14F-4D97-AF65-F5344CB8AC3E}">
        <p14:creationId xmlns:p14="http://schemas.microsoft.com/office/powerpoint/2010/main" val="203577645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ABCF486-60CE-42BC-A554-F8E1E8EDA495}" type="datetimeFigureOut">
              <a:rPr lang="it-IT" smtClean="0"/>
              <a:pPr/>
              <a:t>24/03/2016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A789124-109C-4C63-BFD3-4A5A1662A7A9}" type="slidenum">
              <a:rPr lang="it-IT" smtClean="0"/>
              <a:pPr/>
              <a:t>‹N›</a:t>
            </a:fld>
            <a:endParaRPr lang="it-IT"/>
          </a:p>
        </p:txBody>
      </p:sp>
    </p:spTree>
    <p:extLst>
      <p:ext uri="{BB962C8B-B14F-4D97-AF65-F5344CB8AC3E}">
        <p14:creationId xmlns:p14="http://schemas.microsoft.com/office/powerpoint/2010/main" val="402002123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ABCF486-60CE-42BC-A554-F8E1E8EDA495}" type="datetimeFigureOut">
              <a:rPr lang="it-IT" smtClean="0"/>
              <a:pPr/>
              <a:t>24/03/2016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A789124-109C-4C63-BFD3-4A5A1662A7A9}" type="slidenum">
              <a:rPr lang="it-IT" smtClean="0"/>
              <a:pPr/>
              <a:t>‹N›</a:t>
            </a:fld>
            <a:endParaRPr lang="it-IT"/>
          </a:p>
        </p:txBody>
      </p:sp>
    </p:spTree>
    <p:extLst>
      <p:ext uri="{BB962C8B-B14F-4D97-AF65-F5344CB8AC3E}">
        <p14:creationId xmlns:p14="http://schemas.microsoft.com/office/powerpoint/2010/main" val="398364413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ABCF486-60CE-42BC-A554-F8E1E8EDA495}" type="datetimeFigureOut">
              <a:rPr lang="it-IT" smtClean="0"/>
              <a:pPr/>
              <a:t>24/03/2016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A789124-109C-4C63-BFD3-4A5A1662A7A9}" type="slidenum">
              <a:rPr lang="it-IT" smtClean="0"/>
              <a:pPr/>
              <a:t>‹N›</a:t>
            </a:fld>
            <a:endParaRPr lang="it-IT"/>
          </a:p>
        </p:txBody>
      </p:sp>
    </p:spTree>
    <p:extLst>
      <p:ext uri="{BB962C8B-B14F-4D97-AF65-F5344CB8AC3E}">
        <p14:creationId xmlns:p14="http://schemas.microsoft.com/office/powerpoint/2010/main" val="202808343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BCF486-60CE-42BC-A554-F8E1E8EDA495}" type="datetimeFigureOut">
              <a:rPr lang="it-IT" smtClean="0"/>
              <a:pPr/>
              <a:t>24/03/2016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89124-109C-4C63-BFD3-4A5A1662A7A9}" type="slidenum">
              <a:rPr lang="it-IT" smtClean="0"/>
              <a:pPr/>
              <a:t>‹N›</a:t>
            </a:fld>
            <a:endParaRPr lang="it-IT"/>
          </a:p>
        </p:txBody>
      </p:sp>
    </p:spTree>
    <p:extLst>
      <p:ext uri="{BB962C8B-B14F-4D97-AF65-F5344CB8AC3E}">
        <p14:creationId xmlns:p14="http://schemas.microsoft.com/office/powerpoint/2010/main" val="1155508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audio" Target="file:///G:\Marco%20Mengoni%20Esseri%20Umani.mp3" TargetMode="External"/><Relationship Id="rId5" Type="http://schemas.openxmlformats.org/officeDocument/2006/relationships/image" Target="../media/image2.png"/><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audio" Target="file:///E:\FEDEZ%20-%20Si%20Scrive%20Schiavit&#249;%20Si%20Legge%20Libert&#224;%20(Lyrics).mp3" TargetMode="Externa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hyperlink" Target="http://www.francescogenovese.com/wordpress/wp-content/uploads/2012/07/primapagina.jpg"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audio" Target="file:///E:\Marco%20Mengoni%20Esseri%20Umani.mp3" TargetMode="Externa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olo 5"/>
          <p:cNvSpPr>
            <a:spLocks noGrp="1"/>
          </p:cNvSpPr>
          <p:nvPr>
            <p:ph type="title"/>
          </p:nvPr>
        </p:nvSpPr>
        <p:spPr>
          <a:xfrm>
            <a:off x="239486" y="835942"/>
            <a:ext cx="8364962" cy="504826"/>
          </a:xfrm>
        </p:spPr>
        <p:txBody>
          <a:bodyPr>
            <a:noAutofit/>
          </a:bodyPr>
          <a:lstStyle/>
          <a:p>
            <a:r>
              <a:rPr lang="it-IT" sz="5400" b="1" i="1" dirty="0" err="1" smtClean="0">
                <a:solidFill>
                  <a:srgbClr val="FFFF00"/>
                </a:solidFill>
                <a:latin typeface="Italic" pitchFamily="2" charset="0"/>
                <a:cs typeface="Italic" pitchFamily="2" charset="0"/>
              </a:rPr>
              <a:t>LI</a:t>
            </a:r>
            <a:r>
              <a:rPr lang="it-IT" sz="5400" b="1" i="1" dirty="0" err="1" smtClean="0">
                <a:solidFill>
                  <a:schemeClr val="accent6"/>
                </a:solidFill>
                <a:latin typeface="Italic" pitchFamily="2" charset="0"/>
                <a:cs typeface="Italic" pitchFamily="2" charset="0"/>
              </a:rPr>
              <a:t>BE</a:t>
            </a:r>
            <a:r>
              <a:rPr lang="it-IT" sz="5400" b="1" i="1" dirty="0" err="1" smtClean="0">
                <a:solidFill>
                  <a:schemeClr val="accent2">
                    <a:lumMod val="60000"/>
                    <a:lumOff val="40000"/>
                  </a:schemeClr>
                </a:solidFill>
                <a:latin typeface="Italic" pitchFamily="2" charset="0"/>
                <a:cs typeface="Italic" pitchFamily="2" charset="0"/>
              </a:rPr>
              <a:t>RA</a:t>
            </a:r>
            <a:r>
              <a:rPr lang="it-IT" sz="5400" b="1" dirty="0" err="1" smtClean="0">
                <a:solidFill>
                  <a:schemeClr val="accent6"/>
                </a:solidFill>
                <a:latin typeface="Italic" pitchFamily="2" charset="0"/>
                <a:cs typeface="Italic" pitchFamily="2" charset="0"/>
              </a:rPr>
              <a:t>mente</a:t>
            </a:r>
            <a:endParaRPr lang="it-IT" sz="5400" b="1" dirty="0">
              <a:solidFill>
                <a:schemeClr val="accent6"/>
              </a:solidFill>
              <a:latin typeface="Italic" pitchFamily="2" charset="0"/>
              <a:cs typeface="Italic" pitchFamily="2" charset="0"/>
            </a:endParaRPr>
          </a:p>
        </p:txBody>
      </p:sp>
      <p:sp>
        <p:nvSpPr>
          <p:cNvPr id="3" name="Segnaposto contenuto 2"/>
          <p:cNvSpPr>
            <a:spLocks noGrp="1"/>
          </p:cNvSpPr>
          <p:nvPr>
            <p:ph idx="1"/>
          </p:nvPr>
        </p:nvSpPr>
        <p:spPr>
          <a:xfrm>
            <a:off x="500034" y="1571612"/>
            <a:ext cx="8258204" cy="1185858"/>
          </a:xfrm>
        </p:spPr>
        <p:txBody>
          <a:bodyPr>
            <a:normAutofit fontScale="85000" lnSpcReduction="20000"/>
          </a:bodyPr>
          <a:lstStyle/>
          <a:p>
            <a:pPr marL="0" indent="0">
              <a:buNone/>
            </a:pPr>
            <a:endParaRPr lang="it-IT" sz="2000" dirty="0" smtClean="0">
              <a:solidFill>
                <a:schemeClr val="bg1"/>
              </a:solidFill>
            </a:endParaRPr>
          </a:p>
          <a:p>
            <a:pPr marL="0" indent="0" algn="ctr">
              <a:buNone/>
            </a:pPr>
            <a:r>
              <a:rPr lang="it-IT" sz="2600" dirty="0" smtClean="0">
                <a:solidFill>
                  <a:schemeClr val="bg1"/>
                </a:solidFill>
                <a:latin typeface="Lucida Calligraphy" pitchFamily="66" charset="0"/>
              </a:rPr>
              <a:t>La vita è un viaggio. Un viaggio composto da tante tappe. Ogni tappa comporta una scelta. Una scelta, spesso, tra il Bene e il </a:t>
            </a:r>
            <a:r>
              <a:rPr lang="it-IT" sz="2600" dirty="0" err="1" smtClean="0">
                <a:solidFill>
                  <a:schemeClr val="bg1"/>
                </a:solidFill>
                <a:latin typeface="Lucida Calligraphy" pitchFamily="66" charset="0"/>
              </a:rPr>
              <a:t>Male…</a:t>
            </a:r>
            <a:endParaRPr lang="it-IT" sz="2600" dirty="0" smtClean="0">
              <a:latin typeface="Lucida Calligraphy" pitchFamily="66" charset="0"/>
            </a:endParaRPr>
          </a:p>
          <a:p>
            <a:pPr marL="0" indent="0">
              <a:buNone/>
            </a:pPr>
            <a:endParaRPr lang="it-IT" sz="2000" dirty="0" smtClean="0"/>
          </a:p>
          <a:p>
            <a:pPr marL="0" indent="0">
              <a:buNone/>
            </a:pPr>
            <a:endParaRPr lang="it-IT" sz="2000" dirty="0" smtClean="0"/>
          </a:p>
          <a:p>
            <a:pPr marL="0" indent="0">
              <a:buNone/>
            </a:pPr>
            <a:endParaRPr lang="it-IT" sz="2000" dirty="0" smtClean="0"/>
          </a:p>
        </p:txBody>
      </p:sp>
      <p:sp>
        <p:nvSpPr>
          <p:cNvPr id="4" name="Titolo 1"/>
          <p:cNvSpPr txBox="1">
            <a:spLocks/>
          </p:cNvSpPr>
          <p:nvPr/>
        </p:nvSpPr>
        <p:spPr>
          <a:xfrm>
            <a:off x="899325" y="264442"/>
            <a:ext cx="8147248"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dirty="0" smtClean="0">
                <a:latin typeface="Verdana" pitchFamily="34" charset="0"/>
                <a:ea typeface="Verdana" pitchFamily="34" charset="0"/>
                <a:cs typeface="Verdana" pitchFamily="34" charset="0"/>
              </a:rPr>
              <a:t/>
            </a:r>
            <a:br>
              <a:rPr lang="it-IT" dirty="0" smtClean="0">
                <a:latin typeface="Verdana" pitchFamily="34" charset="0"/>
                <a:ea typeface="Verdana" pitchFamily="34" charset="0"/>
                <a:cs typeface="Verdana" pitchFamily="34" charset="0"/>
              </a:rPr>
            </a:br>
            <a:endParaRPr lang="it-IT" dirty="0">
              <a:latin typeface="Verdana" pitchFamily="34" charset="0"/>
              <a:ea typeface="Verdana" pitchFamily="34" charset="0"/>
              <a:cs typeface="Verdana" pitchFamily="34" charset="0"/>
            </a:endParaRPr>
          </a:p>
        </p:txBody>
      </p:sp>
      <p:pic>
        <p:nvPicPr>
          <p:cNvPr id="1029" name="Picture 5" descr="C:\Users\utente\Desktop\progetto Cristiano IB\maschere1.gif"/>
          <p:cNvPicPr>
            <a:picLocks noChangeAspect="1" noChangeArrowheads="1"/>
          </p:cNvPicPr>
          <p:nvPr/>
        </p:nvPicPr>
        <p:blipFill>
          <a:blip r:embed="rId4" cstate="print"/>
          <a:srcRect/>
          <a:stretch>
            <a:fillRect/>
          </a:stretch>
        </p:blipFill>
        <p:spPr bwMode="auto">
          <a:xfrm>
            <a:off x="2571736" y="2928934"/>
            <a:ext cx="4163059" cy="3659620"/>
          </a:xfrm>
          <a:prstGeom prst="rect">
            <a:avLst/>
          </a:prstGeom>
          <a:noFill/>
        </p:spPr>
      </p:pic>
      <p:pic>
        <p:nvPicPr>
          <p:cNvPr id="10" name="Marco Mengoni Esseri Umani.mp3">
            <a:hlinkClick r:id="" action="ppaction://media"/>
          </p:cNvPr>
          <p:cNvPicPr>
            <a:picLocks noRot="1" noChangeAspect="1"/>
          </p:cNvPicPr>
          <p:nvPr>
            <a:audioFile r:link="rId1"/>
          </p:nvPr>
        </p:nvPicPr>
        <p:blipFill>
          <a:blip r:embed="rId5"/>
          <a:stretch>
            <a:fillRect/>
          </a:stretch>
        </p:blipFill>
        <p:spPr>
          <a:xfrm>
            <a:off x="-857288" y="3929066"/>
            <a:ext cx="304800" cy="304800"/>
          </a:xfrm>
          <a:prstGeom prst="rect">
            <a:avLst/>
          </a:prstGeom>
        </p:spPr>
      </p:pic>
    </p:spTree>
    <p:extLst>
      <p:ext uri="{BB962C8B-B14F-4D97-AF65-F5344CB8AC3E}">
        <p14:creationId xmlns:p14="http://schemas.microsoft.com/office/powerpoint/2010/main" val="2231726435"/>
      </p:ext>
    </p:extLst>
  </p:cSld>
  <p:clrMapOvr>
    <a:masterClrMapping/>
  </p:clrMapOvr>
  <p:transition advClick="0" advTm="1385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
                                        </p:tgtEl>
                                      </p:cBhvr>
                                    </p:cmd>
                                  </p:childTnLst>
                                </p:cTn>
                              </p:par>
                              <p:par>
                                <p:cTn id="7" presetID="12" presetClass="entr" presetSubtype="4"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slide(fromBottom)">
                                      <p:cBhvr>
                                        <p:cTn id="9" dur="2000"/>
                                        <p:tgtEl>
                                          <p:spTgt spid="6"/>
                                        </p:tgtEl>
                                      </p:cBhvr>
                                    </p:animEffect>
                                  </p:childTnLst>
                                </p:cTn>
                              </p:par>
                            </p:childTnLst>
                          </p:cTn>
                        </p:par>
                        <p:par>
                          <p:cTn id="10" fill="hold">
                            <p:stCondLst>
                              <p:cond delay="2000"/>
                            </p:stCondLst>
                            <p:childTnLst>
                              <p:par>
                                <p:cTn id="11" presetID="9"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2000"/>
                                        <p:tgtEl>
                                          <p:spTgt spid="3">
                                            <p:txEl>
                                              <p:pRg st="1" end="1"/>
                                            </p:txEl>
                                          </p:spTgt>
                                        </p:tgtEl>
                                      </p:cBhvr>
                                    </p:animEffect>
                                  </p:childTnLst>
                                </p:cTn>
                              </p:par>
                            </p:childTnLst>
                          </p:cTn>
                        </p:par>
                        <p:par>
                          <p:cTn id="14" fill="hold">
                            <p:stCondLst>
                              <p:cond delay="4000"/>
                            </p:stCondLst>
                            <p:childTnLst>
                              <p:par>
                                <p:cTn id="15" presetID="7" presetClass="entr" presetSubtype="4" fill="hold" nodeType="afterEffect">
                                  <p:stCondLst>
                                    <p:cond delay="0"/>
                                  </p:stCondLst>
                                  <p:childTnLst>
                                    <p:set>
                                      <p:cBhvr>
                                        <p:cTn id="16" dur="1" fill="hold">
                                          <p:stCondLst>
                                            <p:cond delay="0"/>
                                          </p:stCondLst>
                                        </p:cTn>
                                        <p:tgtEl>
                                          <p:spTgt spid="1029"/>
                                        </p:tgtEl>
                                        <p:attrNameLst>
                                          <p:attrName>style.visibility</p:attrName>
                                        </p:attrNameLst>
                                      </p:cBhvr>
                                      <p:to>
                                        <p:strVal val="visible"/>
                                      </p:to>
                                    </p:set>
                                    <p:anim calcmode="lin" valueType="num">
                                      <p:cBhvr additive="base">
                                        <p:cTn id="17" dur="2000" fill="hold"/>
                                        <p:tgtEl>
                                          <p:spTgt spid="1029"/>
                                        </p:tgtEl>
                                        <p:attrNameLst>
                                          <p:attrName>ppt_x</p:attrName>
                                        </p:attrNameLst>
                                      </p:cBhvr>
                                      <p:tavLst>
                                        <p:tav tm="0">
                                          <p:val>
                                            <p:strVal val="#ppt_x"/>
                                          </p:val>
                                        </p:tav>
                                        <p:tav tm="100000">
                                          <p:val>
                                            <p:strVal val="#ppt_x"/>
                                          </p:val>
                                        </p:tav>
                                      </p:tavLst>
                                    </p:anim>
                                    <p:anim calcmode="lin" valueType="num">
                                      <p:cBhvr additive="base">
                                        <p:cTn id="18" dur="2000" fill="hold"/>
                                        <p:tgtEl>
                                          <p:spTgt spid="1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32">
                <p:cTn id="19" fill="hold" display="0">
                  <p:stCondLst>
                    <p:cond delay="indefinite"/>
                  </p:stCondLst>
                  <p:endCondLst>
                    <p:cond evt="onPrev" delay="0">
                      <p:tgtEl>
                        <p:sldTgt/>
                      </p:tgtEl>
                    </p:cond>
                    <p:cond evt="onStopAudio" delay="0">
                      <p:tgtEl>
                        <p:sldTgt/>
                      </p:tgtEl>
                    </p:cond>
                  </p:endCondLst>
                </p:cTn>
                <p:tgtEl>
                  <p:spTgt spid="10"/>
                </p:tgtEl>
              </p:cMediaNode>
            </p:audio>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1000108"/>
            <a:ext cx="2900354" cy="5500726"/>
          </a:xfrm>
        </p:spPr>
        <p:txBody>
          <a:bodyPr>
            <a:normAutofit fontScale="90000"/>
          </a:bodyPr>
          <a:lstStyle/>
          <a:p>
            <a:r>
              <a:rPr lang="it-IT" sz="2900" b="1" dirty="0" smtClean="0">
                <a:latin typeface="Lucida Calligraphy" pitchFamily="66" charset="0"/>
              </a:rPr>
              <a:t>Peppino Impastato</a:t>
            </a:r>
            <a:r>
              <a:rPr lang="it-IT" dirty="0" smtClean="0"/>
              <a:t/>
            </a:r>
            <a:br>
              <a:rPr lang="it-IT" dirty="0" smtClean="0"/>
            </a:br>
            <a:r>
              <a:rPr lang="it-IT" i="1" dirty="0" smtClean="0">
                <a:latin typeface="Lucida Calligraphy" pitchFamily="66" charset="0"/>
              </a:rPr>
              <a:t> </a:t>
            </a:r>
            <a:r>
              <a:rPr lang="it-IT" sz="2000" i="1" dirty="0" smtClean="0">
                <a:latin typeface="Lucida Calligraphy" pitchFamily="66" charset="0"/>
              </a:rPr>
              <a:t>Parlava alla sua radio, nei suoi occhi si leggeva la voglia di cambiare, la voglia di giustizia che lo portò a lottare.</a:t>
            </a:r>
            <a:br>
              <a:rPr lang="it-IT" sz="2000" i="1" dirty="0" smtClean="0">
                <a:latin typeface="Lucida Calligraphy" pitchFamily="66" charset="0"/>
              </a:rPr>
            </a:br>
            <a:r>
              <a:rPr lang="it-IT" sz="2000" i="1" dirty="0" smtClean="0">
                <a:latin typeface="Lucida Calligraphy" pitchFamily="66" charset="0"/>
              </a:rPr>
              <a:t>Aveva un cognome ingombrante e rispettato, di certo in quell'ambiente da lui poco onorato,</a:t>
            </a:r>
            <a:br>
              <a:rPr lang="it-IT" sz="2000" i="1" dirty="0" smtClean="0">
                <a:latin typeface="Lucida Calligraphy" pitchFamily="66" charset="0"/>
              </a:rPr>
            </a:br>
            <a:r>
              <a:rPr lang="it-IT" sz="2000" i="1" dirty="0" smtClean="0">
                <a:latin typeface="Lucida Calligraphy" pitchFamily="66" charset="0"/>
              </a:rPr>
              <a:t>si sa dove si nasce ma non come si muore e non se un ideale ti porterà dolore.</a:t>
            </a:r>
            <a:r>
              <a:rPr lang="it-IT" sz="2000" i="1" dirty="0" smtClean="0"/>
              <a:t/>
            </a:r>
            <a:br>
              <a:rPr lang="it-IT" sz="2000" i="1" dirty="0" smtClean="0"/>
            </a:br>
            <a:r>
              <a:rPr lang="it-IT" sz="2000" i="1" dirty="0" smtClean="0"/>
              <a:t/>
            </a:r>
            <a:br>
              <a:rPr lang="it-IT" sz="2000" i="1" dirty="0" smtClean="0"/>
            </a:br>
            <a:endParaRPr lang="it-IT" sz="20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4809" y="1214422"/>
            <a:ext cx="4214854" cy="373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4929190" y="5715016"/>
            <a:ext cx="3429024" cy="430887"/>
          </a:xfrm>
          <a:prstGeom prst="rect">
            <a:avLst/>
          </a:prstGeom>
          <a:noFill/>
        </p:spPr>
        <p:txBody>
          <a:bodyPr wrap="square" rtlCol="0">
            <a:spAutoFit/>
          </a:bodyPr>
          <a:lstStyle/>
          <a:p>
            <a:r>
              <a:rPr lang="it-IT" sz="2200" b="1" i="1" dirty="0" smtClean="0"/>
              <a:t>Ucciso il 9 maggio 1978</a:t>
            </a:r>
            <a:r>
              <a:rPr lang="it-IT" i="1" dirty="0" smtClean="0"/>
              <a:t>.</a:t>
            </a:r>
            <a:endParaRPr lang="de-DE" dirty="0"/>
          </a:p>
        </p:txBody>
      </p:sp>
    </p:spTree>
    <p:extLst>
      <p:ext uri="{BB962C8B-B14F-4D97-AF65-F5344CB8AC3E}">
        <p14:creationId xmlns:p14="http://schemas.microsoft.com/office/powerpoint/2010/main" val="3617890948"/>
      </p:ext>
    </p:extLst>
  </p:cSld>
  <p:clrMapOvr>
    <a:masterClrMapping/>
  </p:clrMapOvr>
  <p:transition advTm="2383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43" presetClass="entr" presetSubtype="0" fill="hold" nodeType="after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fade">
                                      <p:cBhvr>
                                        <p:cTn id="13" dur="100"/>
                                        <p:tgtEl>
                                          <p:spTgt spid="6146"/>
                                        </p:tgtEl>
                                      </p:cBhvr>
                                    </p:animEffect>
                                    <p:anim calcmode="lin" valueType="num">
                                      <p:cBhvr>
                                        <p:cTn id="14" dur="400" fill="hold"/>
                                        <p:tgtEl>
                                          <p:spTgt spid="6146"/>
                                        </p:tgtEl>
                                        <p:attrNameLst>
                                          <p:attrName>ppt_x</p:attrName>
                                        </p:attrNameLst>
                                      </p:cBhvr>
                                      <p:tavLst>
                                        <p:tav tm="0">
                                          <p:val>
                                            <p:strVal val="#ppt_x"/>
                                          </p:val>
                                        </p:tav>
                                        <p:tav tm="100000">
                                          <p:val>
                                            <p:strVal val="#ppt_x"/>
                                          </p:val>
                                        </p:tav>
                                      </p:tavLst>
                                    </p:anim>
                                    <p:anim calcmode="lin" valueType="num">
                                      <p:cBhvr>
                                        <p:cTn id="15" dur="400" fill="hold"/>
                                        <p:tgtEl>
                                          <p:spTgt spid="6146"/>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614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614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8" fill="hold">
                            <p:stCondLst>
                              <p:cond delay="2000"/>
                            </p:stCondLst>
                            <p:childTnLst>
                              <p:par>
                                <p:cTn id="19" presetID="25"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10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1000" accel="50000" fill="hold">
                                          <p:stCondLst>
                                            <p:cond delay="1000"/>
                                          </p:stCondLst>
                                        </p:cTn>
                                        <p:tgtEl>
                                          <p:spTgt spid="6"/>
                                        </p:tgtEl>
                                        <p:attrNameLst>
                                          <p:attrName>ppt_w</p:attrName>
                                        </p:attrNameLst>
                                      </p:cBhvr>
                                      <p:tavLst>
                                        <p:tav tm="0">
                                          <p:val>
                                            <p:strVal val="#ppt_w*.05"/>
                                          </p:val>
                                        </p:tav>
                                        <p:tav tm="100000">
                                          <p:val>
                                            <p:strVal val="#ppt_w"/>
                                          </p:val>
                                        </p:tav>
                                      </p:tavLst>
                                    </p:anim>
                                    <p:anim calcmode="lin" valueType="num">
                                      <p:cBhvr>
                                        <p:cTn id="24" dur="2000" fill="hold"/>
                                        <p:tgtEl>
                                          <p:spTgt spid="6"/>
                                        </p:tgtEl>
                                        <p:attrNameLst>
                                          <p:attrName>ppt_h</p:attrName>
                                        </p:attrNameLst>
                                      </p:cBhvr>
                                      <p:tavLst>
                                        <p:tav tm="0">
                                          <p:val>
                                            <p:strVal val="#ppt_h"/>
                                          </p:val>
                                        </p:tav>
                                        <p:tav tm="100000">
                                          <p:val>
                                            <p:strVal val="#ppt_h"/>
                                          </p:val>
                                        </p:tav>
                                      </p:tavLst>
                                    </p:anim>
                                    <p:anim calcmode="lin" valueType="num">
                                      <p:cBhvr>
                                        <p:cTn id="25" dur="10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10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1000" accel="50000" fill="hold">
                                          <p:stCondLst>
                                            <p:cond delay="1000"/>
                                          </p:stCondLst>
                                        </p:cTn>
                                        <p:tgtEl>
                                          <p:spTgt spid="6"/>
                                        </p:tgtEl>
                                        <p:attrNameLst>
                                          <p:attrName>ppt_y</p:attrName>
                                        </p:attrNameLst>
                                      </p:cBhvr>
                                      <p:tavLst>
                                        <p:tav tm="0">
                                          <p:val>
                                            <p:strVal val="#ppt_y+.1"/>
                                          </p:val>
                                        </p:tav>
                                        <p:tav tm="100000">
                                          <p:val>
                                            <p:strVal val="#ppt_y"/>
                                          </p:val>
                                        </p:tav>
                                      </p:tavLst>
                                    </p:anim>
                                    <p:animEffect transition="in" filter="fade">
                                      <p:cBhvr>
                                        <p:cTn id="28" dur="2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5984" y="928670"/>
            <a:ext cx="4857752" cy="558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tangolo 4"/>
          <p:cNvSpPr/>
          <p:nvPr/>
        </p:nvSpPr>
        <p:spPr>
          <a:xfrm>
            <a:off x="2143108" y="142852"/>
            <a:ext cx="5250155" cy="584775"/>
          </a:xfrm>
          <a:prstGeom prst="rect">
            <a:avLst/>
          </a:prstGeom>
        </p:spPr>
        <p:txBody>
          <a:bodyPr wrap="none">
            <a:spAutoFit/>
          </a:bodyPr>
          <a:lstStyle/>
          <a:p>
            <a:r>
              <a:rPr lang="it-IT" sz="3200" b="1" dirty="0" smtClean="0">
                <a:latin typeface="Lucida Calligraphy" pitchFamily="66" charset="0"/>
              </a:rPr>
              <a:t>Palermo, 30 aprile 1982</a:t>
            </a:r>
            <a:endParaRPr lang="de-DE" sz="3200" b="1" dirty="0">
              <a:latin typeface="Lucida Calligraphy" pitchFamily="66" charset="0"/>
            </a:endParaRPr>
          </a:p>
        </p:txBody>
      </p:sp>
    </p:spTree>
    <p:extLst>
      <p:ext uri="{BB962C8B-B14F-4D97-AF65-F5344CB8AC3E}">
        <p14:creationId xmlns:p14="http://schemas.microsoft.com/office/powerpoint/2010/main" val="3981428534"/>
      </p:ext>
    </p:extLst>
  </p:cSld>
  <p:clrMapOvr>
    <a:masterClrMapping/>
  </p:clrMapOvr>
  <p:transition advTm="678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 calcmode="lin" valueType="num">
                                      <p:cBhvr>
                                        <p:cTn id="9"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5"/>
                                        </p:tgtEl>
                                      </p:cBhvr>
                                    </p:animEffect>
                                  </p:childTnLst>
                                </p:cTn>
                              </p:par>
                            </p:childTnLst>
                          </p:cTn>
                        </p:par>
                        <p:par>
                          <p:cTn id="12" fill="hold">
                            <p:stCondLst>
                              <p:cond delay="2900"/>
                            </p:stCondLst>
                            <p:childTnLst>
                              <p:par>
                                <p:cTn id="13" presetID="17" presetClass="entr" presetSubtype="10" fill="hold" nodeType="after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p:cTn id="15" dur="500" fill="hold"/>
                                        <p:tgtEl>
                                          <p:spTgt spid="4098"/>
                                        </p:tgtEl>
                                        <p:attrNameLst>
                                          <p:attrName>ppt_w</p:attrName>
                                        </p:attrNameLst>
                                      </p:cBhvr>
                                      <p:tavLst>
                                        <p:tav tm="0">
                                          <p:val>
                                            <p:fltVal val="0"/>
                                          </p:val>
                                        </p:tav>
                                        <p:tav tm="100000">
                                          <p:val>
                                            <p:strVal val="#ppt_w"/>
                                          </p:val>
                                        </p:tav>
                                      </p:tavLst>
                                    </p:anim>
                                    <p:anim calcmode="lin" valueType="num">
                                      <p:cBhvr>
                                        <p:cTn id="16" dur="500" fill="hold"/>
                                        <p:tgtEl>
                                          <p:spTgt spid="40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500034" y="571480"/>
            <a:ext cx="8229600" cy="1143000"/>
          </a:xfrm>
        </p:spPr>
        <p:txBody>
          <a:bodyPr>
            <a:noAutofit/>
          </a:bodyPr>
          <a:lstStyle/>
          <a:p>
            <a:r>
              <a:rPr lang="it-IT" sz="2200" dirty="0" smtClean="0">
                <a:latin typeface="Lucida Calligraphy" pitchFamily="66" charset="0"/>
              </a:rPr>
              <a:t>Il 3 settembre 1982, l’auto sulla quale viaggiava il Prefetto Carlo Alberto Dalla Chiesa, fu affiancata, a Palermo, da una BMW dalla quale partirono alcune raffiche che uccisero il Prefetto e la moglie.</a:t>
            </a:r>
            <a:endParaRPr lang="it-IT" sz="2200" dirty="0">
              <a:latin typeface="Lucida Calligraphy" pitchFamily="66"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7356" y="2214554"/>
            <a:ext cx="6220650" cy="4024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0042820"/>
      </p:ext>
    </p:extLst>
  </p:cSld>
  <p:clrMapOvr>
    <a:masterClrMapping/>
  </p:clrMapOvr>
  <p:transition advTm="2251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8" presetClass="entr" presetSubtype="0" accel="50000" fill="hold" nodeType="afterEffect">
                                  <p:stCondLst>
                                    <p:cond delay="0"/>
                                  </p:stCondLst>
                                  <p:childTnLst>
                                    <p:set>
                                      <p:cBhvr>
                                        <p:cTn id="15" dur="1" fill="hold">
                                          <p:stCondLst>
                                            <p:cond delay="0"/>
                                          </p:stCondLst>
                                        </p:cTn>
                                        <p:tgtEl>
                                          <p:spTgt spid="5122"/>
                                        </p:tgtEl>
                                        <p:attrNameLst>
                                          <p:attrName>style.visibility</p:attrName>
                                        </p:attrNameLst>
                                      </p:cBhvr>
                                      <p:to>
                                        <p:strVal val="visible"/>
                                      </p:to>
                                    </p:set>
                                    <p:anim calcmode="lin" valueType="num">
                                      <p:cBhvr>
                                        <p:cTn id="16" dur="2000" fill="hold"/>
                                        <p:tgtEl>
                                          <p:spTgt spid="512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7" dur="2000" fill="hold"/>
                                        <p:tgtEl>
                                          <p:spTgt spid="5122"/>
                                        </p:tgtEl>
                                        <p:attrNameLst>
                                          <p:attrName>ppt_x</p:attrName>
                                        </p:attrNameLst>
                                      </p:cBhvr>
                                      <p:tavLst>
                                        <p:tav tm="0">
                                          <p:val>
                                            <p:fltVal val="-1"/>
                                          </p:val>
                                        </p:tav>
                                        <p:tav tm="50000">
                                          <p:val>
                                            <p:fltVal val="0.95"/>
                                          </p:val>
                                        </p:tav>
                                        <p:tav tm="100000">
                                          <p:val>
                                            <p:strVal val="#ppt_x"/>
                                          </p:val>
                                        </p:tav>
                                      </p:tavLst>
                                    </p:anim>
                                    <p:anim calcmode="lin" valueType="num">
                                      <p:cBhvr>
                                        <p:cTn id="18" dur="2000" fill="hold"/>
                                        <p:tgtEl>
                                          <p:spTgt spid="5122"/>
                                        </p:tgtEl>
                                        <p:attrNameLst>
                                          <p:attrName>ppt_y</p:attrName>
                                        </p:attrNameLst>
                                      </p:cBhvr>
                                      <p:tavLst>
                                        <p:tav tm="0">
                                          <p:val>
                                            <p:strVal val="#ppt_y"/>
                                          </p:val>
                                        </p:tav>
                                        <p:tav tm="100000">
                                          <p:val>
                                            <p:strVal val="#ppt_y"/>
                                          </p:val>
                                        </p:tav>
                                      </p:tavLst>
                                    </p:anim>
                                    <p:animEffect transition="in" filter="fade">
                                      <p:cBhvr>
                                        <p:cTn id="19"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9552" y="214290"/>
            <a:ext cx="8229600" cy="6500858"/>
          </a:xfrm>
        </p:spPr>
        <p:txBody>
          <a:bodyPr>
            <a:normAutofit/>
          </a:bodyPr>
          <a:lstStyle/>
          <a:p>
            <a:pPr>
              <a:buNone/>
            </a:pPr>
            <a:r>
              <a:rPr lang="it-IT" sz="1600" b="1" dirty="0" smtClean="0">
                <a:latin typeface="Lucida Calligraphy" pitchFamily="66" charset="0"/>
              </a:rPr>
              <a:t>Pasquale Cristiano</a:t>
            </a:r>
            <a:r>
              <a:rPr lang="it-IT" sz="1600" dirty="0" smtClean="0"/>
              <a:t>                                                  </a:t>
            </a:r>
            <a:r>
              <a:rPr lang="it-IT" sz="1600" b="1" dirty="0" smtClean="0">
                <a:latin typeface="Lucida Calligraphy" pitchFamily="66" charset="0"/>
              </a:rPr>
              <a:t>Francesco  </a:t>
            </a:r>
            <a:r>
              <a:rPr lang="it-IT" sz="1600" b="1" dirty="0" err="1" smtClean="0">
                <a:latin typeface="Lucida Calligraphy" pitchFamily="66" charset="0"/>
              </a:rPr>
              <a:t>Tramonte</a:t>
            </a:r>
            <a:r>
              <a:rPr lang="it-IT" sz="1600" dirty="0" smtClean="0">
                <a:latin typeface="Lucida Calligraphy" pitchFamily="66" charset="0"/>
              </a:rPr>
              <a:t>          </a:t>
            </a:r>
          </a:p>
          <a:p>
            <a:pPr>
              <a:buNone/>
            </a:pPr>
            <a:r>
              <a:rPr lang="it-IT" sz="2000" dirty="0" smtClean="0"/>
              <a:t> </a:t>
            </a:r>
            <a:endParaRPr lang="it-IT" sz="2000"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7752" y="714356"/>
            <a:ext cx="3705225"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20" y="785794"/>
            <a:ext cx="3705225"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tangolo 5"/>
          <p:cNvSpPr/>
          <p:nvPr/>
        </p:nvSpPr>
        <p:spPr>
          <a:xfrm>
            <a:off x="428596" y="5857892"/>
            <a:ext cx="8501122" cy="1077218"/>
          </a:xfrm>
          <a:prstGeom prst="rect">
            <a:avLst/>
          </a:prstGeom>
        </p:spPr>
        <p:txBody>
          <a:bodyPr wrap="square">
            <a:spAutoFit/>
          </a:bodyPr>
          <a:lstStyle/>
          <a:p>
            <a:r>
              <a:rPr lang="it-IT" sz="1600" dirty="0" smtClean="0">
                <a:latin typeface="Lucida Calligraphy" pitchFamily="66" charset="0"/>
              </a:rPr>
              <a:t>Uccisi sul lavoro :"L'obiettivo era lanciare un segnale per dire che i rifiuti a Lamezia Terme sono una cosa seria e se una cosa è seria la deve gestire la 'ndrangheta" .</a:t>
            </a:r>
          </a:p>
          <a:p>
            <a:r>
              <a:rPr lang="it-IT" sz="1600" dirty="0" smtClean="0">
                <a:latin typeface="Lucida Calligraphy" pitchFamily="66" charset="0"/>
              </a:rPr>
              <a:t>                                                     </a:t>
            </a:r>
            <a:r>
              <a:rPr lang="it-IT" sz="1600" b="1" dirty="0" smtClean="0">
                <a:latin typeface="+mj-lt"/>
              </a:rPr>
              <a:t>Uccisi il 24 maggio 1991.</a:t>
            </a:r>
            <a:endParaRPr lang="de-DE" sz="1600" b="1" dirty="0">
              <a:latin typeface="+mj-lt"/>
            </a:endParaRPr>
          </a:p>
        </p:txBody>
      </p:sp>
    </p:spTree>
    <p:extLst>
      <p:ext uri="{BB962C8B-B14F-4D97-AF65-F5344CB8AC3E}">
        <p14:creationId xmlns:p14="http://schemas.microsoft.com/office/powerpoint/2010/main" val="2038735816"/>
      </p:ext>
    </p:extLst>
  </p:cSld>
  <p:clrMapOvr>
    <a:masterClrMapping/>
  </p:clrMapOvr>
  <p:transition advTm="1797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1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58" presetClass="entr" presetSubtype="0" accel="10000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000" fill="hold"/>
                                        <p:tgtEl>
                                          <p:spTgt spid="5"/>
                                        </p:tgtEl>
                                        <p:attrNameLst>
                                          <p:attrName>ppt_w</p:attrName>
                                        </p:attrNameLst>
                                      </p:cBhvr>
                                      <p:tavLst>
                                        <p:tav tm="0">
                                          <p:val>
                                            <p:strVal val="#ppt_w*2.5"/>
                                          </p:val>
                                        </p:tav>
                                        <p:tav tm="100000">
                                          <p:val>
                                            <p:strVal val="#ppt_w"/>
                                          </p:val>
                                        </p:tav>
                                      </p:tavLst>
                                    </p:anim>
                                    <p:anim calcmode="lin" valueType="num">
                                      <p:cBhvr>
                                        <p:cTn id="15" dur="2000" fill="hold"/>
                                        <p:tgtEl>
                                          <p:spTgt spid="5"/>
                                        </p:tgtEl>
                                        <p:attrNameLst>
                                          <p:attrName>ppt_h</p:attrName>
                                        </p:attrNameLst>
                                      </p:cBhvr>
                                      <p:tavLst>
                                        <p:tav tm="0">
                                          <p:val>
                                            <p:strVal val="#ppt_h*0.01"/>
                                          </p:val>
                                        </p:tav>
                                        <p:tav tm="100000">
                                          <p:val>
                                            <p:strVal val="#ppt_h"/>
                                          </p:val>
                                        </p:tav>
                                      </p:tavLst>
                                    </p:anim>
                                    <p:anim calcmode="lin" valueType="num">
                                      <p:cBhvr>
                                        <p:cTn id="16" dur="2000" fill="hold"/>
                                        <p:tgtEl>
                                          <p:spTgt spid="5"/>
                                        </p:tgtEl>
                                        <p:attrNameLst>
                                          <p:attrName>ppt_x</p:attrName>
                                        </p:attrNameLst>
                                      </p:cBhvr>
                                      <p:tavLst>
                                        <p:tav tm="0">
                                          <p:val>
                                            <p:strVal val="#ppt_x"/>
                                          </p:val>
                                        </p:tav>
                                        <p:tav tm="100000">
                                          <p:val>
                                            <p:strVal val="#ppt_x"/>
                                          </p:val>
                                        </p:tav>
                                      </p:tavLst>
                                    </p:anim>
                                    <p:anim calcmode="lin" valueType="num">
                                      <p:cBhvr>
                                        <p:cTn id="17" dur="2000" fill="hold"/>
                                        <p:tgtEl>
                                          <p:spTgt spid="5"/>
                                        </p:tgtEl>
                                        <p:attrNameLst>
                                          <p:attrName>ppt_y</p:attrName>
                                        </p:attrNameLst>
                                      </p:cBhvr>
                                      <p:tavLst>
                                        <p:tav tm="0">
                                          <p:val>
                                            <p:strVal val="#ppt_h+1"/>
                                          </p:val>
                                        </p:tav>
                                        <p:tav tm="100000">
                                          <p:val>
                                            <p:strVal val="#ppt_y"/>
                                          </p:val>
                                        </p:tav>
                                      </p:tavLst>
                                    </p:anim>
                                    <p:animEffect transition="in" filter="fade">
                                      <p:cBhvr>
                                        <p:cTn id="18" dur="2000"/>
                                        <p:tgtEl>
                                          <p:spTgt spid="5"/>
                                        </p:tgtEl>
                                      </p:cBhvr>
                                    </p:animEffect>
                                  </p:childTnLst>
                                </p:cTn>
                              </p:par>
                            </p:childTnLst>
                          </p:cTn>
                        </p:par>
                        <p:par>
                          <p:cTn id="19" fill="hold">
                            <p:stCondLst>
                              <p:cond delay="3000"/>
                            </p:stCondLst>
                            <p:childTnLst>
                              <p:par>
                                <p:cTn id="20" presetID="25" presetClass="entr" presetSubtype="0" fill="hold" nodeType="afterEffect">
                                  <p:stCondLst>
                                    <p:cond delay="0"/>
                                  </p:stCondLst>
                                  <p:childTnLst>
                                    <p:set>
                                      <p:cBhvr>
                                        <p:cTn id="21" dur="1" fill="hold">
                                          <p:stCondLst>
                                            <p:cond delay="0"/>
                                          </p:stCondLst>
                                        </p:cTn>
                                        <p:tgtEl>
                                          <p:spTgt spid="10242"/>
                                        </p:tgtEl>
                                        <p:attrNameLst>
                                          <p:attrName>style.visibility</p:attrName>
                                        </p:attrNameLst>
                                      </p:cBhvr>
                                      <p:to>
                                        <p:strVal val="visible"/>
                                      </p:to>
                                    </p:set>
                                    <p:anim calcmode="lin" valueType="num">
                                      <p:cBhvr>
                                        <p:cTn id="22" dur="500" decel="50000" fill="hold">
                                          <p:stCondLst>
                                            <p:cond delay="0"/>
                                          </p:stCondLst>
                                        </p:cTn>
                                        <p:tgtEl>
                                          <p:spTgt spid="10242"/>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10242"/>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10242"/>
                                        </p:tgtEl>
                                        <p:attrNameLst>
                                          <p:attrName>ppt_w</p:attrName>
                                        </p:attrNameLst>
                                      </p:cBhvr>
                                      <p:tavLst>
                                        <p:tav tm="0">
                                          <p:val>
                                            <p:strVal val="#ppt_w*.05"/>
                                          </p:val>
                                        </p:tav>
                                        <p:tav tm="100000">
                                          <p:val>
                                            <p:strVal val="#ppt_w"/>
                                          </p:val>
                                        </p:tav>
                                      </p:tavLst>
                                    </p:anim>
                                    <p:anim calcmode="lin" valueType="num">
                                      <p:cBhvr>
                                        <p:cTn id="25" dur="1000" fill="hold"/>
                                        <p:tgtEl>
                                          <p:spTgt spid="10242"/>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10242"/>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10242"/>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10242"/>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10242"/>
                                        </p:tgtEl>
                                      </p:cBhvr>
                                    </p:animEffect>
                                  </p:childTnLst>
                                </p:cTn>
                              </p:par>
                            </p:childTnLst>
                          </p:cTn>
                        </p:par>
                        <p:par>
                          <p:cTn id="30" fill="hold">
                            <p:stCondLst>
                              <p:cond delay="4000"/>
                            </p:stCondLst>
                            <p:childTnLst>
                              <p:par>
                                <p:cTn id="31" presetID="54" presetClass="entr" presetSubtype="0" accel="10000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2000" fill="hold"/>
                                        <p:tgtEl>
                                          <p:spTgt spid="6"/>
                                        </p:tgtEl>
                                        <p:attrNameLst>
                                          <p:attrName>ppt_w</p:attrName>
                                        </p:attrNameLst>
                                      </p:cBhvr>
                                      <p:tavLst>
                                        <p:tav tm="0">
                                          <p:val>
                                            <p:strVal val="#ppt_w*0.05"/>
                                          </p:val>
                                        </p:tav>
                                        <p:tav tm="100000">
                                          <p:val>
                                            <p:strVal val="#ppt_w"/>
                                          </p:val>
                                        </p:tav>
                                      </p:tavLst>
                                    </p:anim>
                                    <p:anim calcmode="lin" valueType="num">
                                      <p:cBhvr>
                                        <p:cTn id="34" dur="2000" fill="hold"/>
                                        <p:tgtEl>
                                          <p:spTgt spid="6"/>
                                        </p:tgtEl>
                                        <p:attrNameLst>
                                          <p:attrName>ppt_h</p:attrName>
                                        </p:attrNameLst>
                                      </p:cBhvr>
                                      <p:tavLst>
                                        <p:tav tm="0">
                                          <p:val>
                                            <p:strVal val="#ppt_h"/>
                                          </p:val>
                                        </p:tav>
                                        <p:tav tm="100000">
                                          <p:val>
                                            <p:strVal val="#ppt_h"/>
                                          </p:val>
                                        </p:tav>
                                      </p:tavLst>
                                    </p:anim>
                                    <p:anim calcmode="lin" valueType="num">
                                      <p:cBhvr>
                                        <p:cTn id="35" dur="2000" fill="hold"/>
                                        <p:tgtEl>
                                          <p:spTgt spid="6"/>
                                        </p:tgtEl>
                                        <p:attrNameLst>
                                          <p:attrName>ppt_x</p:attrName>
                                        </p:attrNameLst>
                                      </p:cBhvr>
                                      <p:tavLst>
                                        <p:tav tm="0">
                                          <p:val>
                                            <p:strVal val="#ppt_x-.2"/>
                                          </p:val>
                                        </p:tav>
                                        <p:tav tm="100000">
                                          <p:val>
                                            <p:strVal val="#ppt_x"/>
                                          </p:val>
                                        </p:tav>
                                      </p:tavLst>
                                    </p:anim>
                                    <p:anim calcmode="lin" valueType="num">
                                      <p:cBhvr>
                                        <p:cTn id="36" dur="2000" fill="hold"/>
                                        <p:tgtEl>
                                          <p:spTgt spid="6"/>
                                        </p:tgtEl>
                                        <p:attrNameLst>
                                          <p:attrName>ppt_y</p:attrName>
                                        </p:attrNameLst>
                                      </p:cBhvr>
                                      <p:tavLst>
                                        <p:tav tm="0">
                                          <p:val>
                                            <p:strVal val="#ppt_y"/>
                                          </p:val>
                                        </p:tav>
                                        <p:tav tm="100000">
                                          <p:val>
                                            <p:strVal val="#ppt_y"/>
                                          </p:val>
                                        </p:tav>
                                      </p:tavLst>
                                    </p:anim>
                                    <p:animEffect transition="in" filter="fade">
                                      <p:cBhvr>
                                        <p:cTn id="3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200" dirty="0">
                <a:latin typeface="Lucida Calligraphy" pitchFamily="66" charset="0"/>
              </a:rPr>
              <a:t>4 Gennaio 1992 Lamezia Terme (CZ). Ucciso il sovrintendente di Polizia </a:t>
            </a:r>
            <a:r>
              <a:rPr lang="it-IT" sz="2200" b="1" dirty="0">
                <a:latin typeface="Lucida Calligraphy" pitchFamily="66" charset="0"/>
              </a:rPr>
              <a:t>Salvatore Aversa </a:t>
            </a:r>
            <a:r>
              <a:rPr lang="it-IT" sz="2200" dirty="0">
                <a:latin typeface="Lucida Calligraphy" pitchFamily="66" charset="0"/>
              </a:rPr>
              <a:t>e la moglie Lucia </a:t>
            </a:r>
            <a:r>
              <a:rPr lang="it-IT" sz="2200" dirty="0" err="1">
                <a:latin typeface="Lucida Calligraphy" pitchFamily="66" charset="0"/>
              </a:rPr>
              <a:t>Precenzano</a:t>
            </a:r>
            <a:r>
              <a:rPr lang="it-IT" sz="2200" dirty="0">
                <a:latin typeface="Lucida Calligraphy" pitchFamily="66" charset="0"/>
              </a:rPr>
              <a:t>.</a:t>
            </a:r>
          </a:p>
        </p:txBody>
      </p:sp>
      <p:sp>
        <p:nvSpPr>
          <p:cNvPr id="3" name="Segnaposto contenuto 2"/>
          <p:cNvSpPr>
            <a:spLocks noGrp="1"/>
          </p:cNvSpPr>
          <p:nvPr>
            <p:ph idx="1"/>
          </p:nvPr>
        </p:nvSpPr>
        <p:spPr>
          <a:xfrm>
            <a:off x="457200" y="1628800"/>
            <a:ext cx="8229600" cy="4525963"/>
          </a:xfrm>
        </p:spPr>
        <p:txBody>
          <a:bodyPr/>
          <a:lstStyle/>
          <a:p>
            <a:endParaRPr lang="it-IT" dirty="0"/>
          </a:p>
          <a:p>
            <a:endParaRPr lang="it-IT"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4576" y="1714488"/>
            <a:ext cx="5530630" cy="4573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FEDEZ - Si Scrive Schiavitù Si Legge Libertà (Lyrics).mp3">
            <a:hlinkClick r:id="" action="ppaction://media"/>
          </p:cNvPr>
          <p:cNvPicPr>
            <a:picLocks noRot="1" noChangeAspect="1"/>
          </p:cNvPicPr>
          <p:nvPr>
            <a:audioFile r:link="rId1"/>
          </p:nvPr>
        </p:nvPicPr>
        <p:blipFill>
          <a:blip r:embed="rId4"/>
          <a:stretch>
            <a:fillRect/>
          </a:stretch>
        </p:blipFill>
        <p:spPr>
          <a:xfrm>
            <a:off x="-428660" y="2500306"/>
            <a:ext cx="233362" cy="233362"/>
          </a:xfrm>
          <a:prstGeom prst="rect">
            <a:avLst/>
          </a:prstGeom>
        </p:spPr>
      </p:pic>
    </p:spTree>
    <p:extLst>
      <p:ext uri="{BB962C8B-B14F-4D97-AF65-F5344CB8AC3E}">
        <p14:creationId xmlns:p14="http://schemas.microsoft.com/office/powerpoint/2010/main" val="4229908171"/>
      </p:ext>
    </p:extLst>
  </p:cSld>
  <p:clrMapOvr>
    <a:masterClrMapping/>
  </p:clrMapOvr>
  <p:transition advTm="1104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par>
                                <p:cTn id="7" presetID="5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770" decel="100000"/>
                                        <p:tgtEl>
                                          <p:spTgt spid="2"/>
                                        </p:tgtEl>
                                      </p:cBhvr>
                                    </p:animEffect>
                                    <p:animScale>
                                      <p:cBhvr>
                                        <p:cTn id="10" dur="770" decel="100000"/>
                                        <p:tgtEl>
                                          <p:spTgt spid="2"/>
                                        </p:tgtEl>
                                      </p:cBhvr>
                                      <p:from x="10000" y="10000"/>
                                      <p:to x="200000" y="450000"/>
                                    </p:animScale>
                                    <p:animScale>
                                      <p:cBhvr>
                                        <p:cTn id="11" dur="1230" accel="100000" fill="hold">
                                          <p:stCondLst>
                                            <p:cond delay="770"/>
                                          </p:stCondLst>
                                        </p:cTn>
                                        <p:tgtEl>
                                          <p:spTgt spid="2"/>
                                        </p:tgtEl>
                                      </p:cBhvr>
                                      <p:from x="200000" y="450000"/>
                                      <p:to x="100000" y="100000"/>
                                    </p:animScale>
                                    <p:set>
                                      <p:cBhvr>
                                        <p:cTn id="12" dur="770" fill="hold"/>
                                        <p:tgtEl>
                                          <p:spTgt spid="2"/>
                                        </p:tgtEl>
                                        <p:attrNameLst>
                                          <p:attrName>ppt_x</p:attrName>
                                        </p:attrNameLst>
                                      </p:cBhvr>
                                      <p:to>
                                        <p:strVal val="(0.5)"/>
                                      </p:to>
                                    </p:set>
                                    <p:anim from="(0.5)" to="(#ppt_x)" calcmode="lin" valueType="num">
                                      <p:cBhvr>
                                        <p:cTn id="13" dur="1230" accel="100000" fill="hold">
                                          <p:stCondLst>
                                            <p:cond delay="770"/>
                                          </p:stCondLst>
                                        </p:cTn>
                                        <p:tgtEl>
                                          <p:spTgt spid="2"/>
                                        </p:tgtEl>
                                        <p:attrNameLst>
                                          <p:attrName>ppt_x</p:attrName>
                                        </p:attrNameLst>
                                      </p:cBhvr>
                                    </p:anim>
                                    <p:set>
                                      <p:cBhvr>
                                        <p:cTn id="14" dur="770" fill="hold"/>
                                        <p:tgtEl>
                                          <p:spTgt spid="2"/>
                                        </p:tgtEl>
                                        <p:attrNameLst>
                                          <p:attrName>ppt_y</p:attrName>
                                        </p:attrNameLst>
                                      </p:cBhvr>
                                      <p:to>
                                        <p:strVal val="(#ppt_y+0.4)"/>
                                      </p:to>
                                    </p:set>
                                    <p:anim from="(#ppt_y+0.4)" to="(#ppt_y)" calcmode="lin" valueType="num">
                                      <p:cBhvr>
                                        <p:cTn id="15" dur="1230" accel="100000" fill="hold">
                                          <p:stCondLst>
                                            <p:cond delay="770"/>
                                          </p:stCondLst>
                                        </p:cTn>
                                        <p:tgtEl>
                                          <p:spTgt spid="2"/>
                                        </p:tgtEl>
                                        <p:attrNameLst>
                                          <p:attrName>ppt_y</p:attrName>
                                        </p:attrNameLst>
                                      </p:cBhvr>
                                    </p:anim>
                                  </p:childTnLst>
                                </p:cTn>
                              </p:par>
                            </p:childTnLst>
                          </p:cTn>
                        </p:par>
                        <p:par>
                          <p:cTn id="16" fill="hold">
                            <p:stCondLst>
                              <p:cond delay="2000"/>
                            </p:stCondLst>
                            <p:childTnLst>
                              <p:par>
                                <p:cTn id="17" presetID="43" presetClass="entr" presetSubtype="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200"/>
                                        <p:tgtEl>
                                          <p:spTgt spid="1026"/>
                                        </p:tgtEl>
                                      </p:cBhvr>
                                    </p:animEffect>
                                    <p:anim calcmode="lin" valueType="num">
                                      <p:cBhvr>
                                        <p:cTn id="20" dur="800" fill="hold"/>
                                        <p:tgtEl>
                                          <p:spTgt spid="1026"/>
                                        </p:tgtEl>
                                        <p:attrNameLst>
                                          <p:attrName>ppt_x</p:attrName>
                                        </p:attrNameLst>
                                      </p:cBhvr>
                                      <p:tavLst>
                                        <p:tav tm="0">
                                          <p:val>
                                            <p:strVal val="#ppt_x"/>
                                          </p:val>
                                        </p:tav>
                                        <p:tav tm="100000">
                                          <p:val>
                                            <p:strVal val="#ppt_x"/>
                                          </p:val>
                                        </p:tav>
                                      </p:tavLst>
                                    </p:anim>
                                    <p:anim calcmode="lin" valueType="num">
                                      <p:cBhvr>
                                        <p:cTn id="21" dur="800" fill="hold"/>
                                        <p:tgtEl>
                                          <p:spTgt spid="1026"/>
                                        </p:tgtEl>
                                        <p:attrNameLst>
                                          <p:attrName>ppt_y</p:attrName>
                                        </p:attrNameLst>
                                      </p:cBhvr>
                                      <p:tavLst>
                                        <p:tav tm="0">
                                          <p:val>
                                            <p:strVal val="#ppt_y+0.31"/>
                                          </p:val>
                                        </p:tav>
                                        <p:tav tm="100000">
                                          <p:val>
                                            <p:strVal val="#ppt_y+0.31"/>
                                          </p:val>
                                        </p:tav>
                                      </p:tavLst>
                                    </p:anim>
                                    <p:anim calcmode="lin" valueType="num">
                                      <p:cBhvr>
                                        <p:cTn id="22" dur="1200" decel="50000" fill="hold">
                                          <p:stCondLst>
                                            <p:cond delay="800"/>
                                          </p:stCondLst>
                                        </p:cTn>
                                        <p:tgtEl>
                                          <p:spTgt spid="102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1200" decel="50000" fill="hold">
                                          <p:stCondLst>
                                            <p:cond delay="800"/>
                                          </p:stCondLst>
                                        </p:cTn>
                                        <p:tgtEl>
                                          <p:spTgt spid="102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15" showWhenStopped="0">
                <p:cTn id="24" repeatCount="16000"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043890" cy="939784"/>
          </a:xfrm>
        </p:spPr>
        <p:txBody>
          <a:bodyPr>
            <a:noAutofit/>
          </a:bodyPr>
          <a:lstStyle/>
          <a:p>
            <a:r>
              <a:rPr lang="it-IT" sz="2000" dirty="0" smtClean="0">
                <a:latin typeface="Lucida Calligraphy" pitchFamily="66" charset="0"/>
              </a:rPr>
              <a:t/>
            </a:r>
            <a:br>
              <a:rPr lang="it-IT" sz="2000" dirty="0" smtClean="0">
                <a:latin typeface="Lucida Calligraphy" pitchFamily="66" charset="0"/>
              </a:rPr>
            </a:br>
            <a:r>
              <a:rPr lang="it-IT" sz="2000" dirty="0" smtClean="0">
                <a:latin typeface="Lucida Calligraphy" pitchFamily="66" charset="0"/>
              </a:rPr>
              <a:t/>
            </a:r>
            <a:br>
              <a:rPr lang="it-IT" sz="2000" dirty="0" smtClean="0">
                <a:latin typeface="Lucida Calligraphy" pitchFamily="66" charset="0"/>
              </a:rPr>
            </a:br>
            <a:r>
              <a:rPr lang="it-IT" sz="2000" dirty="0" smtClean="0">
                <a:latin typeface="Lucida Calligraphy" pitchFamily="66" charset="0"/>
              </a:rPr>
              <a:t/>
            </a:r>
            <a:br>
              <a:rPr lang="it-IT" sz="2000" dirty="0" smtClean="0">
                <a:latin typeface="Lucida Calligraphy" pitchFamily="66" charset="0"/>
              </a:rPr>
            </a:br>
            <a:r>
              <a:rPr lang="it-IT" sz="2000" dirty="0" smtClean="0">
                <a:latin typeface="Lucida Calligraphy" pitchFamily="66" charset="0"/>
              </a:rPr>
              <a:t>E' il 23 maggio 1992 quando alle 17 e 56, all'altezza dello svincolo autostradale di Capaci, cinquecento chili di tritolo fanno saltare in aria l'auto su cui viaggia il giudice </a:t>
            </a:r>
            <a:r>
              <a:rPr lang="it-IT" sz="2000" b="1" dirty="0" smtClean="0">
                <a:latin typeface="Lucida Calligraphy" pitchFamily="66" charset="0"/>
              </a:rPr>
              <a:t>Giovanni Falcone</a:t>
            </a:r>
            <a:r>
              <a:rPr lang="it-IT" sz="2000" dirty="0" smtClean="0">
                <a:latin typeface="Lucida Calligraphy" pitchFamily="66" charset="0"/>
              </a:rPr>
              <a:t>, la moglie Francesca </a:t>
            </a:r>
            <a:r>
              <a:rPr lang="it-IT" sz="2000" dirty="0" err="1" smtClean="0">
                <a:latin typeface="Lucida Calligraphy" pitchFamily="66" charset="0"/>
              </a:rPr>
              <a:t>Morvillo</a:t>
            </a:r>
            <a:r>
              <a:rPr lang="it-IT" sz="2000" dirty="0" smtClean="0">
                <a:latin typeface="Lucida Calligraphy" pitchFamily="66" charset="0"/>
              </a:rPr>
              <a:t> e tre uomini della scorta: gli agenti </a:t>
            </a:r>
            <a:r>
              <a:rPr lang="it-IT" sz="2000" dirty="0" err="1" smtClean="0">
                <a:latin typeface="Lucida Calligraphy" pitchFamily="66" charset="0"/>
              </a:rPr>
              <a:t>Montinaro</a:t>
            </a:r>
            <a:r>
              <a:rPr lang="it-IT" sz="2000" dirty="0" smtClean="0">
                <a:latin typeface="Lucida Calligraphy" pitchFamily="66" charset="0"/>
              </a:rPr>
              <a:t>, Di </a:t>
            </a:r>
            <a:r>
              <a:rPr lang="it-IT" sz="2000" dirty="0" err="1" smtClean="0">
                <a:latin typeface="Lucida Calligraphy" pitchFamily="66" charset="0"/>
              </a:rPr>
              <a:t>Cillo</a:t>
            </a:r>
            <a:r>
              <a:rPr lang="it-IT" sz="2000" dirty="0" smtClean="0">
                <a:latin typeface="Lucida Calligraphy" pitchFamily="66" charset="0"/>
              </a:rPr>
              <a:t> e  Schifani.</a:t>
            </a:r>
            <a:endParaRPr lang="it-IT" sz="2000" dirty="0">
              <a:latin typeface="Lucida Calligraphy" pitchFamily="66"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9190" y="2571744"/>
            <a:ext cx="3570379" cy="3570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rot="21112035">
            <a:off x="520160" y="2594146"/>
            <a:ext cx="3600400" cy="3570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5598984"/>
      </p:ext>
    </p:extLst>
  </p:cSld>
  <p:clrMapOvr>
    <a:masterClrMapping/>
  </p:clrMapOvr>
  <p:transition advTm="2182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nodeType="afterEffect">
                                  <p:stCondLst>
                                    <p:cond delay="0"/>
                                  </p:stCondLst>
                                  <p:iterate type="lt">
                                    <p:tmPct val="10000"/>
                                  </p:iterate>
                                  <p:childTnLst>
                                    <p:set>
                                      <p:cBhvr>
                                        <p:cTn id="12" dur="1" fill="hold">
                                          <p:stCondLst>
                                            <p:cond delay="0"/>
                                          </p:stCondLst>
                                        </p:cTn>
                                        <p:tgtEl>
                                          <p:spTgt spid="1027"/>
                                        </p:tgtEl>
                                        <p:attrNameLst>
                                          <p:attrName>style.visibility</p:attrName>
                                        </p:attrNameLst>
                                      </p:cBhvr>
                                      <p:to>
                                        <p:strVal val="visible"/>
                                      </p:to>
                                    </p:set>
                                    <p:animEffect transition="in" filter="fade">
                                      <p:cBhvr>
                                        <p:cTn id="13" dur="2000"/>
                                        <p:tgtEl>
                                          <p:spTgt spid="1027"/>
                                        </p:tgtEl>
                                      </p:cBhvr>
                                    </p:animEffect>
                                    <p:anim calcmode="lin" valueType="num">
                                      <p:cBhvr>
                                        <p:cTn id="14" dur="2000" fill="hold"/>
                                        <p:tgtEl>
                                          <p:spTgt spid="1027"/>
                                        </p:tgtEl>
                                        <p:attrNameLst>
                                          <p:attrName>ppt_x</p:attrName>
                                        </p:attrNameLst>
                                      </p:cBhvr>
                                      <p:tavLst>
                                        <p:tav tm="0">
                                          <p:val>
                                            <p:strVal val="#ppt_x-.1"/>
                                          </p:val>
                                        </p:tav>
                                        <p:tav tm="100000">
                                          <p:val>
                                            <p:strVal val="#ppt_x"/>
                                          </p:val>
                                        </p:tav>
                                      </p:tavLst>
                                    </p:anim>
                                    <p:anim calcmode="lin" valueType="num">
                                      <p:cBhvr>
                                        <p:cTn id="15" dur="2000" fill="hold"/>
                                        <p:tgtEl>
                                          <p:spTgt spid="1027"/>
                                        </p:tgtEl>
                                        <p:attrNameLst>
                                          <p:attrName>ppt_y</p:attrName>
                                        </p:attrNameLst>
                                      </p:cBhvr>
                                      <p:tavLst>
                                        <p:tav tm="0">
                                          <p:val>
                                            <p:strVal val="#ppt_y"/>
                                          </p:val>
                                        </p:tav>
                                        <p:tav tm="100000">
                                          <p:val>
                                            <p:strVal val="#ppt_y"/>
                                          </p:val>
                                        </p:tav>
                                      </p:tavLst>
                                    </p:anim>
                                  </p:childTnLst>
                                </p:cTn>
                              </p:par>
                            </p:childTnLst>
                          </p:cTn>
                        </p:par>
                        <p:par>
                          <p:cTn id="16" fill="hold">
                            <p:stCondLst>
                              <p:cond delay="3000"/>
                            </p:stCondLst>
                            <p:childTnLst>
                              <p:par>
                                <p:cTn id="17" presetID="55" presetClass="entr" presetSubtype="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1000" fill="hold"/>
                                        <p:tgtEl>
                                          <p:spTgt spid="1026"/>
                                        </p:tgtEl>
                                        <p:attrNameLst>
                                          <p:attrName>ppt_w</p:attrName>
                                        </p:attrNameLst>
                                      </p:cBhvr>
                                      <p:tavLst>
                                        <p:tav tm="0">
                                          <p:val>
                                            <p:strVal val="#ppt_w*0.70"/>
                                          </p:val>
                                        </p:tav>
                                        <p:tav tm="100000">
                                          <p:val>
                                            <p:strVal val="#ppt_w"/>
                                          </p:val>
                                        </p:tav>
                                      </p:tavLst>
                                    </p:anim>
                                    <p:anim calcmode="lin" valueType="num">
                                      <p:cBhvr>
                                        <p:cTn id="20" dur="1000" fill="hold"/>
                                        <p:tgtEl>
                                          <p:spTgt spid="1026"/>
                                        </p:tgtEl>
                                        <p:attrNameLst>
                                          <p:attrName>ppt_h</p:attrName>
                                        </p:attrNameLst>
                                      </p:cBhvr>
                                      <p:tavLst>
                                        <p:tav tm="0">
                                          <p:val>
                                            <p:strVal val="#ppt_h"/>
                                          </p:val>
                                        </p:tav>
                                        <p:tav tm="100000">
                                          <p:val>
                                            <p:strVal val="#ppt_h"/>
                                          </p:val>
                                        </p:tav>
                                      </p:tavLst>
                                    </p:anim>
                                    <p:animEffect transition="in" filter="fade">
                                      <p:cBhvr>
                                        <p:cTn id="21"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28596" y="285728"/>
            <a:ext cx="8229600" cy="1143000"/>
          </a:xfrm>
        </p:spPr>
        <p:txBody>
          <a:bodyPr>
            <a:normAutofit fontScale="90000"/>
          </a:bodyPr>
          <a:lstStyle/>
          <a:p>
            <a:r>
              <a:rPr lang="it-IT" sz="2700" dirty="0" smtClean="0">
                <a:latin typeface="Lucida Calligraphy" pitchFamily="66" charset="0"/>
              </a:rPr>
              <a:t/>
            </a:r>
            <a:br>
              <a:rPr lang="it-IT" sz="2700" dirty="0" smtClean="0">
                <a:latin typeface="Lucida Calligraphy" pitchFamily="66" charset="0"/>
              </a:rPr>
            </a:br>
            <a:r>
              <a:rPr lang="it-IT" sz="2700" dirty="0" smtClean="0">
                <a:latin typeface="Lucida Calligraphy" pitchFamily="66" charset="0"/>
              </a:rPr>
              <a:t>Il 19 luglio 1992 l’esplosione di un’autobomba toglie la vita al giudice Paolo Borsellino e alla sua scorta: gli agenti  Catalano</a:t>
            </a:r>
            <a:r>
              <a:rPr lang="it-IT" sz="2200" dirty="0" smtClean="0">
                <a:latin typeface="Lucida Calligraphy" pitchFamily="66" charset="0"/>
              </a:rPr>
              <a:t>,  </a:t>
            </a:r>
            <a:r>
              <a:rPr lang="it-IT" sz="2200" dirty="0" err="1" smtClean="0">
                <a:latin typeface="Lucida Calligraphy" pitchFamily="66" charset="0"/>
              </a:rPr>
              <a:t>Loi</a:t>
            </a:r>
            <a:r>
              <a:rPr lang="it-IT" sz="2400" dirty="0" smtClean="0">
                <a:latin typeface="Lucida Calligraphy"/>
              </a:rPr>
              <a:t>, Li Muli,  Cosina e  Traina.</a:t>
            </a:r>
            <a:endParaRPr lang="it-IT" sz="2200" dirty="0">
              <a:latin typeface="Lucida Calligraphy" pitchFamily="66" charset="0"/>
            </a:endParaRPr>
          </a:p>
        </p:txBody>
      </p:sp>
      <p:pic>
        <p:nvPicPr>
          <p:cNvPr id="1029" name="Picture 5" descr="http://www.francescogenovese.com/wordpress/wp-content/uploads/2012/07/primapagina.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269605">
            <a:off x="5327628" y="1774417"/>
            <a:ext cx="2857500" cy="248602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utente\Desktop\progetto Cristiano IB\paolo_borsellino-ventennale1.jpg"/>
          <p:cNvPicPr>
            <a:picLocks noChangeAspect="1" noChangeArrowheads="1"/>
          </p:cNvPicPr>
          <p:nvPr/>
        </p:nvPicPr>
        <p:blipFill>
          <a:blip r:embed="rId6" cstate="print"/>
          <a:srcRect/>
          <a:stretch>
            <a:fillRect/>
          </a:stretch>
        </p:blipFill>
        <p:spPr bwMode="auto">
          <a:xfrm rot="20391593">
            <a:off x="429733" y="2197814"/>
            <a:ext cx="3870530" cy="3183511"/>
          </a:xfrm>
          <a:prstGeom prst="rect">
            <a:avLst/>
          </a:prstGeom>
          <a:noFill/>
        </p:spPr>
      </p:pic>
      <p:pic>
        <p:nvPicPr>
          <p:cNvPr id="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43504" y="4557706"/>
            <a:ext cx="3714776" cy="2300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258305474"/>
      </p:ext>
    </p:extLst>
  </p:cSld>
  <p:clrMapOvr>
    <a:masterClrMapping/>
  </p:clrMapOvr>
  <p:transition advTm="1870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2.5"/>
                                          </p:val>
                                        </p:tav>
                                        <p:tav tm="100000">
                                          <p:val>
                                            <p:strVal val="#ppt_w"/>
                                          </p:val>
                                        </p:tav>
                                      </p:tavLst>
                                    </p:anim>
                                    <p:anim calcmode="lin" valueType="num">
                                      <p:cBhvr>
                                        <p:cTn id="8" dur="500" fill="hold"/>
                                        <p:tgtEl>
                                          <p:spTgt spid="2"/>
                                        </p:tgtEl>
                                        <p:attrNameLst>
                                          <p:attrName>ppt_h</p:attrName>
                                        </p:attrNameLst>
                                      </p:cBhvr>
                                      <p:tavLst>
                                        <p:tav tm="0">
                                          <p:val>
                                            <p:strVal val="#ppt_h*0.01"/>
                                          </p:val>
                                        </p:tav>
                                        <p:tav tm="100000">
                                          <p:val>
                                            <p:strVal val="#ppt_h"/>
                                          </p:val>
                                        </p:tav>
                                      </p:tavLst>
                                    </p:anim>
                                    <p:anim calcmode="lin" valueType="num">
                                      <p:cBhvr>
                                        <p:cTn id="9" dur="500" fill="hold"/>
                                        <p:tgtEl>
                                          <p:spTgt spid="2"/>
                                        </p:tgtEl>
                                        <p:attrNameLst>
                                          <p:attrName>ppt_x</p:attrName>
                                        </p:attrNameLst>
                                      </p:cBhvr>
                                      <p:tavLst>
                                        <p:tav tm="0">
                                          <p:val>
                                            <p:strVal val="#ppt_x"/>
                                          </p:val>
                                        </p:tav>
                                        <p:tav tm="100000">
                                          <p:val>
                                            <p:strVal val="#ppt_x"/>
                                          </p:val>
                                        </p:tav>
                                      </p:tavLst>
                                    </p:anim>
                                    <p:anim calcmode="lin" valueType="num">
                                      <p:cBhvr>
                                        <p:cTn id="10" dur="500" fill="hold"/>
                                        <p:tgtEl>
                                          <p:spTgt spid="2"/>
                                        </p:tgtEl>
                                        <p:attrNameLst>
                                          <p:attrName>ppt_y</p:attrName>
                                        </p:attrNameLst>
                                      </p:cBhvr>
                                      <p:tavLst>
                                        <p:tav tm="0">
                                          <p:val>
                                            <p:strVal val="#ppt_h+1"/>
                                          </p:val>
                                        </p:tav>
                                        <p:tav tm="100000">
                                          <p:val>
                                            <p:strVal val="#ppt_y"/>
                                          </p:val>
                                        </p:tav>
                                      </p:tavLst>
                                    </p:anim>
                                    <p:animEffect transition="in" filter="fade">
                                      <p:cBhvr>
                                        <p:cTn id="11" dur="500"/>
                                        <p:tgtEl>
                                          <p:spTgt spid="2"/>
                                        </p:tgtEl>
                                      </p:cBhvr>
                                    </p:animEffect>
                                  </p:childTnLst>
                                </p:cTn>
                              </p:par>
                            </p:childTnLst>
                          </p:cTn>
                        </p:par>
                        <p:par>
                          <p:cTn id="12" fill="hold">
                            <p:stCondLst>
                              <p:cond delay="500"/>
                            </p:stCondLst>
                            <p:childTnLst>
                              <p:par>
                                <p:cTn id="13" presetID="42" presetClass="entr" presetSubtype="0" fill="hold" nodeType="after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fade">
                                      <p:cBhvr>
                                        <p:cTn id="15" dur="1000"/>
                                        <p:tgtEl>
                                          <p:spTgt spid="7170"/>
                                        </p:tgtEl>
                                      </p:cBhvr>
                                    </p:animEffect>
                                    <p:anim calcmode="lin" valueType="num">
                                      <p:cBhvr>
                                        <p:cTn id="16" dur="1000" fill="hold"/>
                                        <p:tgtEl>
                                          <p:spTgt spid="7170"/>
                                        </p:tgtEl>
                                        <p:attrNameLst>
                                          <p:attrName>ppt_x</p:attrName>
                                        </p:attrNameLst>
                                      </p:cBhvr>
                                      <p:tavLst>
                                        <p:tav tm="0">
                                          <p:val>
                                            <p:strVal val="#ppt_x"/>
                                          </p:val>
                                        </p:tav>
                                        <p:tav tm="100000">
                                          <p:val>
                                            <p:strVal val="#ppt_x"/>
                                          </p:val>
                                        </p:tav>
                                      </p:tavLst>
                                    </p:anim>
                                    <p:anim calcmode="lin" valueType="num">
                                      <p:cBhvr>
                                        <p:cTn id="17" dur="1000" fill="hold"/>
                                        <p:tgtEl>
                                          <p:spTgt spid="7170"/>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24" presetClass="entr" presetSubtype="0" fill="hold" nodeType="afterEffect">
                                  <p:stCondLst>
                                    <p:cond delay="0"/>
                                  </p:stCondLst>
                                  <p:childTnLst>
                                    <p:set>
                                      <p:cBhvr>
                                        <p:cTn id="20" dur="1" fill="hold">
                                          <p:stCondLst>
                                            <p:cond delay="0"/>
                                          </p:stCondLst>
                                        </p:cTn>
                                        <p:tgtEl>
                                          <p:spTgt spid="1029"/>
                                        </p:tgtEl>
                                        <p:attrNameLst>
                                          <p:attrName>style.visibility</p:attrName>
                                        </p:attrNameLst>
                                      </p:cBhvr>
                                      <p:to>
                                        <p:strVal val="visible"/>
                                      </p:to>
                                    </p:set>
                                    <p:anim to="" calcmode="lin" valueType="num">
                                      <p:cBhvr>
                                        <p:cTn id="21" dur="1" fill="hold"/>
                                        <p:tgtEl>
                                          <p:spTgt spid="1029"/>
                                        </p:tgtEl>
                                        <p:attrNameLst>
                                          <p:attrName/>
                                        </p:attrNameLst>
                                      </p:cBhvr>
                                    </p:anim>
                                  </p:childTnLst>
                                </p:cTn>
                              </p:par>
                            </p:childTnLst>
                          </p:cTn>
                        </p:par>
                        <p:par>
                          <p:cTn id="22" fill="hold">
                            <p:stCondLst>
                              <p:cond delay="1500"/>
                            </p:stCondLst>
                            <p:childTnLst>
                              <p:par>
                                <p:cTn id="23" presetID="18" presetClass="entr" presetSubtype="12"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strips(downLeft)">
                                      <p:cBhvr>
                                        <p:cTn id="2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8130" name="Picture 2" descr="C:\Users\utente\Desktop\img_0013.jpg"/>
          <p:cNvPicPr>
            <a:picLocks noGrp="1" noChangeAspect="1" noChangeArrowheads="1"/>
          </p:cNvPicPr>
          <p:nvPr>
            <p:ph idx="1"/>
          </p:nvPr>
        </p:nvPicPr>
        <p:blipFill>
          <a:blip r:embed="rId2"/>
          <a:srcRect/>
          <a:stretch>
            <a:fillRect/>
          </a:stretch>
        </p:blipFill>
        <p:spPr bwMode="auto">
          <a:xfrm>
            <a:off x="785786" y="571480"/>
            <a:ext cx="7643866" cy="5730034"/>
          </a:xfrm>
          <a:prstGeom prst="rect">
            <a:avLst/>
          </a:prstGeom>
          <a:noFill/>
        </p:spPr>
      </p:pic>
    </p:spTree>
  </p:cSld>
  <p:clrMapOvr>
    <a:masterClrMapping/>
  </p:clrMapOvr>
  <p:transition advTm="650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48130"/>
                                        </p:tgtEl>
                                        <p:attrNameLst>
                                          <p:attrName>style.visibility</p:attrName>
                                        </p:attrNameLst>
                                      </p:cBhvr>
                                      <p:to>
                                        <p:strVal val="visible"/>
                                      </p:to>
                                    </p:set>
                                    <p:anim to="" calcmode="lin" valueType="num">
                                      <p:cBhvr>
                                        <p:cTn id="7" dur="1" fill="hold"/>
                                        <p:tgtEl>
                                          <p:spTgt spid="4813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200" b="1" dirty="0" smtClean="0">
                <a:latin typeface="Lucida Calligraphy" pitchFamily="66" charset="0"/>
              </a:rPr>
              <a:t>Lea </a:t>
            </a:r>
            <a:r>
              <a:rPr lang="it-IT" sz="2200" b="1" dirty="0" err="1" smtClean="0">
                <a:latin typeface="Lucida Calligraphy" pitchFamily="66" charset="0"/>
              </a:rPr>
              <a:t>Garofalo</a:t>
            </a:r>
            <a:r>
              <a:rPr lang="it-IT" sz="2200" b="1" dirty="0" smtClean="0">
                <a:latin typeface="Lucida Calligraphy" pitchFamily="66" charset="0"/>
              </a:rPr>
              <a:t> </a:t>
            </a:r>
            <a:r>
              <a:rPr lang="it-IT" sz="2200" dirty="0" smtClean="0">
                <a:latin typeface="Lucida Calligraphy" pitchFamily="66" charset="0"/>
              </a:rPr>
              <a:t>, la donna calabrese che osò sfidare la 'ndrangheta. Uccisa per ordine dell’ex marito il</a:t>
            </a:r>
            <a:br>
              <a:rPr lang="it-IT" sz="2200" dirty="0" smtClean="0">
                <a:latin typeface="Lucida Calligraphy" pitchFamily="66" charset="0"/>
              </a:rPr>
            </a:br>
            <a:r>
              <a:rPr lang="it-IT" sz="2200" dirty="0" smtClean="0">
                <a:latin typeface="Lucida Calligraphy" pitchFamily="66" charset="0"/>
              </a:rPr>
              <a:t> 24 Novembre 2009.</a:t>
            </a:r>
            <a:endParaRPr lang="it-IT" sz="2200" dirty="0">
              <a:latin typeface="Lucida Calligraphy" pitchFamily="66" charset="0"/>
            </a:endParaRPr>
          </a:p>
        </p:txBody>
      </p:sp>
      <p:sp>
        <p:nvSpPr>
          <p:cNvPr id="3" name="Segnaposto contenuto 2"/>
          <p:cNvSpPr>
            <a:spLocks noGrp="1"/>
          </p:cNvSpPr>
          <p:nvPr>
            <p:ph idx="1"/>
          </p:nvPr>
        </p:nvSpPr>
        <p:spPr/>
        <p:txBody>
          <a:bodyPr/>
          <a:lstStyle/>
          <a:p>
            <a:pPr marL="0" indent="0">
              <a:buNone/>
            </a:pPr>
            <a:r>
              <a:rPr lang="it-IT" dirty="0"/>
              <a:t/>
            </a:r>
            <a:br>
              <a:rPr lang="it-IT" dirty="0"/>
            </a:br>
            <a:endParaRPr lang="it-IT"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4546" y="1571612"/>
            <a:ext cx="4857784" cy="5018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8062173"/>
      </p:ext>
    </p:extLst>
  </p:cSld>
  <p:clrMapOvr>
    <a:masterClrMapping/>
  </p:clrMapOvr>
  <p:transition advTm="1054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par>
                          <p:cTn id="8" fill="hold">
                            <p:stCondLst>
                              <p:cond delay="1000"/>
                            </p:stCondLst>
                            <p:childTnLst>
                              <p:par>
                                <p:cTn id="9" presetID="21"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4)">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400" dirty="0" smtClean="0">
                <a:latin typeface="Lucida Calligraphy" pitchFamily="66" charset="0"/>
              </a:rPr>
              <a:t/>
            </a:r>
            <a:br>
              <a:rPr lang="it-IT" sz="2400" dirty="0" smtClean="0">
                <a:latin typeface="Lucida Calligraphy" pitchFamily="66" charset="0"/>
              </a:rPr>
            </a:br>
            <a:r>
              <a:rPr lang="it-IT" sz="2400" b="1" dirty="0" smtClean="0">
                <a:latin typeface="Lucida Calligraphy" pitchFamily="66" charset="0"/>
              </a:rPr>
              <a:t> Maria Concetta </a:t>
            </a:r>
            <a:r>
              <a:rPr lang="it-IT" sz="2400" b="1" dirty="0" err="1" smtClean="0">
                <a:latin typeface="Lucida Calligraphy" pitchFamily="66" charset="0"/>
              </a:rPr>
              <a:t>Cacciola</a:t>
            </a:r>
            <a:r>
              <a:rPr lang="it-IT" sz="2400" b="1" dirty="0" smtClean="0">
                <a:latin typeface="Lucida Calligraphy" pitchFamily="66" charset="0"/>
              </a:rPr>
              <a:t> </a:t>
            </a:r>
            <a:r>
              <a:rPr lang="it-IT" sz="2400" dirty="0" smtClean="0">
                <a:latin typeface="Lucida Calligraphy" pitchFamily="66" charset="0"/>
              </a:rPr>
              <a:t/>
            </a:r>
            <a:br>
              <a:rPr lang="it-IT" sz="2400" dirty="0" smtClean="0">
                <a:latin typeface="Lucida Calligraphy" pitchFamily="66" charset="0"/>
              </a:rPr>
            </a:br>
            <a:r>
              <a:rPr lang="it-IT" sz="2400" dirty="0" smtClean="0">
                <a:latin typeface="Lucida Calligraphy" pitchFamily="66" charset="0"/>
              </a:rPr>
              <a:t>La </a:t>
            </a:r>
            <a:r>
              <a:rPr lang="it-IT" sz="2400" dirty="0">
                <a:latin typeface="Lucida Calligraphy" pitchFamily="66" charset="0"/>
              </a:rPr>
              <a:t>figlia pentita del boss «suicidata» dalla famiglia </a:t>
            </a:r>
            <a:br>
              <a:rPr lang="it-IT" sz="2400" dirty="0">
                <a:latin typeface="Lucida Calligraphy" pitchFamily="66" charset="0"/>
              </a:rPr>
            </a:br>
            <a:r>
              <a:rPr lang="it-IT" sz="2400" dirty="0">
                <a:latin typeface="Lucida Calligraphy" pitchFamily="66" charset="0"/>
              </a:rPr>
              <a:t>Sciolta nell’acido in nome dell’onore </a:t>
            </a:r>
            <a:r>
              <a:rPr lang="it-IT" sz="2400" dirty="0" smtClean="0">
                <a:latin typeface="Lucida Calligraphy" pitchFamily="66" charset="0"/>
              </a:rPr>
              <a:t>perduto.                      20 Agosto 2011</a:t>
            </a:r>
            <a:r>
              <a:rPr lang="it-IT" sz="2400" b="1" dirty="0">
                <a:latin typeface="Lucida Calligraphy" pitchFamily="66" charset="0"/>
              </a:rPr>
              <a:t/>
            </a:r>
            <a:br>
              <a:rPr lang="it-IT" sz="2400" b="1" dirty="0">
                <a:latin typeface="Lucida Calligraphy" pitchFamily="66" charset="0"/>
              </a:rPr>
            </a:br>
            <a:endParaRPr lang="it-IT" sz="20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1736" y="2143116"/>
            <a:ext cx="4214842" cy="4214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egnaposto contenuto 2"/>
          <p:cNvSpPr txBox="1">
            <a:spLocks/>
          </p:cNvSpPr>
          <p:nvPr/>
        </p:nvSpPr>
        <p:spPr>
          <a:xfrm>
            <a:off x="457200" y="16288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it-IT" dirty="0"/>
          </a:p>
        </p:txBody>
      </p:sp>
    </p:spTree>
    <p:extLst>
      <p:ext uri="{BB962C8B-B14F-4D97-AF65-F5344CB8AC3E}">
        <p14:creationId xmlns:p14="http://schemas.microsoft.com/office/powerpoint/2010/main" val="111416015"/>
      </p:ext>
    </p:extLst>
  </p:cSld>
  <p:clrMapOvr>
    <a:masterClrMapping/>
  </p:clrMapOvr>
  <p:transition advTm="1215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800" decel="100000"/>
                                        <p:tgtEl>
                                          <p:spTgt spid="3074"/>
                                        </p:tgtEl>
                                      </p:cBhvr>
                                    </p:animEffect>
                                    <p:anim calcmode="lin" valueType="num">
                                      <p:cBhvr>
                                        <p:cTn id="8" dur="800" decel="100000" fill="hold"/>
                                        <p:tgtEl>
                                          <p:spTgt spid="3074"/>
                                        </p:tgtEl>
                                        <p:attrNameLst>
                                          <p:attrName>style.rotation</p:attrName>
                                        </p:attrNameLst>
                                      </p:cBhvr>
                                      <p:tavLst>
                                        <p:tav tm="0">
                                          <p:val>
                                            <p:fltVal val="-90"/>
                                          </p:val>
                                        </p:tav>
                                        <p:tav tm="100000">
                                          <p:val>
                                            <p:fltVal val="0"/>
                                          </p:val>
                                        </p:tav>
                                      </p:tavLst>
                                    </p:anim>
                                    <p:anim calcmode="lin" valueType="num">
                                      <p:cBhvr>
                                        <p:cTn id="9" dur="800" decel="100000" fill="hold"/>
                                        <p:tgtEl>
                                          <p:spTgt spid="3074"/>
                                        </p:tgtEl>
                                        <p:attrNameLst>
                                          <p:attrName>ppt_x</p:attrName>
                                        </p:attrNameLst>
                                      </p:cBhvr>
                                      <p:tavLst>
                                        <p:tav tm="0">
                                          <p:val>
                                            <p:strVal val="#ppt_x+0.4"/>
                                          </p:val>
                                        </p:tav>
                                        <p:tav tm="100000">
                                          <p:val>
                                            <p:strVal val="#ppt_x-0.05"/>
                                          </p:val>
                                        </p:tav>
                                      </p:tavLst>
                                    </p:anim>
                                    <p:anim calcmode="lin" valueType="num">
                                      <p:cBhvr>
                                        <p:cTn id="10" dur="800" decel="100000" fill="hold"/>
                                        <p:tgtEl>
                                          <p:spTgt spid="307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07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07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200" dirty="0" smtClean="0">
                <a:latin typeface="Lucida Calligraphy" pitchFamily="66" charset="0"/>
              </a:rPr>
              <a:t>Ci sono buoni esempi da seguire e pericolose tentazioni da evitare. Azioni che ci riempiono di gioia e azioni  che ci possono rovinare.</a:t>
            </a:r>
            <a:endParaRPr lang="de-DE" dirty="0">
              <a:latin typeface="Lucida Calligraphy" pitchFamily="66" charset="0"/>
            </a:endParaRPr>
          </a:p>
        </p:txBody>
      </p:sp>
      <p:pic>
        <p:nvPicPr>
          <p:cNvPr id="1027" name="Picture 3" descr="C:\Users\utente\Desktop\24344547-Good-or-bad-opposite-signs-Two-opposite-signs-against-blue-sky-background--Stock-Photo.jpg"/>
          <p:cNvPicPr>
            <a:picLocks noChangeAspect="1" noChangeArrowheads="1"/>
          </p:cNvPicPr>
          <p:nvPr/>
        </p:nvPicPr>
        <p:blipFill>
          <a:blip r:embed="rId2"/>
          <a:srcRect/>
          <a:stretch>
            <a:fillRect/>
          </a:stretch>
        </p:blipFill>
        <p:spPr bwMode="auto">
          <a:xfrm>
            <a:off x="1428728" y="1785926"/>
            <a:ext cx="6607779" cy="4406880"/>
          </a:xfrm>
          <a:prstGeom prst="rect">
            <a:avLst/>
          </a:prstGeom>
          <a:noFill/>
        </p:spPr>
      </p:pic>
    </p:spTree>
  </p:cSld>
  <p:clrMapOvr>
    <a:masterClrMapping/>
  </p:clrMapOvr>
  <p:transition advTm="1084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par>
                          <p:cTn id="8" fill="hold">
                            <p:stCondLst>
                              <p:cond delay="2000"/>
                            </p:stCondLst>
                            <p:childTnLst>
                              <p:par>
                                <p:cTn id="9" presetID="14" presetClass="entr" presetSubtype="5"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randombar(vertical)">
                                      <p:cBhvr>
                                        <p:cTn id="11"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21207737">
            <a:off x="669289" y="401440"/>
            <a:ext cx="4727567" cy="324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Vincenzo\Desktop\-i-bambini-una-c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84972">
            <a:off x="3834889" y="1870985"/>
            <a:ext cx="5150960" cy="3692658"/>
          </a:xfrm>
          <a:prstGeom prst="rect">
            <a:avLst/>
          </a:prstGeom>
          <a:noFill/>
          <a:extLst>
            <a:ext uri="{909E8E84-426E-40DD-AFC4-6F175D3DCCD1}">
              <a14:hiddenFill xmlns:a14="http://schemas.microsoft.com/office/drawing/2010/main">
                <a:solidFill>
                  <a:srgbClr val="FFFFFF"/>
                </a:solidFill>
              </a14:hiddenFill>
            </a:ext>
          </a:extLst>
        </p:spPr>
      </p:pic>
      <p:pic>
        <p:nvPicPr>
          <p:cNvPr id="45057" name="Picture 1" descr="C:\Users\utente\Desktop\uyi.jpg"/>
          <p:cNvPicPr>
            <a:picLocks noChangeAspect="1" noChangeArrowheads="1"/>
          </p:cNvPicPr>
          <p:nvPr/>
        </p:nvPicPr>
        <p:blipFill>
          <a:blip r:embed="rId4"/>
          <a:srcRect/>
          <a:stretch>
            <a:fillRect/>
          </a:stretch>
        </p:blipFill>
        <p:spPr bwMode="auto">
          <a:xfrm>
            <a:off x="428596" y="3786190"/>
            <a:ext cx="3064673" cy="2432281"/>
          </a:xfrm>
          <a:prstGeom prst="rect">
            <a:avLst/>
          </a:prstGeom>
          <a:noFill/>
        </p:spPr>
      </p:pic>
    </p:spTree>
  </p:cSld>
  <p:clrMapOvr>
    <a:masterClrMapping/>
  </p:clrMapOvr>
  <p:transition advTm="542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1"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8)">
                                      <p:cBhvr>
                                        <p:cTn id="12" dur="1000"/>
                                        <p:tgtEl>
                                          <p:spTgt spid="5"/>
                                        </p:tgtEl>
                                      </p:cBhvr>
                                    </p:animEffect>
                                  </p:childTnLst>
                                </p:cTn>
                              </p:par>
                            </p:childTnLst>
                          </p:cTn>
                        </p:par>
                        <p:par>
                          <p:cTn id="13" fill="hold">
                            <p:stCondLst>
                              <p:cond delay="2000"/>
                            </p:stCondLst>
                            <p:childTnLst>
                              <p:par>
                                <p:cTn id="14" presetID="26" presetClass="entr" presetSubtype="0" fill="hold" nodeType="afterEffect">
                                  <p:stCondLst>
                                    <p:cond delay="0"/>
                                  </p:stCondLst>
                                  <p:childTnLst>
                                    <p:set>
                                      <p:cBhvr>
                                        <p:cTn id="15" dur="1" fill="hold">
                                          <p:stCondLst>
                                            <p:cond delay="0"/>
                                          </p:stCondLst>
                                        </p:cTn>
                                        <p:tgtEl>
                                          <p:spTgt spid="45057"/>
                                        </p:tgtEl>
                                        <p:attrNameLst>
                                          <p:attrName>style.visibility</p:attrName>
                                        </p:attrNameLst>
                                      </p:cBhvr>
                                      <p:to>
                                        <p:strVal val="visible"/>
                                      </p:to>
                                    </p:set>
                                    <p:animEffect transition="in" filter="wipe(down)">
                                      <p:cBhvr>
                                        <p:cTn id="16" dur="580">
                                          <p:stCondLst>
                                            <p:cond delay="0"/>
                                          </p:stCondLst>
                                        </p:cTn>
                                        <p:tgtEl>
                                          <p:spTgt spid="45057"/>
                                        </p:tgtEl>
                                      </p:cBhvr>
                                    </p:animEffect>
                                    <p:anim calcmode="lin" valueType="num">
                                      <p:cBhvr>
                                        <p:cTn id="17" dur="1822" tmFilter="0,0; 0.14,0.36; 0.43,0.73; 0.71,0.91; 1.0,1.0">
                                          <p:stCondLst>
                                            <p:cond delay="0"/>
                                          </p:stCondLst>
                                        </p:cTn>
                                        <p:tgtEl>
                                          <p:spTgt spid="45057"/>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45057"/>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45057"/>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45057"/>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45057"/>
                                        </p:tgtEl>
                                        <p:attrNameLst>
                                          <p:attrName>ppt_y</p:attrName>
                                        </p:attrNameLst>
                                      </p:cBhvr>
                                      <p:tavLst>
                                        <p:tav tm="0" fmla="#ppt_y-sin(pi*$)/81">
                                          <p:val>
                                            <p:fltVal val="0"/>
                                          </p:val>
                                        </p:tav>
                                        <p:tav tm="100000">
                                          <p:val>
                                            <p:fltVal val="1"/>
                                          </p:val>
                                        </p:tav>
                                      </p:tavLst>
                                    </p:anim>
                                    <p:animScale>
                                      <p:cBhvr>
                                        <p:cTn id="22" dur="26">
                                          <p:stCondLst>
                                            <p:cond delay="650"/>
                                          </p:stCondLst>
                                        </p:cTn>
                                        <p:tgtEl>
                                          <p:spTgt spid="45057"/>
                                        </p:tgtEl>
                                      </p:cBhvr>
                                      <p:to x="100000" y="60000"/>
                                    </p:animScale>
                                    <p:animScale>
                                      <p:cBhvr>
                                        <p:cTn id="23" dur="166" decel="50000">
                                          <p:stCondLst>
                                            <p:cond delay="676"/>
                                          </p:stCondLst>
                                        </p:cTn>
                                        <p:tgtEl>
                                          <p:spTgt spid="45057"/>
                                        </p:tgtEl>
                                      </p:cBhvr>
                                      <p:to x="100000" y="100000"/>
                                    </p:animScale>
                                    <p:animScale>
                                      <p:cBhvr>
                                        <p:cTn id="24" dur="26">
                                          <p:stCondLst>
                                            <p:cond delay="1312"/>
                                          </p:stCondLst>
                                        </p:cTn>
                                        <p:tgtEl>
                                          <p:spTgt spid="45057"/>
                                        </p:tgtEl>
                                      </p:cBhvr>
                                      <p:to x="100000" y="80000"/>
                                    </p:animScale>
                                    <p:animScale>
                                      <p:cBhvr>
                                        <p:cTn id="25" dur="166" decel="50000">
                                          <p:stCondLst>
                                            <p:cond delay="1338"/>
                                          </p:stCondLst>
                                        </p:cTn>
                                        <p:tgtEl>
                                          <p:spTgt spid="45057"/>
                                        </p:tgtEl>
                                      </p:cBhvr>
                                      <p:to x="100000" y="100000"/>
                                    </p:animScale>
                                    <p:animScale>
                                      <p:cBhvr>
                                        <p:cTn id="26" dur="26">
                                          <p:stCondLst>
                                            <p:cond delay="1642"/>
                                          </p:stCondLst>
                                        </p:cTn>
                                        <p:tgtEl>
                                          <p:spTgt spid="45057"/>
                                        </p:tgtEl>
                                      </p:cBhvr>
                                      <p:to x="100000" y="90000"/>
                                    </p:animScale>
                                    <p:animScale>
                                      <p:cBhvr>
                                        <p:cTn id="27" dur="166" decel="50000">
                                          <p:stCondLst>
                                            <p:cond delay="1668"/>
                                          </p:stCondLst>
                                        </p:cTn>
                                        <p:tgtEl>
                                          <p:spTgt spid="45057"/>
                                        </p:tgtEl>
                                      </p:cBhvr>
                                      <p:to x="100000" y="100000"/>
                                    </p:animScale>
                                    <p:animScale>
                                      <p:cBhvr>
                                        <p:cTn id="28" dur="26">
                                          <p:stCondLst>
                                            <p:cond delay="1808"/>
                                          </p:stCondLst>
                                        </p:cTn>
                                        <p:tgtEl>
                                          <p:spTgt spid="45057"/>
                                        </p:tgtEl>
                                      </p:cBhvr>
                                      <p:to x="100000" y="95000"/>
                                    </p:animScale>
                                    <p:animScale>
                                      <p:cBhvr>
                                        <p:cTn id="29" dur="166" decel="50000">
                                          <p:stCondLst>
                                            <p:cond delay="1834"/>
                                          </p:stCondLst>
                                        </p:cTn>
                                        <p:tgtEl>
                                          <p:spTgt spid="4505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43010" name="Picture 2" descr="C:\Users\utente\Desktop\napoli-150923160702.jpg"/>
          <p:cNvPicPr>
            <a:picLocks noGrp="1" noChangeAspect="1" noChangeArrowheads="1"/>
          </p:cNvPicPr>
          <p:nvPr>
            <p:ph idx="1"/>
          </p:nvPr>
        </p:nvPicPr>
        <p:blipFill>
          <a:blip r:embed="rId2"/>
          <a:srcRect/>
          <a:stretch>
            <a:fillRect/>
          </a:stretch>
        </p:blipFill>
        <p:spPr bwMode="auto">
          <a:xfrm rot="20980702">
            <a:off x="254193" y="950263"/>
            <a:ext cx="4521259" cy="3245740"/>
          </a:xfrm>
          <a:prstGeom prst="rect">
            <a:avLst/>
          </a:prstGeom>
          <a:noFill/>
        </p:spPr>
      </p:pic>
      <p:pic>
        <p:nvPicPr>
          <p:cNvPr id="43011" name="Picture 3" descr="C:\Users\utente\Desktop\don-puglisi-giornale-di-sicilia.jpg"/>
          <p:cNvPicPr>
            <a:picLocks noChangeAspect="1" noChangeArrowheads="1"/>
          </p:cNvPicPr>
          <p:nvPr/>
        </p:nvPicPr>
        <p:blipFill>
          <a:blip r:embed="rId3"/>
          <a:srcRect/>
          <a:stretch>
            <a:fillRect/>
          </a:stretch>
        </p:blipFill>
        <p:spPr bwMode="auto">
          <a:xfrm rot="690264">
            <a:off x="3066652" y="2565281"/>
            <a:ext cx="5433437" cy="3498240"/>
          </a:xfrm>
          <a:prstGeom prst="rect">
            <a:avLst/>
          </a:prstGeom>
          <a:noFill/>
        </p:spPr>
      </p:pic>
    </p:spTree>
  </p:cSld>
  <p:clrMapOvr>
    <a:masterClrMapping/>
  </p:clrMapOvr>
  <p:transition advTm="552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nodeType="afterEffect">
                                  <p:stCondLst>
                                    <p:cond delay="0"/>
                                  </p:stCondLst>
                                  <p:iterate type="lt">
                                    <p:tmPct val="10000"/>
                                  </p:iterate>
                                  <p:childTnLst>
                                    <p:set>
                                      <p:cBhvr>
                                        <p:cTn id="6" dur="1" fill="hold">
                                          <p:stCondLst>
                                            <p:cond delay="0"/>
                                          </p:stCondLst>
                                        </p:cTn>
                                        <p:tgtEl>
                                          <p:spTgt spid="43010"/>
                                        </p:tgtEl>
                                        <p:attrNameLst>
                                          <p:attrName>style.visibility</p:attrName>
                                        </p:attrNameLst>
                                      </p:cBhvr>
                                      <p:to>
                                        <p:strVal val="visible"/>
                                      </p:to>
                                    </p:set>
                                    <p:animEffect transition="in" filter="fade">
                                      <p:cBhvr>
                                        <p:cTn id="7" dur="1000"/>
                                        <p:tgtEl>
                                          <p:spTgt spid="43010"/>
                                        </p:tgtEl>
                                      </p:cBhvr>
                                    </p:animEffect>
                                    <p:anim calcmode="lin" valueType="num">
                                      <p:cBhvr>
                                        <p:cTn id="8" dur="1000" fill="hold"/>
                                        <p:tgtEl>
                                          <p:spTgt spid="43010"/>
                                        </p:tgtEl>
                                        <p:attrNameLst>
                                          <p:attrName>ppt_x</p:attrName>
                                        </p:attrNameLst>
                                      </p:cBhvr>
                                      <p:tavLst>
                                        <p:tav tm="0">
                                          <p:val>
                                            <p:strVal val="#ppt_x-.1"/>
                                          </p:val>
                                        </p:tav>
                                        <p:tav tm="100000">
                                          <p:val>
                                            <p:strVal val="#ppt_x"/>
                                          </p:val>
                                        </p:tav>
                                      </p:tavLst>
                                    </p:anim>
                                    <p:anim calcmode="lin" valueType="num">
                                      <p:cBhvr>
                                        <p:cTn id="9" dur="1000" fill="hold"/>
                                        <p:tgtEl>
                                          <p:spTgt spid="43010"/>
                                        </p:tgtEl>
                                        <p:attrNameLst>
                                          <p:attrName>ppt_y</p:attrName>
                                        </p:attrNameLst>
                                      </p:cBhvr>
                                      <p:tavLst>
                                        <p:tav tm="0">
                                          <p:val>
                                            <p:strVal val="#ppt_y"/>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43011"/>
                                        </p:tgtEl>
                                        <p:attrNameLst>
                                          <p:attrName>style.visibility</p:attrName>
                                        </p:attrNameLst>
                                      </p:cBhvr>
                                      <p:to>
                                        <p:strVal val="visible"/>
                                      </p:to>
                                    </p:set>
                                    <p:animEffect transition="in" filter="dissolve">
                                      <p:cBhvr>
                                        <p:cTn id="13" dur="1000"/>
                                        <p:tgtEl>
                                          <p:spTgt spid="4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85729"/>
            <a:ext cx="8229600" cy="2143140"/>
          </a:xfrm>
        </p:spPr>
        <p:txBody>
          <a:bodyPr>
            <a:normAutofit fontScale="92500" lnSpcReduction="20000"/>
          </a:bodyPr>
          <a:lstStyle/>
          <a:p>
            <a:pPr algn="ctr">
              <a:buNone/>
            </a:pPr>
            <a:r>
              <a:rPr lang="it-IT" sz="2400" dirty="0" smtClean="0"/>
              <a:t>      </a:t>
            </a:r>
            <a:r>
              <a:rPr lang="it-IT" sz="2400" dirty="0" smtClean="0">
                <a:latin typeface="Lucida Calligraphy" pitchFamily="66" charset="0"/>
              </a:rPr>
              <a:t>Fra queste innumerevoli storie , ne vogliamo approfondire una in particolare, quella del giudice calabrese </a:t>
            </a:r>
            <a:r>
              <a:rPr lang="it-IT" sz="2400" b="1" dirty="0" smtClean="0">
                <a:latin typeface="Lucida Calligraphy" pitchFamily="66" charset="0"/>
              </a:rPr>
              <a:t>Antonino </a:t>
            </a:r>
            <a:r>
              <a:rPr lang="it-IT" sz="2400" b="1" dirty="0" err="1" smtClean="0">
                <a:latin typeface="Lucida Calligraphy" pitchFamily="66" charset="0"/>
              </a:rPr>
              <a:t>Scopelliti</a:t>
            </a:r>
            <a:r>
              <a:rPr lang="it-IT" sz="2400" b="1" dirty="0" smtClean="0">
                <a:latin typeface="Lucida Calligraphy" pitchFamily="66" charset="0"/>
              </a:rPr>
              <a:t>, </a:t>
            </a:r>
            <a:r>
              <a:rPr lang="it-IT" sz="2400" dirty="0" smtClean="0">
                <a:latin typeface="Lucida Calligraphy" pitchFamily="66" charset="0"/>
              </a:rPr>
              <a:t>ucciso dalla mafia 25 anni fa, a cui per altro è intitolato l’Auditorium della nostra Scuola . Il suo volto, scolpito su pietra, è come se ogni giorno ci incitasse ad avere il coraggio di affermare le nostre idee!</a:t>
            </a:r>
            <a:endParaRPr lang="it-IT" sz="2400" dirty="0">
              <a:latin typeface="Lucida Calligraphy" pitchFamily="66" charset="0"/>
            </a:endParaRPr>
          </a:p>
        </p:txBody>
      </p:sp>
      <p:pic>
        <p:nvPicPr>
          <p:cNvPr id="11267" name="Picture 3" descr="C:\Users\utente\Desktop\progetto Cristiano IB\12833334_531616460344253_660795729_n.jpg"/>
          <p:cNvPicPr>
            <a:picLocks noChangeAspect="1" noChangeArrowheads="1"/>
          </p:cNvPicPr>
          <p:nvPr/>
        </p:nvPicPr>
        <p:blipFill>
          <a:blip r:embed="rId2" cstate="print"/>
          <a:srcRect/>
          <a:stretch>
            <a:fillRect/>
          </a:stretch>
        </p:blipFill>
        <p:spPr bwMode="auto">
          <a:xfrm>
            <a:off x="5357818" y="2428868"/>
            <a:ext cx="3357586" cy="4259234"/>
          </a:xfrm>
          <a:prstGeom prst="rect">
            <a:avLst/>
          </a:prstGeom>
          <a:noFill/>
        </p:spPr>
      </p:pic>
      <p:pic>
        <p:nvPicPr>
          <p:cNvPr id="11268" name="Picture 4" descr="C:\Users\utente\Desktop\progetto Cristiano IB\12837327_531616643677568_934250842_o.jpg"/>
          <p:cNvPicPr>
            <a:picLocks noChangeAspect="1" noChangeArrowheads="1"/>
          </p:cNvPicPr>
          <p:nvPr/>
        </p:nvPicPr>
        <p:blipFill>
          <a:blip r:embed="rId3" cstate="print"/>
          <a:srcRect/>
          <a:stretch>
            <a:fillRect/>
          </a:stretch>
        </p:blipFill>
        <p:spPr bwMode="auto">
          <a:xfrm>
            <a:off x="428596" y="2681904"/>
            <a:ext cx="4472196" cy="3260136"/>
          </a:xfrm>
          <a:prstGeom prst="rect">
            <a:avLst/>
          </a:prstGeom>
          <a:noFill/>
        </p:spPr>
      </p:pic>
    </p:spTree>
    <p:extLst>
      <p:ext uri="{BB962C8B-B14F-4D97-AF65-F5344CB8AC3E}">
        <p14:creationId xmlns:p14="http://schemas.microsoft.com/office/powerpoint/2010/main" val="1612592159"/>
      </p:ext>
    </p:extLst>
  </p:cSld>
  <p:clrMapOvr>
    <a:masterClrMapping/>
  </p:clrMapOvr>
  <p:transition advTm="2371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par>
                          <p:cTn id="8" fill="hold">
                            <p:stCondLst>
                              <p:cond delay="0"/>
                            </p:stCondLst>
                            <p:childTnLst>
                              <p:par>
                                <p:cTn id="9" presetID="29" presetClass="entr" presetSubtype="0" fill="hold" nodeType="afterEffect">
                                  <p:stCondLst>
                                    <p:cond delay="0"/>
                                  </p:stCondLst>
                                  <p:childTnLst>
                                    <p:set>
                                      <p:cBhvr>
                                        <p:cTn id="10" dur="1" fill="hold">
                                          <p:stCondLst>
                                            <p:cond delay="0"/>
                                          </p:stCondLst>
                                        </p:cTn>
                                        <p:tgtEl>
                                          <p:spTgt spid="11268"/>
                                        </p:tgtEl>
                                        <p:attrNameLst>
                                          <p:attrName>style.visibility</p:attrName>
                                        </p:attrNameLst>
                                      </p:cBhvr>
                                      <p:to>
                                        <p:strVal val="visible"/>
                                      </p:to>
                                    </p:set>
                                    <p:anim calcmode="lin" valueType="num">
                                      <p:cBhvr>
                                        <p:cTn id="11" dur="1000" fill="hold"/>
                                        <p:tgtEl>
                                          <p:spTgt spid="11268"/>
                                        </p:tgtEl>
                                        <p:attrNameLst>
                                          <p:attrName>ppt_x</p:attrName>
                                        </p:attrNameLst>
                                      </p:cBhvr>
                                      <p:tavLst>
                                        <p:tav tm="0">
                                          <p:val>
                                            <p:strVal val="#ppt_x-.2"/>
                                          </p:val>
                                        </p:tav>
                                        <p:tav tm="100000">
                                          <p:val>
                                            <p:strVal val="#ppt_x"/>
                                          </p:val>
                                        </p:tav>
                                      </p:tavLst>
                                    </p:anim>
                                    <p:anim calcmode="lin" valueType="num">
                                      <p:cBhvr>
                                        <p:cTn id="12" dur="1000" fill="hold"/>
                                        <p:tgtEl>
                                          <p:spTgt spid="11268"/>
                                        </p:tgtEl>
                                        <p:attrNameLst>
                                          <p:attrName>ppt_y</p:attrName>
                                        </p:attrNameLst>
                                      </p:cBhvr>
                                      <p:tavLst>
                                        <p:tav tm="0">
                                          <p:val>
                                            <p:strVal val="#ppt_y"/>
                                          </p:val>
                                        </p:tav>
                                        <p:tav tm="100000">
                                          <p:val>
                                            <p:strVal val="#ppt_y"/>
                                          </p:val>
                                        </p:tav>
                                      </p:tavLst>
                                    </p:anim>
                                    <p:animEffect transition="in" filter="wipe(right)" prLst="gradientSize: 0.1">
                                      <p:cBhvr>
                                        <p:cTn id="13" dur="1000"/>
                                        <p:tgtEl>
                                          <p:spTgt spid="11268"/>
                                        </p:tgtEl>
                                      </p:cBhvr>
                                    </p:animEffect>
                                  </p:childTnLst>
                                </p:cTn>
                              </p:par>
                            </p:childTnLst>
                          </p:cTn>
                        </p:par>
                        <p:par>
                          <p:cTn id="14" fill="hold">
                            <p:stCondLst>
                              <p:cond delay="1000"/>
                            </p:stCondLst>
                            <p:childTnLst>
                              <p:par>
                                <p:cTn id="15" presetID="19" presetClass="entr" presetSubtype="10" fill="hold" nodeType="afterEffect">
                                  <p:stCondLst>
                                    <p:cond delay="0"/>
                                  </p:stCondLst>
                                  <p:childTnLst>
                                    <p:set>
                                      <p:cBhvr>
                                        <p:cTn id="16" dur="1" fill="hold">
                                          <p:stCondLst>
                                            <p:cond delay="0"/>
                                          </p:stCondLst>
                                        </p:cTn>
                                        <p:tgtEl>
                                          <p:spTgt spid="11267"/>
                                        </p:tgtEl>
                                        <p:attrNameLst>
                                          <p:attrName>style.visibility</p:attrName>
                                        </p:attrNameLst>
                                      </p:cBhvr>
                                      <p:to>
                                        <p:strVal val="visible"/>
                                      </p:to>
                                    </p:set>
                                    <p:anim calcmode="lin" valueType="num">
                                      <p:cBhvr>
                                        <p:cTn id="17" dur="1000" fill="hold"/>
                                        <p:tgtEl>
                                          <p:spTgt spid="11267"/>
                                        </p:tgtEl>
                                        <p:attrNameLst>
                                          <p:attrName>ppt_w</p:attrName>
                                        </p:attrNameLst>
                                      </p:cBhvr>
                                      <p:tavLst>
                                        <p:tav tm="0" fmla="#ppt_w*sin(2.5*pi*$)">
                                          <p:val>
                                            <p:fltVal val="0"/>
                                          </p:val>
                                        </p:tav>
                                        <p:tav tm="100000">
                                          <p:val>
                                            <p:fltVal val="1"/>
                                          </p:val>
                                        </p:tav>
                                      </p:tavLst>
                                    </p:anim>
                                    <p:anim calcmode="lin" valueType="num">
                                      <p:cBhvr>
                                        <p:cTn id="18" dur="1000" fill="hold"/>
                                        <p:tgtEl>
                                          <p:spTgt spid="1126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785794"/>
            <a:ext cx="8229600" cy="1500199"/>
          </a:xfrm>
        </p:spPr>
        <p:txBody>
          <a:bodyPr>
            <a:noAutofit/>
          </a:bodyPr>
          <a:lstStyle/>
          <a:p>
            <a:pPr algn="ctr">
              <a:buNone/>
            </a:pPr>
            <a:r>
              <a:rPr lang="it-IT" sz="2200" dirty="0" smtClean="0">
                <a:latin typeface="Lucida Calligraphy" pitchFamily="66" charset="0"/>
              </a:rPr>
              <a:t>  Si ritiene che per la sua esecuzione, avvenuta nel 2001, si siano mosse congiuntamente la 'ndrangheta e Cosa Nostra, dopo che il magistrato aveva rifiutato diversi tentativi di corruzione. </a:t>
            </a:r>
            <a:endParaRPr lang="de-DE" sz="2200" dirty="0"/>
          </a:p>
        </p:txBody>
      </p:sp>
      <p:pic>
        <p:nvPicPr>
          <p:cNvPr id="44034" name="Picture 2" descr="http://www.quicalabria.it/images/200_x/antoninoscopelliti.jpg"/>
          <p:cNvPicPr>
            <a:picLocks noChangeAspect="1" noChangeArrowheads="1"/>
          </p:cNvPicPr>
          <p:nvPr/>
        </p:nvPicPr>
        <p:blipFill>
          <a:blip r:embed="rId2"/>
          <a:srcRect/>
          <a:stretch>
            <a:fillRect/>
          </a:stretch>
        </p:blipFill>
        <p:spPr bwMode="auto">
          <a:xfrm>
            <a:off x="2714612" y="2786058"/>
            <a:ext cx="4269794" cy="3581119"/>
          </a:xfrm>
          <a:prstGeom prst="rect">
            <a:avLst/>
          </a:prstGeom>
          <a:noFill/>
        </p:spPr>
      </p:pic>
    </p:spTree>
  </p:cSld>
  <p:clrMapOvr>
    <a:masterClrMapping/>
  </p:clrMapOvr>
  <p:transition advTm="1179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1" fill="hold">
                                          <p:stCondLst>
                                            <p:cond delay="0"/>
                                          </p:stCondLst>
                                        </p:cTn>
                                        <p:tgtEl>
                                          <p:spTgt spid="44034"/>
                                        </p:tgtEl>
                                        <p:attrNameLst>
                                          <p:attrName>style.visibility</p:attrName>
                                        </p:attrNameLst>
                                      </p:cBhvr>
                                      <p:to>
                                        <p:strVal val="visible"/>
                                      </p:to>
                                    </p:set>
                                    <p:animEffect transition="in" filter="blinds(horizontal)">
                                      <p:cBhvr>
                                        <p:cTn id="11" dur="10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500034" y="285729"/>
            <a:ext cx="8229600" cy="2786082"/>
          </a:xfrm>
        </p:spPr>
        <p:txBody>
          <a:bodyPr>
            <a:normAutofit/>
          </a:bodyPr>
          <a:lstStyle/>
          <a:p>
            <a:pPr marL="0" indent="0" algn="ctr">
              <a:buNone/>
            </a:pPr>
            <a:r>
              <a:rPr lang="it-IT" sz="2000" dirty="0" smtClean="0"/>
              <a:t>  </a:t>
            </a:r>
            <a:r>
              <a:rPr lang="it-IT" sz="2200" dirty="0" smtClean="0">
                <a:latin typeface="Lucida Calligraphy" pitchFamily="66" charset="0"/>
              </a:rPr>
              <a:t>Non uccidiamoli una seconda volta! Il nostro ricordo li farà vivere. Abbiamo l’obbligo di fare memoria del loro sacrificio affinché la loro vita e la loro morte siano per noi uno stimolo a vivere sempre a testa alta nel rispetto della legge e della giustizia . </a:t>
            </a:r>
            <a:endParaRPr lang="it-IT" sz="2200" dirty="0">
              <a:latin typeface="Lucida Calligraphy" pitchFamily="66" charset="0"/>
            </a:endParaRPr>
          </a:p>
        </p:txBody>
      </p:sp>
      <p:pic>
        <p:nvPicPr>
          <p:cNvPr id="10242" name="Picture 2" descr="C:\Users\utente\Desktop\progetto Cristiano IB\Firenze-una-giornata-per-ricordare-le-vittime-della-mafia_articleimage.jpg"/>
          <p:cNvPicPr>
            <a:picLocks noChangeAspect="1" noChangeArrowheads="1"/>
          </p:cNvPicPr>
          <p:nvPr/>
        </p:nvPicPr>
        <p:blipFill>
          <a:blip r:embed="rId2" cstate="print"/>
          <a:srcRect/>
          <a:stretch>
            <a:fillRect/>
          </a:stretch>
        </p:blipFill>
        <p:spPr bwMode="auto">
          <a:xfrm>
            <a:off x="1285852" y="2285992"/>
            <a:ext cx="6369211" cy="4243383"/>
          </a:xfrm>
          <a:prstGeom prst="rect">
            <a:avLst/>
          </a:prstGeom>
          <a:noFill/>
        </p:spPr>
      </p:pic>
    </p:spTree>
    <p:extLst>
      <p:ext uri="{BB962C8B-B14F-4D97-AF65-F5344CB8AC3E}">
        <p14:creationId xmlns:p14="http://schemas.microsoft.com/office/powerpoint/2010/main" val="3969629999"/>
      </p:ext>
    </p:extLst>
  </p:cSld>
  <p:clrMapOvr>
    <a:masterClrMapping/>
  </p:clrMapOvr>
  <p:transition advTm="1497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10242"/>
                                        </p:tgtEl>
                                        <p:attrNameLst>
                                          <p:attrName>style.visibility</p:attrName>
                                        </p:attrNameLst>
                                      </p:cBhvr>
                                      <p:to>
                                        <p:strVal val="visible"/>
                                      </p:to>
                                    </p:set>
                                    <p:anim calcmode="lin" valueType="num">
                                      <p:cBhvr>
                                        <p:cTn id="11" dur="500" fill="hold"/>
                                        <p:tgtEl>
                                          <p:spTgt spid="10242"/>
                                        </p:tgtEl>
                                        <p:attrNameLst>
                                          <p:attrName>ppt_w</p:attrName>
                                        </p:attrNameLst>
                                      </p:cBhvr>
                                      <p:tavLst>
                                        <p:tav tm="0">
                                          <p:val>
                                            <p:fltVal val="0"/>
                                          </p:val>
                                        </p:tav>
                                        <p:tav tm="100000">
                                          <p:val>
                                            <p:strVal val="#ppt_w"/>
                                          </p:val>
                                        </p:tav>
                                      </p:tavLst>
                                    </p:anim>
                                    <p:anim calcmode="lin" valueType="num">
                                      <p:cBhvr>
                                        <p:cTn id="12" dur="500" fill="hold"/>
                                        <p:tgtEl>
                                          <p:spTgt spid="10242"/>
                                        </p:tgtEl>
                                        <p:attrNameLst>
                                          <p:attrName>ppt_h</p:attrName>
                                        </p:attrNameLst>
                                      </p:cBhvr>
                                      <p:tavLst>
                                        <p:tav tm="0">
                                          <p:val>
                                            <p:fltVal val="0"/>
                                          </p:val>
                                        </p:tav>
                                        <p:tav tm="100000">
                                          <p:val>
                                            <p:strVal val="#ppt_h"/>
                                          </p:val>
                                        </p:tav>
                                      </p:tavLst>
                                    </p:anim>
                                    <p:anim calcmode="lin" valueType="num">
                                      <p:cBhvr>
                                        <p:cTn id="13" dur="500" fill="hold"/>
                                        <p:tgtEl>
                                          <p:spTgt spid="10242"/>
                                        </p:tgtEl>
                                        <p:attrNameLst>
                                          <p:attrName>style.rotation</p:attrName>
                                        </p:attrNameLst>
                                      </p:cBhvr>
                                      <p:tavLst>
                                        <p:tav tm="0">
                                          <p:val>
                                            <p:fltVal val="360"/>
                                          </p:val>
                                        </p:tav>
                                        <p:tav tm="100000">
                                          <p:val>
                                            <p:fltVal val="0"/>
                                          </p:val>
                                        </p:tav>
                                      </p:tavLst>
                                    </p:anim>
                                    <p:animEffect transition="in" filter="fade">
                                      <p:cBhvr>
                                        <p:cTn id="14"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4" name="Picture 3" descr="C:\Users\utente\Desktop\e7075.jpg"/>
          <p:cNvPicPr>
            <a:picLocks noGrp="1" noChangeAspect="1" noChangeArrowheads="1"/>
          </p:cNvPicPr>
          <p:nvPr>
            <p:ph idx="1"/>
          </p:nvPr>
        </p:nvPicPr>
        <p:blipFill>
          <a:blip r:embed="rId2"/>
          <a:srcRect/>
          <a:stretch>
            <a:fillRect/>
          </a:stretch>
        </p:blipFill>
        <p:spPr bwMode="auto">
          <a:xfrm>
            <a:off x="428596" y="1071546"/>
            <a:ext cx="3606345" cy="4525963"/>
          </a:xfrm>
          <a:prstGeom prst="rect">
            <a:avLst/>
          </a:prstGeom>
          <a:noFill/>
        </p:spPr>
      </p:pic>
      <p:pic>
        <p:nvPicPr>
          <p:cNvPr id="49155" name="Picture 3" descr="C:\Users\utente\Desktop\wetg.jpg"/>
          <p:cNvPicPr>
            <a:picLocks noChangeAspect="1" noChangeArrowheads="1"/>
          </p:cNvPicPr>
          <p:nvPr/>
        </p:nvPicPr>
        <p:blipFill>
          <a:blip r:embed="rId3"/>
          <a:srcRect/>
          <a:stretch>
            <a:fillRect/>
          </a:stretch>
        </p:blipFill>
        <p:spPr bwMode="auto">
          <a:xfrm rot="21010599">
            <a:off x="4043328" y="1586337"/>
            <a:ext cx="4580720" cy="2570615"/>
          </a:xfrm>
          <a:prstGeom prst="rect">
            <a:avLst/>
          </a:prstGeom>
          <a:noFill/>
        </p:spPr>
      </p:pic>
    </p:spTree>
  </p:cSld>
  <p:clrMapOvr>
    <a:masterClrMapping/>
  </p:clrMapOvr>
  <p:transition advTm="39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35" presetClass="entr" presetSubtype="0" fill="hold" nodeType="afterEffect">
                                  <p:stCondLst>
                                    <p:cond delay="0"/>
                                  </p:stCondLst>
                                  <p:childTnLst>
                                    <p:set>
                                      <p:cBhvr>
                                        <p:cTn id="13" dur="1" fill="hold">
                                          <p:stCondLst>
                                            <p:cond delay="0"/>
                                          </p:stCondLst>
                                        </p:cTn>
                                        <p:tgtEl>
                                          <p:spTgt spid="49155"/>
                                        </p:tgtEl>
                                        <p:attrNameLst>
                                          <p:attrName>style.visibility</p:attrName>
                                        </p:attrNameLst>
                                      </p:cBhvr>
                                      <p:to>
                                        <p:strVal val="visible"/>
                                      </p:to>
                                    </p:set>
                                    <p:animEffect transition="in" filter="fade">
                                      <p:cBhvr>
                                        <p:cTn id="14" dur="2000"/>
                                        <p:tgtEl>
                                          <p:spTgt spid="49155"/>
                                        </p:tgtEl>
                                      </p:cBhvr>
                                    </p:animEffect>
                                    <p:anim calcmode="lin" valueType="num">
                                      <p:cBhvr>
                                        <p:cTn id="15" dur="2000" fill="hold"/>
                                        <p:tgtEl>
                                          <p:spTgt spid="49155"/>
                                        </p:tgtEl>
                                        <p:attrNameLst>
                                          <p:attrName>style.rotation</p:attrName>
                                        </p:attrNameLst>
                                      </p:cBhvr>
                                      <p:tavLst>
                                        <p:tav tm="0">
                                          <p:val>
                                            <p:fltVal val="720"/>
                                          </p:val>
                                        </p:tav>
                                        <p:tav tm="100000">
                                          <p:val>
                                            <p:fltVal val="0"/>
                                          </p:val>
                                        </p:tav>
                                      </p:tavLst>
                                    </p:anim>
                                    <p:anim calcmode="lin" valueType="num">
                                      <p:cBhvr>
                                        <p:cTn id="16" dur="2000" fill="hold"/>
                                        <p:tgtEl>
                                          <p:spTgt spid="49155"/>
                                        </p:tgtEl>
                                        <p:attrNameLst>
                                          <p:attrName>ppt_h</p:attrName>
                                        </p:attrNameLst>
                                      </p:cBhvr>
                                      <p:tavLst>
                                        <p:tav tm="0">
                                          <p:val>
                                            <p:fltVal val="0"/>
                                          </p:val>
                                        </p:tav>
                                        <p:tav tm="100000">
                                          <p:val>
                                            <p:strVal val="#ppt_h"/>
                                          </p:val>
                                        </p:tav>
                                      </p:tavLst>
                                    </p:anim>
                                    <p:anim calcmode="lin" valueType="num">
                                      <p:cBhvr>
                                        <p:cTn id="17" dur="2000" fill="hold"/>
                                        <p:tgtEl>
                                          <p:spTgt spid="4915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6" name="Picture 2" descr="C:\Users\utente\Desktop\gh bj.jpg"/>
          <p:cNvPicPr>
            <a:picLocks noGrp="1" noChangeAspect="1" noChangeArrowheads="1"/>
          </p:cNvPicPr>
          <p:nvPr>
            <p:ph idx="1"/>
          </p:nvPr>
        </p:nvPicPr>
        <p:blipFill>
          <a:blip r:embed="rId2"/>
          <a:srcRect/>
          <a:stretch>
            <a:fillRect/>
          </a:stretch>
        </p:blipFill>
        <p:spPr bwMode="auto">
          <a:xfrm>
            <a:off x="214282" y="428604"/>
            <a:ext cx="4000528" cy="2720947"/>
          </a:xfrm>
          <a:prstGeom prst="rect">
            <a:avLst/>
          </a:prstGeom>
          <a:noFill/>
        </p:spPr>
      </p:pic>
      <p:pic>
        <p:nvPicPr>
          <p:cNvPr id="47108" name="Picture 4" descr="C:\Users\utente\Desktop\giornalino.jpg"/>
          <p:cNvPicPr>
            <a:picLocks noChangeAspect="1" noChangeArrowheads="1"/>
          </p:cNvPicPr>
          <p:nvPr/>
        </p:nvPicPr>
        <p:blipFill>
          <a:blip r:embed="rId3"/>
          <a:srcRect/>
          <a:stretch>
            <a:fillRect/>
          </a:stretch>
        </p:blipFill>
        <p:spPr bwMode="auto">
          <a:xfrm>
            <a:off x="285720" y="3857627"/>
            <a:ext cx="3357564" cy="2543609"/>
          </a:xfrm>
          <a:prstGeom prst="rect">
            <a:avLst/>
          </a:prstGeom>
          <a:noFill/>
        </p:spPr>
      </p:pic>
      <p:pic>
        <p:nvPicPr>
          <p:cNvPr id="47109" name="Picture 5" descr="C:\Users\utente\Desktop\Noi-decidiamo-No-alla-Mafia.jpg"/>
          <p:cNvPicPr>
            <a:picLocks noChangeAspect="1" noChangeArrowheads="1"/>
          </p:cNvPicPr>
          <p:nvPr/>
        </p:nvPicPr>
        <p:blipFill>
          <a:blip r:embed="rId4"/>
          <a:srcRect/>
          <a:stretch>
            <a:fillRect/>
          </a:stretch>
        </p:blipFill>
        <p:spPr bwMode="auto">
          <a:xfrm rot="1071766">
            <a:off x="3586077" y="1925778"/>
            <a:ext cx="5070807" cy="2752724"/>
          </a:xfrm>
          <a:prstGeom prst="rect">
            <a:avLst/>
          </a:prstGeom>
          <a:noFill/>
        </p:spPr>
      </p:pic>
    </p:spTree>
  </p:cSld>
  <p:clrMapOvr>
    <a:masterClrMapping/>
  </p:clrMapOvr>
  <p:transition advTm="432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Left)">
                                      <p:cBhvr>
                                        <p:cTn id="7" dur="500"/>
                                        <p:tgtEl>
                                          <p:spTgt spid="6"/>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47109"/>
                                        </p:tgtEl>
                                        <p:attrNameLst>
                                          <p:attrName>style.visibility</p:attrName>
                                        </p:attrNameLst>
                                      </p:cBhvr>
                                      <p:to>
                                        <p:strVal val="visible"/>
                                      </p:to>
                                    </p:set>
                                    <p:animEffect transition="in" filter="circle(out)">
                                      <p:cBhvr>
                                        <p:cTn id="11" dur="1000"/>
                                        <p:tgtEl>
                                          <p:spTgt spid="47109"/>
                                        </p:tgtEl>
                                      </p:cBhvr>
                                    </p:animEffect>
                                  </p:childTnLst>
                                </p:cTn>
                              </p:par>
                            </p:childTnLst>
                          </p:cTn>
                        </p:par>
                        <p:par>
                          <p:cTn id="12" fill="hold">
                            <p:stCondLst>
                              <p:cond delay="1500"/>
                            </p:stCondLst>
                            <p:childTnLst>
                              <p:par>
                                <p:cTn id="13" presetID="5" presetClass="entr" presetSubtype="10" fill="hold" nodeType="afterEffect">
                                  <p:stCondLst>
                                    <p:cond delay="0"/>
                                  </p:stCondLst>
                                  <p:childTnLst>
                                    <p:set>
                                      <p:cBhvr>
                                        <p:cTn id="14" dur="1" fill="hold">
                                          <p:stCondLst>
                                            <p:cond delay="0"/>
                                          </p:stCondLst>
                                        </p:cTn>
                                        <p:tgtEl>
                                          <p:spTgt spid="47108"/>
                                        </p:tgtEl>
                                        <p:attrNameLst>
                                          <p:attrName>style.visibility</p:attrName>
                                        </p:attrNameLst>
                                      </p:cBhvr>
                                      <p:to>
                                        <p:strVal val="visible"/>
                                      </p:to>
                                    </p:set>
                                    <p:animEffect transition="in" filter="checkerboard(across)">
                                      <p:cBhvr>
                                        <p:cTn id="15"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428596" y="857232"/>
            <a:ext cx="8258204" cy="5286412"/>
          </a:xfrm>
        </p:spPr>
        <p:txBody>
          <a:bodyPr>
            <a:normAutofit/>
          </a:bodyPr>
          <a:lstStyle/>
          <a:p>
            <a:pPr>
              <a:buNone/>
            </a:pPr>
            <a:r>
              <a:rPr lang="it-IT" dirty="0" smtClean="0"/>
              <a:t/>
            </a:r>
            <a:br>
              <a:rPr lang="it-IT" dirty="0" smtClean="0"/>
            </a:br>
            <a:r>
              <a:rPr lang="it-IT" dirty="0" smtClean="0"/>
              <a:t> </a:t>
            </a:r>
            <a:br>
              <a:rPr lang="it-IT" dirty="0" smtClean="0"/>
            </a:br>
            <a:endParaRPr lang="de-DE" dirty="0"/>
          </a:p>
        </p:txBody>
      </p:sp>
      <p:sp>
        <p:nvSpPr>
          <p:cNvPr id="6" name="Rettangolo 5"/>
          <p:cNvSpPr/>
          <p:nvPr/>
        </p:nvSpPr>
        <p:spPr>
          <a:xfrm>
            <a:off x="214282" y="142852"/>
            <a:ext cx="4572000" cy="2246769"/>
          </a:xfrm>
          <a:prstGeom prst="rect">
            <a:avLst/>
          </a:prstGeom>
        </p:spPr>
        <p:txBody>
          <a:bodyPr>
            <a:spAutoFit/>
          </a:bodyPr>
          <a:lstStyle/>
          <a:p>
            <a:pPr algn="ctr"/>
            <a:r>
              <a:rPr lang="it-IT" sz="2000" dirty="0" smtClean="0">
                <a:latin typeface="Lucida Calligraphy" pitchFamily="66" charset="0"/>
              </a:rPr>
              <a:t>Siamo arrivati alla conclusione del nostro lavoro. Rileggere le pagine più tristi della storia del nostro Paese ha rafforzato in noi la consapevolezza  che il mondo può e deve essere cambiato.</a:t>
            </a:r>
            <a:endParaRPr lang="it-IT" sz="2000" dirty="0">
              <a:latin typeface="Lucida Calligraphy" pitchFamily="66" charset="0"/>
            </a:endParaRPr>
          </a:p>
        </p:txBody>
      </p:sp>
      <p:pic>
        <p:nvPicPr>
          <p:cNvPr id="1028" name="Picture 4" descr="C:\Users\utente\Desktop\farfalla-colore-uildm-ciesseinforma-csv-fvg.jpg"/>
          <p:cNvPicPr>
            <a:picLocks noChangeAspect="1" noChangeArrowheads="1"/>
          </p:cNvPicPr>
          <p:nvPr/>
        </p:nvPicPr>
        <p:blipFill>
          <a:blip r:embed="rId3"/>
          <a:srcRect/>
          <a:stretch>
            <a:fillRect/>
          </a:stretch>
        </p:blipFill>
        <p:spPr bwMode="auto">
          <a:xfrm>
            <a:off x="4714876" y="1357298"/>
            <a:ext cx="4143404" cy="4762500"/>
          </a:xfrm>
          <a:prstGeom prst="rect">
            <a:avLst/>
          </a:prstGeom>
          <a:noFill/>
        </p:spPr>
      </p:pic>
      <p:pic>
        <p:nvPicPr>
          <p:cNvPr id="5124" name="Picture 4" descr="http://www.ilfattoalimentare.it/wp-content/uploads/2013/02/118465606-e1360234586115.jpg"/>
          <p:cNvPicPr>
            <a:picLocks noChangeAspect="1" noChangeArrowheads="1"/>
          </p:cNvPicPr>
          <p:nvPr/>
        </p:nvPicPr>
        <p:blipFill>
          <a:blip r:embed="rId4"/>
          <a:srcRect/>
          <a:stretch>
            <a:fillRect/>
          </a:stretch>
        </p:blipFill>
        <p:spPr bwMode="auto">
          <a:xfrm>
            <a:off x="357158" y="2714620"/>
            <a:ext cx="3733801" cy="3288123"/>
          </a:xfrm>
          <a:prstGeom prst="rect">
            <a:avLst/>
          </a:prstGeom>
          <a:noFill/>
        </p:spPr>
      </p:pic>
    </p:spTree>
  </p:cSld>
  <p:clrMapOvr>
    <a:masterClrMapping/>
  </p:clrMapOvr>
  <p:transition advTm="1355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2000"/>
                                        <p:tgtEl>
                                          <p:spTgt spid="6"/>
                                        </p:tgtEl>
                                      </p:cBhvr>
                                    </p:animEffect>
                                  </p:childTnLst>
                                </p:cTn>
                              </p:par>
                            </p:childTnLst>
                          </p:cTn>
                        </p:par>
                        <p:par>
                          <p:cTn id="8" fill="hold">
                            <p:stCondLst>
                              <p:cond delay="2000"/>
                            </p:stCondLst>
                            <p:childTnLst>
                              <p:par>
                                <p:cTn id="9" presetID="13" presetClass="entr" presetSubtype="16"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plus(in)">
                                      <p:cBhvr>
                                        <p:cTn id="11" dur="2000"/>
                                        <p:tgtEl>
                                          <p:spTgt spid="1028"/>
                                        </p:tgtEl>
                                      </p:cBhvr>
                                    </p:animEffect>
                                  </p:childTnLst>
                                </p:cTn>
                              </p:par>
                            </p:childTnLst>
                          </p:cTn>
                        </p:par>
                        <p:par>
                          <p:cTn id="12" fill="hold">
                            <p:stCondLst>
                              <p:cond delay="4000"/>
                            </p:stCondLst>
                            <p:childTnLst>
                              <p:par>
                                <p:cTn id="13" presetID="13" presetClass="entr" presetSubtype="16" fill="hold" nodeType="afterEffect">
                                  <p:stCondLst>
                                    <p:cond delay="0"/>
                                  </p:stCondLst>
                                  <p:childTnLst>
                                    <p:set>
                                      <p:cBhvr>
                                        <p:cTn id="14" dur="1" fill="hold">
                                          <p:stCondLst>
                                            <p:cond delay="0"/>
                                          </p:stCondLst>
                                        </p:cTn>
                                        <p:tgtEl>
                                          <p:spTgt spid="5124"/>
                                        </p:tgtEl>
                                        <p:attrNameLst>
                                          <p:attrName>style.visibility</p:attrName>
                                        </p:attrNameLst>
                                      </p:cBhvr>
                                      <p:to>
                                        <p:strVal val="visible"/>
                                      </p:to>
                                    </p:set>
                                    <p:animEffect transition="in" filter="plus(in)">
                                      <p:cBhvr>
                                        <p:cTn id="15"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85728"/>
            <a:ext cx="8229600" cy="2143140"/>
          </a:xfrm>
        </p:spPr>
        <p:txBody>
          <a:bodyPr>
            <a:normAutofit fontScale="85000" lnSpcReduction="20000"/>
          </a:bodyPr>
          <a:lstStyle/>
          <a:p>
            <a:pPr algn="ctr">
              <a:buNone/>
            </a:pPr>
            <a:r>
              <a:rPr lang="it-IT" dirty="0" smtClean="0">
                <a:latin typeface="Lucida Calligraphy" pitchFamily="66" charset="0"/>
              </a:rPr>
              <a:t>  </a:t>
            </a:r>
            <a:r>
              <a:rPr lang="it-IT" sz="2600" dirty="0" smtClean="0">
                <a:latin typeface="Lucida Calligraphy" pitchFamily="66" charset="0"/>
              </a:rPr>
              <a:t>Noi  studenti, dobbiamo batterci contro ogni ingiustizia che ci circonda. Dobbiamo attuare una «rivoluzione culturale» per costruire una società migliore, fondata sul rispetto delle leggi, sulla giustizia,  sulla democrazia. Le nostre armi saranno la cultura, l’informazione, la coscienza civile, l’esempio e la speranza.</a:t>
            </a:r>
            <a:endParaRPr lang="de-DE" sz="2600" dirty="0"/>
          </a:p>
        </p:txBody>
      </p:sp>
      <p:pic>
        <p:nvPicPr>
          <p:cNvPr id="46081" name="Picture 1" descr="C:\Users\utente\Desktop\paolo-borsellino.jpg"/>
          <p:cNvPicPr>
            <a:picLocks noChangeAspect="1" noChangeArrowheads="1"/>
          </p:cNvPicPr>
          <p:nvPr/>
        </p:nvPicPr>
        <p:blipFill>
          <a:blip r:embed="rId2"/>
          <a:srcRect/>
          <a:stretch>
            <a:fillRect/>
          </a:stretch>
        </p:blipFill>
        <p:spPr bwMode="auto">
          <a:xfrm>
            <a:off x="2214546" y="2714620"/>
            <a:ext cx="5080000" cy="3721100"/>
          </a:xfrm>
          <a:prstGeom prst="rect">
            <a:avLst/>
          </a:prstGeom>
          <a:noFill/>
        </p:spPr>
      </p:pic>
    </p:spTree>
  </p:cSld>
  <p:clrMapOvr>
    <a:masterClrMapping/>
  </p:clrMapOvr>
  <p:transition advTm="2360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par>
                          <p:cTn id="11" fill="hold">
                            <p:stCondLst>
                              <p:cond delay="1000"/>
                            </p:stCondLst>
                            <p:childTnLst>
                              <p:par>
                                <p:cTn id="12" presetID="25" presetClass="entr" presetSubtype="0" fill="hold" nodeType="afterEffect">
                                  <p:stCondLst>
                                    <p:cond delay="0"/>
                                  </p:stCondLst>
                                  <p:childTnLst>
                                    <p:set>
                                      <p:cBhvr>
                                        <p:cTn id="13" dur="1" fill="hold">
                                          <p:stCondLst>
                                            <p:cond delay="0"/>
                                          </p:stCondLst>
                                        </p:cTn>
                                        <p:tgtEl>
                                          <p:spTgt spid="46081"/>
                                        </p:tgtEl>
                                        <p:attrNameLst>
                                          <p:attrName>style.visibility</p:attrName>
                                        </p:attrNameLst>
                                      </p:cBhvr>
                                      <p:to>
                                        <p:strVal val="visible"/>
                                      </p:to>
                                    </p:set>
                                    <p:anim calcmode="lin" valueType="num">
                                      <p:cBhvr>
                                        <p:cTn id="14" dur="500" decel="50000" fill="hold">
                                          <p:stCondLst>
                                            <p:cond delay="0"/>
                                          </p:stCondLst>
                                        </p:cTn>
                                        <p:tgtEl>
                                          <p:spTgt spid="46081"/>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46081"/>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46081"/>
                                        </p:tgtEl>
                                        <p:attrNameLst>
                                          <p:attrName>ppt_w</p:attrName>
                                        </p:attrNameLst>
                                      </p:cBhvr>
                                      <p:tavLst>
                                        <p:tav tm="0">
                                          <p:val>
                                            <p:strVal val="#ppt_w*.05"/>
                                          </p:val>
                                        </p:tav>
                                        <p:tav tm="100000">
                                          <p:val>
                                            <p:strVal val="#ppt_w"/>
                                          </p:val>
                                        </p:tav>
                                      </p:tavLst>
                                    </p:anim>
                                    <p:anim calcmode="lin" valueType="num">
                                      <p:cBhvr>
                                        <p:cTn id="17" dur="1000" fill="hold"/>
                                        <p:tgtEl>
                                          <p:spTgt spid="46081"/>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46081"/>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46081"/>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46081"/>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46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Segnaposto contenuto 6"/>
          <p:cNvSpPr>
            <a:spLocks noGrp="1"/>
          </p:cNvSpPr>
          <p:nvPr>
            <p:ph idx="1"/>
          </p:nvPr>
        </p:nvSpPr>
        <p:spPr/>
        <p:txBody>
          <a:bodyPr/>
          <a:lstStyle/>
          <a:p>
            <a:pPr>
              <a:buNone/>
            </a:pPr>
            <a:r>
              <a:rPr lang="it-IT" b="1" dirty="0" smtClean="0"/>
              <a:t> </a:t>
            </a:r>
          </a:p>
          <a:p>
            <a:pPr>
              <a:buNone/>
            </a:pPr>
            <a:endParaRPr lang="it-IT" b="1" dirty="0" smtClean="0"/>
          </a:p>
          <a:p>
            <a:pPr>
              <a:buNone/>
            </a:pPr>
            <a:endParaRPr lang="it-IT" b="1" dirty="0" smtClean="0"/>
          </a:p>
          <a:p>
            <a:pPr algn="ctr">
              <a:buNone/>
            </a:pPr>
            <a:r>
              <a:rPr lang="it-IT" b="1" dirty="0" smtClean="0">
                <a:latin typeface="Lucida Calligraphy" pitchFamily="66" charset="0"/>
              </a:rPr>
              <a:t> </a:t>
            </a:r>
            <a:r>
              <a:rPr lang="it-IT" b="1" dirty="0" smtClean="0">
                <a:solidFill>
                  <a:schemeClr val="bg1"/>
                </a:solidFill>
                <a:latin typeface="Lucida Calligraphy" pitchFamily="66" charset="0"/>
              </a:rPr>
              <a:t>«La mafia teme la scuola più della giustizia:</a:t>
            </a:r>
            <a:br>
              <a:rPr lang="it-IT" b="1" dirty="0" smtClean="0">
                <a:solidFill>
                  <a:schemeClr val="bg1"/>
                </a:solidFill>
                <a:latin typeface="Lucida Calligraphy" pitchFamily="66" charset="0"/>
              </a:rPr>
            </a:br>
            <a:r>
              <a:rPr lang="it-IT" b="1" dirty="0" smtClean="0">
                <a:solidFill>
                  <a:schemeClr val="bg1"/>
                </a:solidFill>
                <a:latin typeface="Lucida Calligraphy" pitchFamily="66" charset="0"/>
              </a:rPr>
              <a:t>l’’istruzione taglia l’erba sotto i  piedi  della cultura mafiosa»</a:t>
            </a:r>
          </a:p>
          <a:p>
            <a:pPr algn="ctr">
              <a:buNone/>
            </a:pPr>
            <a:r>
              <a:rPr lang="it-IT" dirty="0" smtClean="0">
                <a:solidFill>
                  <a:schemeClr val="bg1"/>
                </a:solidFill>
                <a:latin typeface="Lucida Calligraphy" pitchFamily="66" charset="0"/>
              </a:rPr>
              <a:t> </a:t>
            </a:r>
            <a:r>
              <a:rPr lang="it-IT" b="1" dirty="0" smtClean="0">
                <a:solidFill>
                  <a:schemeClr val="bg1"/>
                </a:solidFill>
                <a:latin typeface="Lucida Calligraphy" pitchFamily="66" charset="0"/>
              </a:rPr>
              <a:t>(giudice  Antonino Caponnetto)</a:t>
            </a:r>
            <a:endParaRPr lang="de-DE" b="1" dirty="0" smtClean="0">
              <a:solidFill>
                <a:schemeClr val="bg1"/>
              </a:solidFill>
              <a:latin typeface="Lucida Calligraphy" pitchFamily="66" charset="0"/>
            </a:endParaRPr>
          </a:p>
          <a:p>
            <a:endParaRPr lang="de-DE" dirty="0"/>
          </a:p>
        </p:txBody>
      </p:sp>
    </p:spTree>
  </p:cSld>
  <p:clrMapOvr>
    <a:masterClrMapping/>
  </p:clrMapOvr>
  <p:transition advTm="1121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vertical)">
                                      <p:cBhvr>
                                        <p:cTn id="7" dur="1000"/>
                                        <p:tgtEl>
                                          <p:spTgt spid="7">
                                            <p:txEl>
                                              <p:pRg st="0" end="0"/>
                                            </p:txEl>
                                          </p:spTgt>
                                        </p:tgtEl>
                                      </p:cBhvr>
                                    </p:animEffect>
                                  </p:childTnLst>
                                </p:cTn>
                              </p:par>
                            </p:childTnLst>
                          </p:cTn>
                        </p:par>
                        <p:par>
                          <p:cTn id="8" fill="hold">
                            <p:stCondLst>
                              <p:cond delay="1000"/>
                            </p:stCondLst>
                            <p:childTnLst>
                              <p:par>
                                <p:cTn id="9" presetID="14" presetClass="entr" presetSubtype="5" fill="hold" grpId="0" nodeType="after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animEffect transition="in" filter="randombar(vertical)">
                                      <p:cBhvr>
                                        <p:cTn id="11" dur="1000"/>
                                        <p:tgtEl>
                                          <p:spTgt spid="7">
                                            <p:txEl>
                                              <p:pRg st="3" end="3"/>
                                            </p:txEl>
                                          </p:spTgt>
                                        </p:tgtEl>
                                      </p:cBhvr>
                                    </p:animEffect>
                                  </p:childTnLst>
                                </p:cTn>
                              </p:par>
                            </p:childTnLst>
                          </p:cTn>
                        </p:par>
                        <p:par>
                          <p:cTn id="12" fill="hold">
                            <p:stCondLst>
                              <p:cond delay="2000"/>
                            </p:stCondLst>
                            <p:childTnLst>
                              <p:par>
                                <p:cTn id="13" presetID="14" presetClass="entr" presetSubtype="5" fill="hold" grpId="0" nodeType="after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Effect transition="in" filter="randombar(vertical)">
                                      <p:cBhvr>
                                        <p:cTn id="15"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428596" y="214290"/>
            <a:ext cx="8229600" cy="2286016"/>
          </a:xfrm>
        </p:spPr>
        <p:txBody>
          <a:bodyPr>
            <a:normAutofit fontScale="92500"/>
          </a:bodyPr>
          <a:lstStyle/>
          <a:p>
            <a:pPr algn="ctr">
              <a:buNone/>
            </a:pPr>
            <a:r>
              <a:rPr lang="it-IT" sz="2000" dirty="0" smtClean="0"/>
              <a:t>      </a:t>
            </a:r>
            <a:r>
              <a:rPr lang="it-IT" sz="2200" dirty="0" err="1" smtClean="0">
                <a:latin typeface="Lucida Calligraphy" pitchFamily="66" charset="0"/>
              </a:rPr>
              <a:t>…come</a:t>
            </a:r>
            <a:r>
              <a:rPr lang="it-IT" sz="2200" dirty="0" smtClean="0">
                <a:latin typeface="Lucida Calligraphy" pitchFamily="66" charset="0"/>
              </a:rPr>
              <a:t> fare per non sbagliare? Occorre usare la testa e avere la mente </a:t>
            </a:r>
            <a:r>
              <a:rPr lang="it-IT" sz="2200" dirty="0" smtClean="0">
                <a:latin typeface="Lucida Calligraphy" pitchFamily="66" charset="0"/>
                <a:cs typeface="Italic" pitchFamily="2" charset="0"/>
              </a:rPr>
              <a:t>libera:</a:t>
            </a:r>
            <a:r>
              <a:rPr lang="it-IT" sz="2200" dirty="0" smtClean="0">
                <a:latin typeface="Lucida Calligraphy" pitchFamily="66" charset="0"/>
              </a:rPr>
              <a:t>  </a:t>
            </a:r>
            <a:r>
              <a:rPr lang="it-IT" sz="2200" dirty="0" err="1" smtClean="0">
                <a:latin typeface="Lucida Calligraphy" pitchFamily="66" charset="0"/>
              </a:rPr>
              <a:t>libera</a:t>
            </a:r>
            <a:r>
              <a:rPr lang="it-IT" sz="2200" dirty="0" smtClean="0">
                <a:latin typeface="Lucida Calligraphy" pitchFamily="66" charset="0"/>
              </a:rPr>
              <a:t>  da condizionamenti, da avidità,  da prepotenza, da ignoranza,  da arroganza, da corruzione,  dal desiderio di facili guadagni. Soltanto così si può evitare di sbagliare e si può scegliere da che parte stare. </a:t>
            </a:r>
            <a:r>
              <a:rPr lang="it-IT" sz="2200" b="1" dirty="0" smtClean="0">
                <a:latin typeface="Lucida Calligraphy" pitchFamily="66" charset="0"/>
              </a:rPr>
              <a:t>Noi la nostra scelta l’abbiamo già fatta! </a:t>
            </a:r>
          </a:p>
          <a:p>
            <a:pPr algn="ctr">
              <a:buNone/>
            </a:pPr>
            <a:r>
              <a:rPr lang="it-IT" sz="2200" b="1" dirty="0" smtClean="0">
                <a:latin typeface="Lucida Calligraphy" pitchFamily="66" charset="0"/>
              </a:rPr>
              <a:t>Tu da che parte stai?</a:t>
            </a:r>
            <a:endParaRPr lang="de-DE" sz="2200" b="1" dirty="0">
              <a:latin typeface="Lucida Calligraphy" pitchFamily="66" charset="0"/>
            </a:endParaRPr>
          </a:p>
        </p:txBody>
      </p:sp>
      <p:pic>
        <p:nvPicPr>
          <p:cNvPr id="2052" name="Picture 4" descr="C:\Users\utente\Desktop\progetto Cristiano IB\pizap.com14577754787631.jpg"/>
          <p:cNvPicPr>
            <a:picLocks noChangeAspect="1" noChangeArrowheads="1"/>
          </p:cNvPicPr>
          <p:nvPr/>
        </p:nvPicPr>
        <p:blipFill>
          <a:blip r:embed="rId2" cstate="print"/>
          <a:srcRect/>
          <a:stretch>
            <a:fillRect/>
          </a:stretch>
        </p:blipFill>
        <p:spPr bwMode="auto">
          <a:xfrm>
            <a:off x="1857356" y="2786058"/>
            <a:ext cx="5715040" cy="3857851"/>
          </a:xfrm>
          <a:prstGeom prst="rect">
            <a:avLst/>
          </a:prstGeom>
          <a:noFill/>
        </p:spPr>
      </p:pic>
    </p:spTree>
  </p:cSld>
  <p:clrMapOvr>
    <a:masterClrMapping/>
  </p:clrMapOvr>
  <p:transition advTm="2567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2000"/>
                                        <p:tgtEl>
                                          <p:spTgt spid="3">
                                            <p:txEl>
                                              <p:pRg st="0" end="0"/>
                                            </p:txEl>
                                          </p:spTgt>
                                        </p:tgtEl>
                                      </p:cBhvr>
                                    </p:animEffec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2000"/>
                                        <p:tgtEl>
                                          <p:spTgt spid="3">
                                            <p:txEl>
                                              <p:pRg st="1" end="1"/>
                                            </p:txEl>
                                          </p:spTgt>
                                        </p:tgtEl>
                                      </p:cBhvr>
                                    </p:animEffect>
                                  </p:childTnLst>
                                </p:cTn>
                              </p:par>
                            </p:childTnLst>
                          </p:cTn>
                        </p:par>
                        <p:par>
                          <p:cTn id="12" fill="hold">
                            <p:stCondLst>
                              <p:cond delay="4000"/>
                            </p:stCondLst>
                            <p:childTnLst>
                              <p:par>
                                <p:cTn id="13" presetID="4" presetClass="entr" presetSubtype="32" fill="hold" nodeType="after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box(out)">
                                      <p:cBhvr>
                                        <p:cTn id="15"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428596" y="1857364"/>
            <a:ext cx="8258204" cy="4268799"/>
          </a:xfrm>
        </p:spPr>
        <p:txBody>
          <a:bodyPr/>
          <a:lstStyle/>
          <a:p>
            <a:pPr marL="0" indent="0">
              <a:buNone/>
            </a:pPr>
            <a:r>
              <a:rPr lang="it-IT" b="1" dirty="0" smtClean="0">
                <a:latin typeface="Bookman" pitchFamily="18" charset="0"/>
              </a:rPr>
              <a:t>Liceo delle Scienze Umane «E. Fermi»</a:t>
            </a:r>
          </a:p>
          <a:p>
            <a:pPr marL="0" indent="0">
              <a:buNone/>
            </a:pPr>
            <a:r>
              <a:rPr lang="it-IT" b="1" dirty="0" smtClean="0">
                <a:latin typeface="Bookman" pitchFamily="18" charset="0"/>
              </a:rPr>
              <a:t>Indirizzo Economico-Sociale</a:t>
            </a:r>
          </a:p>
          <a:p>
            <a:pPr marL="0" indent="0">
              <a:buNone/>
            </a:pPr>
            <a:r>
              <a:rPr lang="it-IT" b="1" dirty="0" smtClean="0">
                <a:latin typeface="Bookman" pitchFamily="18" charset="0"/>
              </a:rPr>
              <a:t>Classe I sez. B       </a:t>
            </a:r>
          </a:p>
          <a:p>
            <a:pPr marL="0" indent="0">
              <a:buNone/>
            </a:pPr>
            <a:r>
              <a:rPr lang="it-IT" b="1" dirty="0" smtClean="0">
                <a:latin typeface="Bookman" pitchFamily="18" charset="0"/>
              </a:rPr>
              <a:t>Catanzaro</a:t>
            </a:r>
          </a:p>
          <a:p>
            <a:endParaRPr lang="de-DE" dirty="0"/>
          </a:p>
        </p:txBody>
      </p:sp>
      <p:pic>
        <p:nvPicPr>
          <p:cNvPr id="5" name="Immagine 4" descr="Garden.jpg"/>
          <p:cNvPicPr>
            <a:picLocks noChangeAspect="1"/>
          </p:cNvPicPr>
          <p:nvPr/>
        </p:nvPicPr>
        <p:blipFill>
          <a:blip r:embed="rId2" cstate="print"/>
          <a:stretch>
            <a:fillRect/>
          </a:stretch>
        </p:blipFill>
        <p:spPr>
          <a:xfrm>
            <a:off x="0" y="0"/>
            <a:ext cx="9144000" cy="6858000"/>
          </a:xfrm>
          <a:prstGeom prst="rect">
            <a:avLst/>
          </a:prstGeom>
        </p:spPr>
      </p:pic>
      <p:sp>
        <p:nvSpPr>
          <p:cNvPr id="6" name="Rettangolo 5"/>
          <p:cNvSpPr/>
          <p:nvPr/>
        </p:nvSpPr>
        <p:spPr>
          <a:xfrm>
            <a:off x="857224" y="571480"/>
            <a:ext cx="7500990" cy="7848302"/>
          </a:xfrm>
          <a:prstGeom prst="rect">
            <a:avLst/>
          </a:prstGeom>
        </p:spPr>
        <p:txBody>
          <a:bodyPr wrap="square">
            <a:spAutoFit/>
          </a:bodyPr>
          <a:lstStyle/>
          <a:p>
            <a:pPr algn="ctr"/>
            <a:endParaRPr lang="it-IT" sz="3600" b="1" dirty="0" smtClean="0">
              <a:solidFill>
                <a:schemeClr val="bg1"/>
              </a:solidFill>
              <a:latin typeface="Bookman" pitchFamily="18" charset="0"/>
            </a:endParaRPr>
          </a:p>
          <a:p>
            <a:pPr algn="ctr"/>
            <a:r>
              <a:rPr lang="it-IT" sz="3600" b="1" dirty="0" smtClean="0">
                <a:solidFill>
                  <a:schemeClr val="bg1"/>
                </a:solidFill>
                <a:latin typeface="Bookman" pitchFamily="18" charset="0"/>
              </a:rPr>
              <a:t>Liceo Statale“Enrico Fermi”</a:t>
            </a:r>
          </a:p>
          <a:p>
            <a:pPr algn="ctr"/>
            <a:endParaRPr lang="it-IT" sz="3600" b="1" dirty="0" smtClean="0">
              <a:solidFill>
                <a:schemeClr val="bg1"/>
              </a:solidFill>
              <a:latin typeface="Bookman" pitchFamily="18" charset="0"/>
            </a:endParaRPr>
          </a:p>
          <a:p>
            <a:pPr algn="ctr"/>
            <a:r>
              <a:rPr lang="it-IT" sz="3600" b="1" dirty="0" smtClean="0">
                <a:solidFill>
                  <a:schemeClr val="bg1"/>
                </a:solidFill>
                <a:latin typeface="Bookman" pitchFamily="18" charset="0"/>
              </a:rPr>
              <a:t>Indirizzo Scienze Umane</a:t>
            </a:r>
          </a:p>
          <a:p>
            <a:pPr algn="ctr"/>
            <a:endParaRPr lang="it-IT" sz="3600" b="1" dirty="0" smtClean="0">
              <a:solidFill>
                <a:schemeClr val="bg1"/>
              </a:solidFill>
              <a:latin typeface="Bookman" pitchFamily="18" charset="0"/>
            </a:endParaRPr>
          </a:p>
          <a:p>
            <a:pPr algn="ctr"/>
            <a:r>
              <a:rPr lang="it-IT" sz="3600" b="1" dirty="0" smtClean="0">
                <a:solidFill>
                  <a:schemeClr val="bg1"/>
                </a:solidFill>
                <a:latin typeface="Bookman" pitchFamily="18" charset="0"/>
              </a:rPr>
              <a:t>(Opzione Economico-Sociale)</a:t>
            </a:r>
          </a:p>
          <a:p>
            <a:pPr algn="ctr"/>
            <a:endParaRPr lang="it-IT" sz="3600" b="1" dirty="0" smtClean="0">
              <a:solidFill>
                <a:schemeClr val="bg1"/>
              </a:solidFill>
              <a:latin typeface="Bookman" pitchFamily="18" charset="0"/>
            </a:endParaRPr>
          </a:p>
          <a:p>
            <a:pPr algn="ctr"/>
            <a:r>
              <a:rPr lang="it-IT" sz="3600" b="1" dirty="0" smtClean="0">
                <a:solidFill>
                  <a:schemeClr val="bg1"/>
                </a:solidFill>
                <a:latin typeface="Bookman" pitchFamily="18" charset="0"/>
              </a:rPr>
              <a:t> Classe I sez. B       </a:t>
            </a:r>
          </a:p>
          <a:p>
            <a:pPr algn="ctr"/>
            <a:endParaRPr lang="it-IT" sz="3600" b="1" dirty="0" smtClean="0">
              <a:solidFill>
                <a:schemeClr val="bg1"/>
              </a:solidFill>
              <a:latin typeface="Bookman" pitchFamily="18" charset="0"/>
            </a:endParaRPr>
          </a:p>
          <a:p>
            <a:pPr algn="ctr"/>
            <a:r>
              <a:rPr lang="it-IT" sz="3600" b="1" dirty="0" smtClean="0">
                <a:solidFill>
                  <a:schemeClr val="bg1"/>
                </a:solidFill>
                <a:latin typeface="Bookman" pitchFamily="18" charset="0"/>
              </a:rPr>
              <a:t> Catanzaro</a:t>
            </a:r>
          </a:p>
          <a:p>
            <a:pPr algn="ctr"/>
            <a:endParaRPr lang="it-IT" sz="3600" b="1" dirty="0" smtClean="0">
              <a:latin typeface="Bookman" pitchFamily="18" charset="0"/>
            </a:endParaRPr>
          </a:p>
          <a:p>
            <a:pPr algn="ctr"/>
            <a:endParaRPr lang="it-IT" sz="3600" b="1" dirty="0" smtClean="0">
              <a:solidFill>
                <a:schemeClr val="bg1"/>
              </a:solidFill>
              <a:latin typeface="Bookman" pitchFamily="18" charset="0"/>
            </a:endParaRPr>
          </a:p>
          <a:p>
            <a:pPr algn="ctr"/>
            <a:endParaRPr lang="it-IT" sz="3600" b="1" dirty="0" smtClean="0">
              <a:solidFill>
                <a:schemeClr val="bg1"/>
              </a:solidFill>
              <a:latin typeface="Bookman" pitchFamily="18" charset="0"/>
            </a:endParaRPr>
          </a:p>
          <a:p>
            <a:pPr algn="ctr"/>
            <a:endParaRPr lang="it-IT" sz="3600" b="1" dirty="0" smtClean="0">
              <a:solidFill>
                <a:schemeClr val="bg1"/>
              </a:solidFill>
              <a:latin typeface="Bookman" pitchFamily="18" charset="0"/>
            </a:endParaRPr>
          </a:p>
        </p:txBody>
      </p:sp>
    </p:spTree>
  </p:cSld>
  <p:clrMapOvr>
    <a:masterClrMapping/>
  </p:clrMapOvr>
  <p:transition advTm="195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50674" y="108181"/>
            <a:ext cx="8424936" cy="3384376"/>
          </a:xfrm>
        </p:spPr>
        <p:txBody>
          <a:bodyPr>
            <a:normAutofit/>
          </a:bodyPr>
          <a:lstStyle/>
          <a:p>
            <a:r>
              <a:rPr lang="it-IT" sz="2200" dirty="0" smtClean="0">
                <a:latin typeface="Lucida Calligraphy" pitchFamily="66" charset="0"/>
              </a:rPr>
              <a:t>Diciamo  </a:t>
            </a:r>
            <a:r>
              <a:rPr lang="it-IT" sz="2200" dirty="0">
                <a:latin typeface="Lucida Calligraphy" pitchFamily="66" charset="0"/>
              </a:rPr>
              <a:t>no al </a:t>
            </a:r>
            <a:r>
              <a:rPr lang="it-IT" sz="2200" dirty="0" smtClean="0">
                <a:latin typeface="Lucida Calligraphy" pitchFamily="66" charset="0"/>
              </a:rPr>
              <a:t>malaffare, </a:t>
            </a:r>
            <a:r>
              <a:rPr lang="it-IT" sz="2200" dirty="0">
                <a:latin typeface="Lucida Calligraphy" pitchFamily="66" charset="0"/>
              </a:rPr>
              <a:t>alla </a:t>
            </a:r>
            <a:r>
              <a:rPr lang="it-IT" sz="2200" dirty="0" smtClean="0">
                <a:latin typeface="Lucida Calligraphy" pitchFamily="66" charset="0"/>
              </a:rPr>
              <a:t>mafia, alla </a:t>
            </a:r>
            <a:r>
              <a:rPr lang="it-IT" sz="2200" dirty="0">
                <a:latin typeface="Lucida Calligraphy" pitchFamily="66" charset="0"/>
              </a:rPr>
              <a:t>‘ndrangheta, alla </a:t>
            </a:r>
            <a:r>
              <a:rPr lang="it-IT" sz="2200" dirty="0" smtClean="0">
                <a:latin typeface="Lucida Calligraphy" pitchFamily="66" charset="0"/>
              </a:rPr>
              <a:t>camorra, all’omertà.</a:t>
            </a:r>
            <a:r>
              <a:rPr lang="it-IT" sz="2200" dirty="0" smtClean="0"/>
              <a:t/>
            </a:r>
            <a:br>
              <a:rPr lang="it-IT" sz="2200" dirty="0" smtClean="0"/>
            </a:br>
            <a:r>
              <a:rPr lang="it-IT" sz="2200" dirty="0" smtClean="0"/>
              <a:t/>
            </a:r>
            <a:br>
              <a:rPr lang="it-IT" sz="2200" dirty="0" smtClean="0"/>
            </a:br>
            <a:endParaRPr lang="it-IT" sz="2200" dirty="0"/>
          </a:p>
        </p:txBody>
      </p:sp>
      <p:sp>
        <p:nvSpPr>
          <p:cNvPr id="6" name="Rettangolo 5"/>
          <p:cNvSpPr/>
          <p:nvPr/>
        </p:nvSpPr>
        <p:spPr>
          <a:xfrm>
            <a:off x="2571736" y="3214686"/>
            <a:ext cx="4572000" cy="646331"/>
          </a:xfrm>
          <a:prstGeom prst="rect">
            <a:avLst/>
          </a:prstGeom>
        </p:spPr>
        <p:txBody>
          <a:bodyPr>
            <a:spAutoFit/>
          </a:bodyPr>
          <a:lstStyle/>
          <a:p>
            <a:r>
              <a:rPr lang="it-IT" dirty="0"/>
              <a:t/>
            </a:r>
            <a:br>
              <a:rPr lang="it-IT" dirty="0"/>
            </a:br>
            <a:endParaRPr lang="it-IT"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2643182"/>
            <a:ext cx="2548278" cy="291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138050">
            <a:off x="2967626" y="2161494"/>
            <a:ext cx="2529356" cy="1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2198" y="2714620"/>
            <a:ext cx="2857520" cy="2922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1" name="Picture 1" descr="C:\Users\utente\Desktop\mafia_camorra_ndrangheta_N.jpg"/>
          <p:cNvPicPr>
            <a:picLocks noChangeAspect="1" noChangeArrowheads="1"/>
          </p:cNvPicPr>
          <p:nvPr/>
        </p:nvPicPr>
        <p:blipFill>
          <a:blip r:embed="rId5"/>
          <a:srcRect/>
          <a:stretch>
            <a:fillRect/>
          </a:stretch>
        </p:blipFill>
        <p:spPr bwMode="auto">
          <a:xfrm>
            <a:off x="2643174" y="4357694"/>
            <a:ext cx="3214710" cy="2043304"/>
          </a:xfrm>
          <a:prstGeom prst="rect">
            <a:avLst/>
          </a:prstGeom>
          <a:noFill/>
        </p:spPr>
      </p:pic>
    </p:spTree>
    <p:extLst>
      <p:ext uri="{BB962C8B-B14F-4D97-AF65-F5344CB8AC3E}">
        <p14:creationId xmlns:p14="http://schemas.microsoft.com/office/powerpoint/2010/main" val="2519192764"/>
      </p:ext>
    </p:extLst>
  </p:cSld>
  <p:clrMapOvr>
    <a:masterClrMapping/>
  </p:clrMapOvr>
  <p:transition spd="med" advTm="11629">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3950"/>
                            </p:stCondLst>
                            <p:childTnLst>
                              <p:par>
                                <p:cTn id="13" presetID="40" presetClass="entr" presetSubtype="0" fill="hold" nodeType="afterEffect">
                                  <p:stCondLst>
                                    <p:cond delay="0"/>
                                  </p:stCondLst>
                                  <p:iterate type="lt">
                                    <p:tmPct val="10000"/>
                                  </p:iterate>
                                  <p:childTnLst>
                                    <p:set>
                                      <p:cBhvr>
                                        <p:cTn id="14" dur="1" fill="hold">
                                          <p:stCondLst>
                                            <p:cond delay="0"/>
                                          </p:stCondLst>
                                        </p:cTn>
                                        <p:tgtEl>
                                          <p:spTgt spid="4098"/>
                                        </p:tgtEl>
                                        <p:attrNameLst>
                                          <p:attrName>style.visibility</p:attrName>
                                        </p:attrNameLst>
                                      </p:cBhvr>
                                      <p:to>
                                        <p:strVal val="visible"/>
                                      </p:to>
                                    </p:set>
                                    <p:animEffect transition="in" filter="fade">
                                      <p:cBhvr>
                                        <p:cTn id="15" dur="2000"/>
                                        <p:tgtEl>
                                          <p:spTgt spid="4098"/>
                                        </p:tgtEl>
                                      </p:cBhvr>
                                    </p:animEffect>
                                    <p:anim calcmode="lin" valueType="num">
                                      <p:cBhvr>
                                        <p:cTn id="16" dur="2000" fill="hold"/>
                                        <p:tgtEl>
                                          <p:spTgt spid="4098"/>
                                        </p:tgtEl>
                                        <p:attrNameLst>
                                          <p:attrName>ppt_x</p:attrName>
                                        </p:attrNameLst>
                                      </p:cBhvr>
                                      <p:tavLst>
                                        <p:tav tm="0">
                                          <p:val>
                                            <p:strVal val="#ppt_x-.1"/>
                                          </p:val>
                                        </p:tav>
                                        <p:tav tm="100000">
                                          <p:val>
                                            <p:strVal val="#ppt_x"/>
                                          </p:val>
                                        </p:tav>
                                      </p:tavLst>
                                    </p:anim>
                                    <p:anim calcmode="lin" valueType="num">
                                      <p:cBhvr>
                                        <p:cTn id="17" dur="2000" fill="hold"/>
                                        <p:tgtEl>
                                          <p:spTgt spid="4098"/>
                                        </p:tgtEl>
                                        <p:attrNameLst>
                                          <p:attrName>ppt_y</p:attrName>
                                        </p:attrNameLst>
                                      </p:cBhvr>
                                      <p:tavLst>
                                        <p:tav tm="0">
                                          <p:val>
                                            <p:strVal val="#ppt_y"/>
                                          </p:val>
                                        </p:tav>
                                        <p:tav tm="100000">
                                          <p:val>
                                            <p:strVal val="#ppt_y"/>
                                          </p:val>
                                        </p:tav>
                                      </p:tavLst>
                                    </p:anim>
                                  </p:childTnLst>
                                </p:cTn>
                              </p:par>
                            </p:childTnLst>
                          </p:cTn>
                        </p:par>
                        <p:par>
                          <p:cTn id="18" fill="hold">
                            <p:stCondLst>
                              <p:cond delay="5950"/>
                            </p:stCondLst>
                            <p:childTnLst>
                              <p:par>
                                <p:cTn id="19" presetID="52"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Scale>
                                      <p:cBhvr>
                                        <p:cTn id="2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7"/>
                                        </p:tgtEl>
                                        <p:attrNameLst>
                                          <p:attrName>ppt_x</p:attrName>
                                          <p:attrName>ppt_y</p:attrName>
                                        </p:attrNameLst>
                                      </p:cBhvr>
                                    </p:animMotion>
                                    <p:animEffect transition="in" filter="fade">
                                      <p:cBhvr>
                                        <p:cTn id="23" dur="1000"/>
                                        <p:tgtEl>
                                          <p:spTgt spid="7"/>
                                        </p:tgtEl>
                                      </p:cBhvr>
                                    </p:animEffect>
                                  </p:childTnLst>
                                </p:cTn>
                              </p:par>
                            </p:childTnLst>
                          </p:cTn>
                        </p:par>
                        <p:par>
                          <p:cTn id="24" fill="hold">
                            <p:stCondLst>
                              <p:cond delay="6950"/>
                            </p:stCondLst>
                            <p:childTnLst>
                              <p:par>
                                <p:cTn id="25" presetID="42"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anim calcmode="lin" valueType="num">
                                      <p:cBhvr>
                                        <p:cTn id="28" dur="2000" fill="hold"/>
                                        <p:tgtEl>
                                          <p:spTgt spid="8"/>
                                        </p:tgtEl>
                                        <p:attrNameLst>
                                          <p:attrName>ppt_x</p:attrName>
                                        </p:attrNameLst>
                                      </p:cBhvr>
                                      <p:tavLst>
                                        <p:tav tm="0">
                                          <p:val>
                                            <p:strVal val="#ppt_x"/>
                                          </p:val>
                                        </p:tav>
                                        <p:tav tm="100000">
                                          <p:val>
                                            <p:strVal val="#ppt_x"/>
                                          </p:val>
                                        </p:tav>
                                      </p:tavLst>
                                    </p:anim>
                                    <p:anim calcmode="lin" valueType="num">
                                      <p:cBhvr>
                                        <p:cTn id="29" dur="200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8950"/>
                            </p:stCondLst>
                            <p:childTnLst>
                              <p:par>
                                <p:cTn id="31" presetID="8" presetClass="entr" presetSubtype="16" fill="hold" nodeType="afterEffect">
                                  <p:stCondLst>
                                    <p:cond delay="0"/>
                                  </p:stCondLst>
                                  <p:childTnLst>
                                    <p:set>
                                      <p:cBhvr>
                                        <p:cTn id="32" dur="1" fill="hold">
                                          <p:stCondLst>
                                            <p:cond delay="0"/>
                                          </p:stCondLst>
                                        </p:cTn>
                                        <p:tgtEl>
                                          <p:spTgt spid="25601"/>
                                        </p:tgtEl>
                                        <p:attrNameLst>
                                          <p:attrName>style.visibility</p:attrName>
                                        </p:attrNameLst>
                                      </p:cBhvr>
                                      <p:to>
                                        <p:strVal val="visible"/>
                                      </p:to>
                                    </p:set>
                                    <p:animEffect transition="in" filter="diamond(in)">
                                      <p:cBhvr>
                                        <p:cTn id="33" dur="2000"/>
                                        <p:tgtEl>
                                          <p:spTgt spid="25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85728"/>
            <a:ext cx="8229600" cy="5072098"/>
          </a:xfrm>
        </p:spPr>
        <p:txBody>
          <a:bodyPr>
            <a:normAutofit lnSpcReduction="10000"/>
          </a:bodyPr>
          <a:lstStyle/>
          <a:p>
            <a:pPr marL="0" indent="0">
              <a:buNone/>
            </a:pPr>
            <a:endParaRPr lang="it-IT" dirty="0" smtClean="0"/>
          </a:p>
          <a:p>
            <a:pPr marL="0" indent="0" algn="ctr">
              <a:buNone/>
            </a:pPr>
            <a:r>
              <a:rPr lang="it-IT" sz="2400" dirty="0" smtClean="0">
                <a:latin typeface="Lucida Calligraphy" pitchFamily="66" charset="0"/>
              </a:rPr>
              <a:t>Diciamo </a:t>
            </a:r>
            <a:r>
              <a:rPr lang="it-IT" sz="2400" dirty="0">
                <a:latin typeface="Lucida Calligraphy" pitchFamily="66" charset="0"/>
              </a:rPr>
              <a:t>sì alla legalità, alla giustizia, all’onestà, alla cultura, al rispetto, alla solidarietà, alla </a:t>
            </a:r>
            <a:r>
              <a:rPr lang="it-IT" sz="2400" dirty="0" smtClean="0">
                <a:latin typeface="Lucida Calligraphy" pitchFamily="66" charset="0"/>
              </a:rPr>
              <a:t>verità, nel </a:t>
            </a:r>
            <a:r>
              <a:rPr lang="it-IT" sz="2400" dirty="0">
                <a:latin typeface="Lucida Calligraphy" pitchFamily="66" charset="0"/>
              </a:rPr>
              <a:t>ricordo di coloro i quali, per difendere questi valori, hanno sacrificato la propria </a:t>
            </a:r>
            <a:r>
              <a:rPr lang="it-IT" sz="2400" dirty="0" smtClean="0">
                <a:latin typeface="Lucida Calligraphy" pitchFamily="66" charset="0"/>
              </a:rPr>
              <a:t>vita.</a:t>
            </a:r>
            <a:r>
              <a:rPr lang="it-IT" sz="2000" dirty="0"/>
              <a:t/>
            </a:r>
            <a:br>
              <a:rPr lang="it-IT" sz="2000" dirty="0"/>
            </a:br>
            <a:endParaRPr lang="it-IT" sz="2000" dirty="0" smtClean="0"/>
          </a:p>
          <a:p>
            <a:pPr marL="0" indent="0">
              <a:buNone/>
            </a:pPr>
            <a:endParaRPr lang="it-IT" sz="2000" dirty="0"/>
          </a:p>
          <a:p>
            <a:pPr marL="0" indent="0">
              <a:buNone/>
            </a:pPr>
            <a:endParaRPr lang="it-IT" sz="2000" dirty="0" smtClean="0"/>
          </a:p>
          <a:p>
            <a:pPr marL="0" indent="0">
              <a:buNone/>
            </a:pPr>
            <a:endParaRPr lang="it-IT" sz="2000" dirty="0"/>
          </a:p>
          <a:p>
            <a:pPr marL="0" indent="0">
              <a:buNone/>
            </a:pPr>
            <a:endParaRPr lang="it-IT" sz="2000" dirty="0" smtClean="0"/>
          </a:p>
          <a:p>
            <a:pPr marL="0" indent="0">
              <a:buNone/>
            </a:pPr>
            <a:endParaRPr lang="it-IT" sz="2000" dirty="0"/>
          </a:p>
          <a:p>
            <a:pPr marL="0" indent="0">
              <a:buNone/>
            </a:pPr>
            <a:endParaRPr lang="it-IT" sz="2000" dirty="0" smtClean="0"/>
          </a:p>
          <a:p>
            <a:pPr marL="0" indent="0">
              <a:buNone/>
            </a:pPr>
            <a:endParaRPr lang="it-IT" sz="2000" dirty="0"/>
          </a:p>
          <a:p>
            <a:pPr marL="0" indent="0">
              <a:buNone/>
            </a:pPr>
            <a:r>
              <a:rPr lang="it-IT" sz="2000" dirty="0" smtClean="0"/>
              <a:t> </a:t>
            </a:r>
            <a:endParaRPr lang="it-IT" sz="2000" dirty="0"/>
          </a:p>
        </p:txBody>
      </p:sp>
      <p:pic>
        <p:nvPicPr>
          <p:cNvPr id="3074" name="Picture 2" descr="C:\Users\utente\Desktop\progetto Cristiano IB\2f59c062c44ca56fda7a9761cbcd1aa6a4d16d76.jpg"/>
          <p:cNvPicPr>
            <a:picLocks noChangeAspect="1" noChangeArrowheads="1"/>
          </p:cNvPicPr>
          <p:nvPr/>
        </p:nvPicPr>
        <p:blipFill>
          <a:blip r:embed="rId2" cstate="print"/>
          <a:srcRect/>
          <a:stretch>
            <a:fillRect/>
          </a:stretch>
        </p:blipFill>
        <p:spPr bwMode="auto">
          <a:xfrm>
            <a:off x="997629" y="2643182"/>
            <a:ext cx="7099833" cy="4000528"/>
          </a:xfrm>
          <a:prstGeom prst="rect">
            <a:avLst/>
          </a:prstGeom>
          <a:noFill/>
        </p:spPr>
      </p:pic>
    </p:spTree>
    <p:extLst>
      <p:ext uri="{BB962C8B-B14F-4D97-AF65-F5344CB8AC3E}">
        <p14:creationId xmlns:p14="http://schemas.microsoft.com/office/powerpoint/2010/main" val="342390863"/>
      </p:ext>
    </p:extLst>
  </p:cSld>
  <p:clrMapOvr>
    <a:masterClrMapping/>
  </p:clrMapOvr>
  <p:transition advTm="1722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2000"/>
                                        <p:tgtEl>
                                          <p:spTgt spid="3">
                                            <p:txEl>
                                              <p:pRg st="1" end="1"/>
                                            </p:txEl>
                                          </p:spTgt>
                                        </p:tgtEl>
                                      </p:cBhvr>
                                    </p:animEffect>
                                  </p:childTnLst>
                                </p:cTn>
                              </p:par>
                            </p:childTnLst>
                          </p:cTn>
                        </p:par>
                        <p:par>
                          <p:cTn id="8" fill="hold">
                            <p:stCondLst>
                              <p:cond delay="2000"/>
                            </p:stCondLst>
                            <p:childTnLst>
                              <p:par>
                                <p:cTn id="9" presetID="21" presetClass="entr" presetSubtype="8"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wheel(8)">
                                      <p:cBhvr>
                                        <p:cTn id="11"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3568" y="357167"/>
            <a:ext cx="8003232" cy="642941"/>
          </a:xfrm>
        </p:spPr>
        <p:txBody>
          <a:bodyPr>
            <a:noAutofit/>
          </a:bodyPr>
          <a:lstStyle/>
          <a:p>
            <a:pPr marL="0" indent="0" algn="ctr">
              <a:buNone/>
            </a:pPr>
            <a:r>
              <a:rPr lang="it-IT" sz="2400" dirty="0" smtClean="0">
                <a:latin typeface="Lucida Calligraphy" pitchFamily="66" charset="0"/>
              </a:rPr>
              <a:t>Tante, troppe sono le vittime innocenti della criminalità organizzata</a:t>
            </a:r>
            <a:r>
              <a:rPr lang="it-IT" dirty="0" smtClean="0"/>
              <a:t>. </a:t>
            </a:r>
            <a:endParaRPr lang="it-IT" dirty="0"/>
          </a:p>
        </p:txBody>
      </p:sp>
      <p:pic>
        <p:nvPicPr>
          <p:cNvPr id="4098" name="Picture 2" descr="C:\Users\utente\Desktop\progetto Cristiano IB\Vittime della Mafia.jpg"/>
          <p:cNvPicPr>
            <a:picLocks noChangeAspect="1" noChangeArrowheads="1"/>
          </p:cNvPicPr>
          <p:nvPr/>
        </p:nvPicPr>
        <p:blipFill>
          <a:blip r:embed="rId2" cstate="print"/>
          <a:srcRect/>
          <a:stretch>
            <a:fillRect/>
          </a:stretch>
        </p:blipFill>
        <p:spPr bwMode="auto">
          <a:xfrm>
            <a:off x="1785918" y="1428736"/>
            <a:ext cx="5912344" cy="5246164"/>
          </a:xfrm>
          <a:prstGeom prst="rect">
            <a:avLst/>
          </a:prstGeom>
          <a:noFill/>
        </p:spPr>
      </p:pic>
    </p:spTree>
    <p:extLst>
      <p:ext uri="{BB962C8B-B14F-4D97-AF65-F5344CB8AC3E}">
        <p14:creationId xmlns:p14="http://schemas.microsoft.com/office/powerpoint/2010/main" val="2725524713"/>
      </p:ext>
    </p:extLst>
  </p:cSld>
  <p:clrMapOvr>
    <a:masterClrMapping/>
  </p:clrMapOvr>
  <p:transition advTm="655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wedge">
                                      <p:cBhvr>
                                        <p:cTn id="11"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357167"/>
            <a:ext cx="8229600" cy="1357321"/>
          </a:xfrm>
        </p:spPr>
        <p:txBody>
          <a:bodyPr>
            <a:noAutofit/>
          </a:bodyPr>
          <a:lstStyle/>
          <a:p>
            <a:pPr algn="ctr">
              <a:buNone/>
            </a:pPr>
            <a:r>
              <a:rPr lang="it-IT" sz="2400" dirty="0" smtClean="0">
                <a:latin typeface="Lucida Calligraphy" pitchFamily="66" charset="0"/>
              </a:rPr>
              <a:t>     Magistrati, giornalisti, imprenditori, commercianti, poliziotti, carabinieri, ma anche uomini,  donne  e bambini che hanno avuto la sfortuna di trovarsi nel posto sbagliato al momento sbagliato.</a:t>
            </a:r>
            <a:endParaRPr lang="de-DE" sz="2400" dirty="0">
              <a:latin typeface="Lucida Calligraphy" pitchFamily="66" charset="0"/>
            </a:endParaRPr>
          </a:p>
        </p:txBody>
      </p:sp>
      <p:pic>
        <p:nvPicPr>
          <p:cNvPr id="5122" name="Picture 2" descr="C:\Users\utente\Desktop\progetto Cristiano IB\download (1).jpg"/>
          <p:cNvPicPr>
            <a:picLocks noChangeAspect="1" noChangeArrowheads="1"/>
          </p:cNvPicPr>
          <p:nvPr/>
        </p:nvPicPr>
        <p:blipFill>
          <a:blip r:embed="rId3" cstate="print"/>
          <a:srcRect/>
          <a:stretch>
            <a:fillRect/>
          </a:stretch>
        </p:blipFill>
        <p:spPr bwMode="auto">
          <a:xfrm>
            <a:off x="1214414" y="2285992"/>
            <a:ext cx="6905674" cy="4143404"/>
          </a:xfrm>
          <a:prstGeom prst="rect">
            <a:avLst/>
          </a:prstGeom>
          <a:noFill/>
        </p:spPr>
      </p:pic>
      <p:pic>
        <p:nvPicPr>
          <p:cNvPr id="4" name="Marco Mengoni Esseri Umani.mp3">
            <a:hlinkClick r:id="" action="ppaction://media"/>
          </p:cNvPr>
          <p:cNvPicPr>
            <a:picLocks noRot="1" noChangeAspect="1"/>
          </p:cNvPicPr>
          <p:nvPr>
            <a:audioFile r:link="rId1"/>
          </p:nvPr>
        </p:nvPicPr>
        <p:blipFill>
          <a:blip r:embed="rId4"/>
          <a:stretch>
            <a:fillRect/>
          </a:stretch>
        </p:blipFill>
        <p:spPr>
          <a:xfrm>
            <a:off x="-857288" y="5500702"/>
            <a:ext cx="304800" cy="304800"/>
          </a:xfrm>
          <a:prstGeom prst="rect">
            <a:avLst/>
          </a:prstGeom>
        </p:spPr>
      </p:pic>
    </p:spTree>
  </p:cSld>
  <p:clrMapOvr>
    <a:masterClrMapping/>
  </p:clrMapOvr>
  <p:transition advTm="138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par>
                          <p:cTn id="8" fill="hold">
                            <p:stCondLst>
                              <p:cond delay="2000"/>
                            </p:stCondLst>
                            <p:childTnLst>
                              <p:par>
                                <p:cTn id="9" presetID="8" presetClass="entr" presetSubtype="32"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diamond(out)">
                                      <p:cBhvr>
                                        <p:cTn id="11"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32">
                <p:cTn id="12"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214289"/>
            <a:ext cx="8686800" cy="3643339"/>
          </a:xfrm>
        </p:spPr>
        <p:txBody>
          <a:bodyPr>
            <a:normAutofit/>
          </a:bodyPr>
          <a:lstStyle/>
          <a:p>
            <a:pPr algn="ctr">
              <a:buNone/>
            </a:pPr>
            <a:r>
              <a:rPr lang="it-IT" sz="2000" dirty="0" smtClean="0"/>
              <a:t>     </a:t>
            </a:r>
            <a:r>
              <a:rPr lang="it-IT" sz="2000" dirty="0" smtClean="0">
                <a:latin typeface="Lucida Calligraphy" pitchFamily="66" charset="0"/>
              </a:rPr>
              <a:t>I volti e i nomi di alcuni sono diventati un simbolo della lotta alla mafia e all’omertà . Altri, invece, sono meno noti all’opinione pubblica, ma non per questo meno degni di essere ricordati. </a:t>
            </a:r>
            <a:endParaRPr lang="de-DE" sz="2000" dirty="0">
              <a:latin typeface="Lucida Calligraphy" pitchFamily="66" charset="0"/>
            </a:endParaRPr>
          </a:p>
        </p:txBody>
      </p:sp>
      <p:pic>
        <p:nvPicPr>
          <p:cNvPr id="21506" name="Picture 2" descr="http://img.valdarnopost.it/uploads/newspersonal/images/n_scheda/b497a4b470c76e99390bb1388621f791d7276d42.jpg"/>
          <p:cNvPicPr>
            <a:picLocks noChangeAspect="1" noChangeArrowheads="1"/>
          </p:cNvPicPr>
          <p:nvPr/>
        </p:nvPicPr>
        <p:blipFill>
          <a:blip r:embed="rId2"/>
          <a:srcRect/>
          <a:stretch>
            <a:fillRect/>
          </a:stretch>
        </p:blipFill>
        <p:spPr bwMode="auto">
          <a:xfrm>
            <a:off x="1142976" y="1857364"/>
            <a:ext cx="6667500" cy="4572000"/>
          </a:xfrm>
          <a:prstGeom prst="rect">
            <a:avLst/>
          </a:prstGeom>
          <a:noFill/>
        </p:spPr>
      </p:pic>
    </p:spTree>
  </p:cSld>
  <p:clrMapOvr>
    <a:masterClrMapping/>
  </p:clrMapOvr>
  <p:transition advTm="1644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par>
                          <p:cTn id="8" fill="hold">
                            <p:stCondLst>
                              <p:cond delay="2000"/>
                            </p:stCondLst>
                            <p:childTnLst>
                              <p:par>
                                <p:cTn id="9" presetID="24" presetClass="entr" presetSubtype="0" fill="hold" nodeType="afterEffect">
                                  <p:stCondLst>
                                    <p:cond delay="0"/>
                                  </p:stCondLst>
                                  <p:childTnLst>
                                    <p:set>
                                      <p:cBhvr>
                                        <p:cTn id="10" dur="1" fill="hold">
                                          <p:stCondLst>
                                            <p:cond delay="0"/>
                                          </p:stCondLst>
                                        </p:cTn>
                                        <p:tgtEl>
                                          <p:spTgt spid="21506"/>
                                        </p:tgtEl>
                                        <p:attrNameLst>
                                          <p:attrName>style.visibility</p:attrName>
                                        </p:attrNameLst>
                                      </p:cBhvr>
                                      <p:to>
                                        <p:strVal val="visible"/>
                                      </p:to>
                                    </p:set>
                                    <p:anim to="" calcmode="lin" valueType="num">
                                      <p:cBhvr>
                                        <p:cTn id="11" dur="1" fill="hold"/>
                                        <p:tgtEl>
                                          <p:spTgt spid="2150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85729"/>
            <a:ext cx="8229600" cy="2071702"/>
          </a:xfrm>
        </p:spPr>
        <p:txBody>
          <a:bodyPr/>
          <a:lstStyle/>
          <a:p>
            <a:pPr algn="ctr">
              <a:buNone/>
            </a:pPr>
            <a:r>
              <a:rPr lang="it-IT" dirty="0" smtClean="0">
                <a:latin typeface="Lucida Calligraphy" pitchFamily="66" charset="0"/>
              </a:rPr>
              <a:t>  </a:t>
            </a:r>
            <a:r>
              <a:rPr lang="it-IT" sz="2000" dirty="0" smtClean="0">
                <a:latin typeface="Lucida Calligraphy" pitchFamily="66" charset="0"/>
              </a:rPr>
              <a:t>Sfogliare il libro del ricordo significa ripercorrere  tanti anni della storia del nostro Paese. Tante sono le pagine che lo compongono, circa mille, quante sono le vittime della criminalità organizzata e ad ogni pagina corrisponde un volto, un nome, una storia.</a:t>
            </a:r>
            <a:endParaRPr lang="it-IT" sz="2000" dirty="0" smtClean="0"/>
          </a:p>
          <a:p>
            <a:endParaRPr lang="de-DE" dirty="0"/>
          </a:p>
        </p:txBody>
      </p:sp>
      <p:pic>
        <p:nvPicPr>
          <p:cNvPr id="4" name="Picture 2" descr="C:\Users\utente\Desktop\progetto Cristiano IB\poesia3.jpg"/>
          <p:cNvPicPr>
            <a:picLocks noChangeAspect="1" noChangeArrowheads="1"/>
          </p:cNvPicPr>
          <p:nvPr/>
        </p:nvPicPr>
        <p:blipFill>
          <a:blip r:embed="rId2" cstate="print"/>
          <a:srcRect/>
          <a:stretch>
            <a:fillRect/>
          </a:stretch>
        </p:blipFill>
        <p:spPr bwMode="auto">
          <a:xfrm>
            <a:off x="1785918" y="2500306"/>
            <a:ext cx="5357850" cy="4000528"/>
          </a:xfrm>
          <a:prstGeom prst="rect">
            <a:avLst/>
          </a:prstGeom>
          <a:noFill/>
        </p:spPr>
      </p:pic>
    </p:spTree>
  </p:cSld>
  <p:clrMapOvr>
    <a:masterClrMapping/>
  </p:clrMapOvr>
  <p:transition advTm="1818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par>
                          <p:cTn id="8" fill="hold">
                            <p:stCondLst>
                              <p:cond delay="2000"/>
                            </p:stCondLst>
                            <p:childTnLst>
                              <p:par>
                                <p:cTn id="9" presetID="4" presetClass="entr" presetSubtype="3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out)">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1"/>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1201</TotalTime>
  <Words>741</Words>
  <Application>Microsoft Office PowerPoint</Application>
  <PresentationFormat>Presentazione su schermo (4:3)</PresentationFormat>
  <Paragraphs>68</Paragraphs>
  <Slides>30</Slides>
  <Notes>3</Notes>
  <HiddenSlides>0</HiddenSlides>
  <MMClips>3</MMClips>
  <ScaleCrop>false</ScaleCrop>
  <HeadingPairs>
    <vt:vector size="4" baseType="variant">
      <vt:variant>
        <vt:lpstr>Tema</vt:lpstr>
      </vt:variant>
      <vt:variant>
        <vt:i4>1</vt:i4>
      </vt:variant>
      <vt:variant>
        <vt:lpstr>Titoli diapositive</vt:lpstr>
      </vt:variant>
      <vt:variant>
        <vt:i4>30</vt:i4>
      </vt:variant>
    </vt:vector>
  </HeadingPairs>
  <TitlesOfParts>
    <vt:vector size="31" baseType="lpstr">
      <vt:lpstr>Tema di Office</vt:lpstr>
      <vt:lpstr>LIBERAmente</vt:lpstr>
      <vt:lpstr>Ci sono buoni esempi da seguire e pericolose tentazioni da evitare. Azioni che ci riempiono di gioia e azioni  che ci possono rovinare.</vt:lpstr>
      <vt:lpstr>Presentazione standard di PowerPoint</vt:lpstr>
      <vt:lpstr>Diciamo  no al malaffare, alla mafia, alla ‘ndrangheta, alla camorra, all’omertà.  </vt:lpstr>
      <vt:lpstr>Presentazione standard di PowerPoint</vt:lpstr>
      <vt:lpstr>Presentazione standard di PowerPoint</vt:lpstr>
      <vt:lpstr>Presentazione standard di PowerPoint</vt:lpstr>
      <vt:lpstr>Presentazione standard di PowerPoint</vt:lpstr>
      <vt:lpstr>Presentazione standard di PowerPoint</vt:lpstr>
      <vt:lpstr>Peppino Impastato  Parlava alla sua radio, nei suoi occhi si leggeva la voglia di cambiare, la voglia di giustizia che lo portò a lottare. Aveva un cognome ingombrante e rispettato, di certo in quell'ambiente da lui poco onorato, si sa dove si nasce ma non come si muore e non se un ideale ti porterà dolore.  </vt:lpstr>
      <vt:lpstr>Presentazione standard di PowerPoint</vt:lpstr>
      <vt:lpstr>Il 3 settembre 1982, l’auto sulla quale viaggiava il Prefetto Carlo Alberto Dalla Chiesa, fu affiancata, a Palermo, da una BMW dalla quale partirono alcune raffiche che uccisero il Prefetto e la moglie.</vt:lpstr>
      <vt:lpstr>Presentazione standard di PowerPoint</vt:lpstr>
      <vt:lpstr>4 Gennaio 1992 Lamezia Terme (CZ). Ucciso il sovrintendente di Polizia Salvatore Aversa e la moglie Lucia Precenzano.</vt:lpstr>
      <vt:lpstr>   E' il 23 maggio 1992 quando alle 17 e 56, all'altezza dello svincolo autostradale di Capaci, cinquecento chili di tritolo fanno saltare in aria l'auto su cui viaggia il giudice Giovanni Falcone, la moglie Francesca Morvillo e tre uomini della scorta: gli agenti Montinaro, Di Cillo e  Schifani.</vt:lpstr>
      <vt:lpstr> Il 19 luglio 1992 l’esplosione di un’autobomba toglie la vita al giudice Paolo Borsellino e alla sua scorta: gli agenti  Catalano,  Loi, Li Muli,  Cosina e  Traina.</vt:lpstr>
      <vt:lpstr>Presentazione standard di PowerPoint</vt:lpstr>
      <vt:lpstr>Lea Garofalo , la donna calabrese che osò sfidare la 'ndrangheta. Uccisa per ordine dell’ex marito il  24 Novembre 2009.</vt:lpstr>
      <vt:lpstr>  Maria Concetta Cacciola  La figlia pentita del boss «suicidata» dalla famiglia  Sciolta nell’acido in nome dell’onore perduto.                      20 Agosto 2011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Vincenzo</dc:creator>
  <cp:lastModifiedBy>User</cp:lastModifiedBy>
  <cp:revision>146</cp:revision>
  <dcterms:created xsi:type="dcterms:W3CDTF">2016-03-06T13:15:49Z</dcterms:created>
  <dcterms:modified xsi:type="dcterms:W3CDTF">2016-03-24T14:00:54Z</dcterms:modified>
</cp:coreProperties>
</file>