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B9FB-419F-4DA3-B64E-91B02BAA5D71}" type="datetimeFigureOut">
              <a:rPr lang="it-IT" smtClean="0"/>
              <a:pPr/>
              <a:t>09/12/2015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26D5D-4FB5-44E3-A4F0-87305A2BDA7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B9FB-419F-4DA3-B64E-91B02BAA5D71}" type="datetimeFigureOut">
              <a:rPr lang="it-IT" smtClean="0"/>
              <a:pPr/>
              <a:t>09/12/2015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26D5D-4FB5-44E3-A4F0-87305A2BDA7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B9FB-419F-4DA3-B64E-91B02BAA5D71}" type="datetimeFigureOut">
              <a:rPr lang="it-IT" smtClean="0"/>
              <a:pPr/>
              <a:t>09/12/2015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26D5D-4FB5-44E3-A4F0-87305A2BDA7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B9FB-419F-4DA3-B64E-91B02BAA5D71}" type="datetimeFigureOut">
              <a:rPr lang="it-IT" smtClean="0"/>
              <a:pPr/>
              <a:t>09/12/2015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26D5D-4FB5-44E3-A4F0-87305A2BDA7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B9FB-419F-4DA3-B64E-91B02BAA5D71}" type="datetimeFigureOut">
              <a:rPr lang="it-IT" smtClean="0"/>
              <a:pPr/>
              <a:t>09/12/2015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26D5D-4FB5-44E3-A4F0-87305A2BDA7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B9FB-419F-4DA3-B64E-91B02BAA5D71}" type="datetimeFigureOut">
              <a:rPr lang="it-IT" smtClean="0"/>
              <a:pPr/>
              <a:t>09/12/2015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26D5D-4FB5-44E3-A4F0-87305A2BDA7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B9FB-419F-4DA3-B64E-91B02BAA5D71}" type="datetimeFigureOut">
              <a:rPr lang="it-IT" smtClean="0"/>
              <a:pPr/>
              <a:t>09/12/2015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26D5D-4FB5-44E3-A4F0-87305A2BDA7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B9FB-419F-4DA3-B64E-91B02BAA5D71}" type="datetimeFigureOut">
              <a:rPr lang="it-IT" smtClean="0"/>
              <a:pPr/>
              <a:t>09/12/2015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26D5D-4FB5-44E3-A4F0-87305A2BDA7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B9FB-419F-4DA3-B64E-91B02BAA5D71}" type="datetimeFigureOut">
              <a:rPr lang="it-IT" smtClean="0"/>
              <a:pPr/>
              <a:t>09/12/2015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26D5D-4FB5-44E3-A4F0-87305A2BDA7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B9FB-419F-4DA3-B64E-91B02BAA5D71}" type="datetimeFigureOut">
              <a:rPr lang="it-IT" smtClean="0"/>
              <a:pPr/>
              <a:t>09/12/2015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26D5D-4FB5-44E3-A4F0-87305A2BDA7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B9FB-419F-4DA3-B64E-91B02BAA5D71}" type="datetimeFigureOut">
              <a:rPr lang="it-IT" smtClean="0"/>
              <a:pPr/>
              <a:t>09/12/2015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26D5D-4FB5-44E3-A4F0-87305A2BDA7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0B9FB-419F-4DA3-B64E-91B02BAA5D71}" type="datetimeFigureOut">
              <a:rPr lang="it-IT" smtClean="0"/>
              <a:pPr/>
              <a:t>09/12/2015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26D5D-4FB5-44E3-A4F0-87305A2BDA7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B050"/>
                </a:solidFill>
              </a:rPr>
              <a:t>Buongiorno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4400" dirty="0" err="1" smtClean="0">
                <a:solidFill>
                  <a:srgbClr val="FF0000"/>
                </a:solidFill>
              </a:rPr>
              <a:t>Italien</a:t>
            </a:r>
            <a:r>
              <a:rPr lang="it-IT" sz="4400" dirty="0" smtClean="0">
                <a:solidFill>
                  <a:srgbClr val="FF0000"/>
                </a:solidFill>
              </a:rPr>
              <a:t> </a:t>
            </a:r>
            <a:r>
              <a:rPr lang="it-IT" sz="4400" dirty="0" err="1" smtClean="0">
                <a:solidFill>
                  <a:srgbClr val="FF0000"/>
                </a:solidFill>
              </a:rPr>
              <a:t>stellt</a:t>
            </a:r>
            <a:r>
              <a:rPr lang="it-IT" sz="4400" dirty="0" smtClean="0">
                <a:solidFill>
                  <a:srgbClr val="FF0000"/>
                </a:solidFill>
              </a:rPr>
              <a:t> </a:t>
            </a:r>
            <a:r>
              <a:rPr lang="it-IT" sz="4400" dirty="0" err="1" smtClean="0">
                <a:solidFill>
                  <a:srgbClr val="FF0000"/>
                </a:solidFill>
              </a:rPr>
              <a:t>sich</a:t>
            </a:r>
            <a:r>
              <a:rPr lang="it-IT" sz="4400" dirty="0" smtClean="0">
                <a:solidFill>
                  <a:srgbClr val="FF0000"/>
                </a:solidFill>
              </a:rPr>
              <a:t> </a:t>
            </a:r>
            <a:r>
              <a:rPr lang="it-IT" sz="4400" dirty="0" err="1" smtClean="0">
                <a:solidFill>
                  <a:srgbClr val="FF0000"/>
                </a:solidFill>
              </a:rPr>
              <a:t>vor</a:t>
            </a:r>
            <a:endParaRPr lang="it-IT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Was ist der Nationalsport?</a:t>
            </a:r>
            <a:r>
              <a:rPr lang="lt-LT" dirty="0" smtClean="0">
                <a:solidFill>
                  <a:srgbClr val="FF0000"/>
                </a:solidFill>
              </a:rPr>
              <a:t/>
            </a:r>
            <a:br>
              <a:rPr lang="lt-LT" dirty="0" smtClean="0">
                <a:solidFill>
                  <a:srgbClr val="FF0000"/>
                </a:solidFill>
              </a:rPr>
            </a:b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7" name="Turinio vietos rezervavimo ženklas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880" y="3581400"/>
            <a:ext cx="4938825" cy="3108813"/>
          </a:xfrm>
          <a:prstGeom prst="rect">
            <a:avLst/>
          </a:prstGeom>
        </p:spPr>
      </p:pic>
      <p:pic>
        <p:nvPicPr>
          <p:cNvPr id="8" name="Paveikslėlis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6" y="1071546"/>
            <a:ext cx="2232248" cy="2232248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4135822" y="2143116"/>
            <a:ext cx="1722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dirty="0" smtClean="0">
                <a:solidFill>
                  <a:srgbClr val="00B050"/>
                </a:solidFill>
              </a:rPr>
              <a:t>Fußball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5720" y="0"/>
            <a:ext cx="8401080" cy="1785926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Spielt die Religion noch eine wichtige Rolle bei der Familie und im ganzen Land?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1785926"/>
            <a:ext cx="2686040" cy="442915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d</a:t>
            </a:r>
            <a:r>
              <a:rPr lang="de-DE" dirty="0" err="1" smtClean="0">
                <a:solidFill>
                  <a:srgbClr val="00B050"/>
                </a:solidFill>
              </a:rPr>
              <a:t>ie</a:t>
            </a:r>
            <a:r>
              <a:rPr lang="de-DE" dirty="0" smtClean="0">
                <a:solidFill>
                  <a:srgbClr val="00B050"/>
                </a:solidFill>
              </a:rPr>
              <a:t> römisch-katholische Kirche in </a:t>
            </a:r>
            <a:r>
              <a:rPr lang="de-DE" dirty="0" err="1" smtClean="0">
                <a:solidFill>
                  <a:srgbClr val="00B050"/>
                </a:solidFill>
              </a:rPr>
              <a:t>Italie</a:t>
            </a:r>
            <a:r>
              <a:rPr lang="lt-LT" dirty="0" smtClean="0">
                <a:solidFill>
                  <a:srgbClr val="00B050"/>
                </a:solidFill>
              </a:rPr>
              <a:t>n </a:t>
            </a:r>
            <a:r>
              <a:rPr lang="de-DE" dirty="0" smtClean="0">
                <a:solidFill>
                  <a:srgbClr val="00B050"/>
                </a:solidFill>
              </a:rPr>
              <a:t>ist traditionell einflussreich und spielt die große Rolle </a:t>
            </a:r>
            <a:r>
              <a:rPr lang="de-DE" dirty="0" smtClean="0"/>
              <a:t> </a:t>
            </a:r>
            <a:endParaRPr lang="lt-LT" dirty="0" smtClean="0"/>
          </a:p>
          <a:p>
            <a:r>
              <a:rPr lang="de-DE" dirty="0" smtClean="0">
                <a:solidFill>
                  <a:srgbClr val="FF0000"/>
                </a:solidFill>
              </a:rPr>
              <a:t>die meisten Italiener </a:t>
            </a:r>
            <a:r>
              <a:rPr lang="lt-LT" dirty="0" smtClean="0">
                <a:solidFill>
                  <a:srgbClr val="FF0000"/>
                </a:solidFill>
              </a:rPr>
              <a:t>sind </a:t>
            </a:r>
            <a:r>
              <a:rPr lang="de-DE" dirty="0" err="1" smtClean="0">
                <a:solidFill>
                  <a:srgbClr val="FF0000"/>
                </a:solidFill>
              </a:rPr>
              <a:t>Katholike</a:t>
            </a:r>
            <a:r>
              <a:rPr lang="lt-LT" dirty="0" smtClean="0">
                <a:solidFill>
                  <a:srgbClr val="FF0000"/>
                </a:solidFill>
              </a:rPr>
              <a:t>n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lt-LT" dirty="0" smtClean="0">
                <a:solidFill>
                  <a:srgbClr val="FF0000"/>
                </a:solidFill>
              </a:rPr>
              <a:t>und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heute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auch</a:t>
            </a:r>
            <a:r>
              <a:rPr lang="lt-L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anderer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Religionen</a:t>
            </a:r>
            <a:endParaRPr lang="lt-LT" dirty="0" smtClean="0">
              <a:solidFill>
                <a:srgbClr val="FF0000"/>
              </a:solidFill>
            </a:endParaRPr>
          </a:p>
          <a:p>
            <a:endParaRPr lang="it-IT" dirty="0"/>
          </a:p>
        </p:txBody>
      </p:sp>
      <p:pic>
        <p:nvPicPr>
          <p:cNvPr id="4" name="Turinio vietos rezervavimo ženklas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0" y="2928934"/>
            <a:ext cx="4148290" cy="210023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00B050"/>
                </a:solidFill>
              </a:rPr>
              <a:t>Wie ist es mit Einwanderung und Auswanderung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1643050"/>
            <a:ext cx="3071834" cy="4525963"/>
          </a:xfrm>
        </p:spPr>
        <p:txBody>
          <a:bodyPr>
            <a:normAutofit fontScale="92500" lnSpcReduction="10000"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die meisten Einwanderer wohnen i</a:t>
            </a:r>
            <a:r>
              <a:rPr lang="lt-LT" dirty="0" smtClean="0">
                <a:solidFill>
                  <a:srgbClr val="FF0000"/>
                </a:solidFill>
              </a:rPr>
              <a:t>n</a:t>
            </a:r>
            <a:r>
              <a:rPr lang="de-DE" dirty="0" smtClean="0">
                <a:solidFill>
                  <a:srgbClr val="FF0000"/>
                </a:solidFill>
              </a:rPr>
              <a:t> Nord</a:t>
            </a:r>
            <a:r>
              <a:rPr lang="lt-LT" dirty="0" smtClean="0">
                <a:solidFill>
                  <a:srgbClr val="FF0000"/>
                </a:solidFill>
              </a:rPr>
              <a:t>italien</a:t>
            </a:r>
          </a:p>
          <a:p>
            <a:r>
              <a:rPr lang="de-DE" dirty="0" smtClean="0"/>
              <a:t> </a:t>
            </a:r>
            <a:r>
              <a:rPr lang="de-DE" dirty="0" smtClean="0">
                <a:solidFill>
                  <a:srgbClr val="00B050"/>
                </a:solidFill>
              </a:rPr>
              <a:t>Die Auswanderung richtet sich an Belgien, Deutschland, Frankreich…</a:t>
            </a:r>
            <a:endParaRPr lang="lt-LT" dirty="0" smtClean="0">
              <a:solidFill>
                <a:srgbClr val="00B050"/>
              </a:solidFill>
            </a:endParaRPr>
          </a:p>
          <a:p>
            <a:endParaRPr lang="it-IT" dirty="0"/>
          </a:p>
        </p:txBody>
      </p:sp>
      <p:pic>
        <p:nvPicPr>
          <p:cNvPr id="4" name="Turinio vietos rezervavimo ženklas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780" y="2971840"/>
            <a:ext cx="3178595" cy="1609288"/>
          </a:xfrm>
        </p:spPr>
      </p:pic>
      <p:pic>
        <p:nvPicPr>
          <p:cNvPr id="5" name="Turinio vietos rezervavimo ženklas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636912"/>
            <a:ext cx="3521075" cy="234347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>
                <a:solidFill>
                  <a:srgbClr val="FF0000"/>
                </a:solidFill>
              </a:rPr>
              <a:t>wo </a:t>
            </a:r>
            <a:r>
              <a:rPr lang="de-DE" dirty="0" smtClean="0">
                <a:solidFill>
                  <a:srgbClr val="FF0000"/>
                </a:solidFill>
              </a:rPr>
              <a:t>liegt </a:t>
            </a:r>
            <a:r>
              <a:rPr lang="lt-LT" dirty="0" smtClean="0">
                <a:solidFill>
                  <a:srgbClr val="FF0000"/>
                </a:solidFill>
              </a:rPr>
              <a:t>Italien? die Farben der Fahne?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2757478" cy="1114420"/>
          </a:xfrm>
        </p:spPr>
        <p:txBody>
          <a:bodyPr/>
          <a:lstStyle/>
          <a:p>
            <a:r>
              <a:rPr lang="de-DE" dirty="0" smtClean="0">
                <a:solidFill>
                  <a:srgbClr val="00B050"/>
                </a:solidFill>
              </a:rPr>
              <a:t>In Südeuropa</a:t>
            </a:r>
            <a:endParaRPr lang="lt-LT" dirty="0">
              <a:solidFill>
                <a:srgbClr val="00B050"/>
              </a:solidFill>
            </a:endParaRPr>
          </a:p>
        </p:txBody>
      </p:sp>
      <p:pic>
        <p:nvPicPr>
          <p:cNvPr id="4" name="Turinio vietos rezervavimo ženklas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636912"/>
            <a:ext cx="3521075" cy="2343471"/>
          </a:xfrm>
        </p:spPr>
      </p:pic>
      <p:sp>
        <p:nvSpPr>
          <p:cNvPr id="8" name="Rettangolo 7"/>
          <p:cNvSpPr/>
          <p:nvPr/>
        </p:nvSpPr>
        <p:spPr>
          <a:xfrm>
            <a:off x="5357818" y="1714488"/>
            <a:ext cx="25832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800" dirty="0" smtClean="0">
                <a:solidFill>
                  <a:srgbClr val="00B050"/>
                </a:solidFill>
              </a:rPr>
              <a:t>grün weiß rot</a:t>
            </a:r>
            <a:endParaRPr lang="lt-LT" sz="2800" dirty="0">
              <a:solidFill>
                <a:srgbClr val="00B050"/>
              </a:solidFill>
            </a:endParaRPr>
          </a:p>
        </p:txBody>
      </p:sp>
      <p:pic>
        <p:nvPicPr>
          <p:cNvPr id="9" name="Turinio vietos rezervavimo ženklas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946114"/>
            <a:ext cx="4098032" cy="296082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4294967295"/>
          </p:nvPr>
        </p:nvSpPr>
        <p:spPr>
          <a:xfrm>
            <a:off x="914400" y="1428736"/>
            <a:ext cx="7943880" cy="46974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sz="4800" dirty="0" smtClean="0">
                <a:solidFill>
                  <a:srgbClr val="FF0000"/>
                </a:solidFill>
              </a:rPr>
              <a:t>LIEBE</a:t>
            </a:r>
            <a:r>
              <a:rPr lang="de-DE" sz="4800" dirty="0" smtClean="0"/>
              <a:t> </a:t>
            </a:r>
            <a:r>
              <a:rPr lang="de-DE" sz="4800" dirty="0" smtClean="0">
                <a:solidFill>
                  <a:srgbClr val="00B050"/>
                </a:solidFill>
              </a:rPr>
              <a:t>GRÜSSE</a:t>
            </a:r>
            <a:r>
              <a:rPr lang="de-DE" sz="4800" dirty="0" smtClean="0"/>
              <a:t> </a:t>
            </a:r>
            <a:r>
              <a:rPr lang="de-DE" sz="4800" dirty="0" smtClean="0">
                <a:solidFill>
                  <a:srgbClr val="FF0000"/>
                </a:solidFill>
              </a:rPr>
              <a:t>aus</a:t>
            </a:r>
            <a:r>
              <a:rPr lang="de-DE" sz="4800" dirty="0" smtClean="0"/>
              <a:t> </a:t>
            </a:r>
            <a:r>
              <a:rPr lang="de-DE" sz="4800" dirty="0" smtClean="0">
                <a:solidFill>
                  <a:srgbClr val="00B050"/>
                </a:solidFill>
              </a:rPr>
              <a:t>ITALIEN </a:t>
            </a:r>
            <a:r>
              <a:rPr lang="lt-LT" sz="4800" dirty="0" smtClean="0">
                <a:sym typeface="Wingdings" panose="05000000000000000000" pitchFamily="2" charset="2"/>
              </a:rPr>
              <a:t></a:t>
            </a:r>
            <a:endParaRPr lang="it-IT" sz="4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14488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00B050"/>
                </a:solidFill>
              </a:rPr>
              <a:t>Wie sehen</a:t>
            </a:r>
            <a:r>
              <a:rPr lang="lt-LT" dirty="0" smtClean="0">
                <a:solidFill>
                  <a:srgbClr val="00B050"/>
                </a:solidFill>
              </a:rPr>
              <a:t> </a:t>
            </a:r>
            <a:r>
              <a:rPr lang="de-DE" dirty="0" smtClean="0">
                <a:solidFill>
                  <a:srgbClr val="00B050"/>
                </a:solidFill>
              </a:rPr>
              <a:t>die italienischen Jugendlichen aus?</a:t>
            </a:r>
            <a:r>
              <a:rPr lang="lt-LT" dirty="0" smtClean="0"/>
              <a:t/>
            </a:r>
            <a:br>
              <a:rPr lang="lt-L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lt-LT" dirty="0" smtClean="0"/>
          </a:p>
          <a:p>
            <a:r>
              <a:rPr lang="lt-LT" dirty="0" smtClean="0">
                <a:solidFill>
                  <a:srgbClr val="FF0000"/>
                </a:solidFill>
              </a:rPr>
              <a:t>unternehmungs</a:t>
            </a:r>
            <a:r>
              <a:rPr lang="de-DE" dirty="0" smtClean="0">
                <a:solidFill>
                  <a:srgbClr val="FF0000"/>
                </a:solidFill>
              </a:rPr>
              <a:t>lustig </a:t>
            </a:r>
            <a:endParaRPr lang="lt-LT" dirty="0" smtClean="0">
              <a:solidFill>
                <a:srgbClr val="FF0000"/>
              </a:solidFill>
            </a:endParaRPr>
          </a:p>
          <a:p>
            <a:r>
              <a:rPr lang="de-DE" dirty="0" smtClean="0">
                <a:solidFill>
                  <a:srgbClr val="00B050"/>
                </a:solidFill>
              </a:rPr>
              <a:t>freundlich</a:t>
            </a:r>
            <a:endParaRPr lang="lt-LT" dirty="0" smtClean="0">
              <a:solidFill>
                <a:srgbClr val="00B050"/>
              </a:solidFill>
            </a:endParaRPr>
          </a:p>
          <a:p>
            <a:r>
              <a:rPr lang="lt-LT" dirty="0" smtClean="0">
                <a:solidFill>
                  <a:srgbClr val="FF0000"/>
                </a:solidFill>
              </a:rPr>
              <a:t>a</a:t>
            </a:r>
            <a:r>
              <a:rPr lang="de-DE" dirty="0" err="1" smtClean="0">
                <a:solidFill>
                  <a:srgbClr val="FF0000"/>
                </a:solidFill>
              </a:rPr>
              <a:t>ktiv</a:t>
            </a:r>
            <a:r>
              <a:rPr lang="de-DE" dirty="0" smtClean="0">
                <a:solidFill>
                  <a:srgbClr val="FF0000"/>
                </a:solidFill>
              </a:rPr>
              <a:t> und temperamentvoll</a:t>
            </a:r>
            <a:endParaRPr lang="lt-LT" dirty="0" smtClean="0">
              <a:solidFill>
                <a:srgbClr val="FF0000"/>
              </a:solidFill>
            </a:endParaRPr>
          </a:p>
          <a:p>
            <a:r>
              <a:rPr lang="de-DE" dirty="0" smtClean="0">
                <a:solidFill>
                  <a:srgbClr val="00B050"/>
                </a:solidFill>
              </a:rPr>
              <a:t>musikalisch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sie ziehen sich modisch an</a:t>
            </a:r>
          </a:p>
          <a:p>
            <a:r>
              <a:rPr lang="lt-LT" dirty="0" smtClean="0">
                <a:solidFill>
                  <a:srgbClr val="00B050"/>
                </a:solidFill>
              </a:rPr>
              <a:t>s</a:t>
            </a:r>
            <a:r>
              <a:rPr lang="de-DE" dirty="0" err="1" smtClean="0">
                <a:solidFill>
                  <a:srgbClr val="00B050"/>
                </a:solidFill>
              </a:rPr>
              <a:t>ie</a:t>
            </a:r>
            <a:r>
              <a:rPr lang="de-DE" dirty="0" smtClean="0">
                <a:solidFill>
                  <a:srgbClr val="00B050"/>
                </a:solidFill>
              </a:rPr>
              <a:t> haben dunkle Haare und braune Haut (sie sonnen sich gern)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71612"/>
            <a:ext cx="4829180" cy="4554551"/>
          </a:xfrm>
        </p:spPr>
        <p:txBody>
          <a:bodyPr>
            <a:normAutofit lnSpcReduction="10000"/>
          </a:bodyPr>
          <a:lstStyle/>
          <a:p>
            <a:r>
              <a:rPr lang="lt-LT" sz="2800" dirty="0" smtClean="0">
                <a:solidFill>
                  <a:srgbClr val="FF0000"/>
                </a:solidFill>
              </a:rPr>
              <a:t>Einfamilienh</a:t>
            </a:r>
            <a:r>
              <a:rPr lang="de-DE" sz="2800" dirty="0" err="1" smtClean="0">
                <a:solidFill>
                  <a:srgbClr val="FF0000"/>
                </a:solidFill>
              </a:rPr>
              <a:t>äuser</a:t>
            </a:r>
            <a:r>
              <a:rPr lang="de-DE" sz="2800" dirty="0" smtClean="0">
                <a:solidFill>
                  <a:srgbClr val="FF0000"/>
                </a:solidFill>
              </a:rPr>
              <a:t>, </a:t>
            </a:r>
          </a:p>
          <a:p>
            <a:pPr marL="0" indent="0"/>
            <a:r>
              <a:rPr lang="de-DE" sz="2800" dirty="0" smtClean="0">
                <a:solidFill>
                  <a:srgbClr val="FF0000"/>
                </a:solidFill>
              </a:rPr>
              <a:t>Mehrfamilienhäuser</a:t>
            </a:r>
            <a:r>
              <a:rPr lang="de-DE" sz="2800" dirty="0" smtClean="0">
                <a:solidFill>
                  <a:srgbClr val="00B050"/>
                </a:solidFill>
              </a:rPr>
              <a:t>,   Willen,    Wolkenkratzer…</a:t>
            </a:r>
          </a:p>
          <a:p>
            <a:r>
              <a:rPr lang="de-DE" sz="2800" dirty="0" smtClean="0">
                <a:solidFill>
                  <a:srgbClr val="00B050"/>
                </a:solidFill>
              </a:rPr>
              <a:t>das Wohnzimmer ist meist stilvoll</a:t>
            </a:r>
          </a:p>
          <a:p>
            <a:r>
              <a:rPr lang="de-DE" sz="2800" dirty="0" smtClean="0">
                <a:solidFill>
                  <a:srgbClr val="FF0000"/>
                </a:solidFill>
              </a:rPr>
              <a:t>es gibt viele schöne historische Altgebäude,</a:t>
            </a:r>
          </a:p>
          <a:p>
            <a:r>
              <a:rPr lang="de-DE" sz="2800" dirty="0" smtClean="0">
                <a:solidFill>
                  <a:srgbClr val="00B050"/>
                </a:solidFill>
              </a:rPr>
              <a:t>Sehenswürdigkeiten, </a:t>
            </a:r>
          </a:p>
          <a:p>
            <a:r>
              <a:rPr lang="de-DE" sz="2800" dirty="0" smtClean="0">
                <a:solidFill>
                  <a:srgbClr val="FF0000"/>
                </a:solidFill>
              </a:rPr>
              <a:t>Kunstwerke der Antike, </a:t>
            </a:r>
          </a:p>
          <a:p>
            <a:r>
              <a:rPr lang="de-DE" sz="2800" dirty="0" smtClean="0">
                <a:solidFill>
                  <a:srgbClr val="00B050"/>
                </a:solidFill>
              </a:rPr>
              <a:t>Kirchen, Paläste, Plätze… 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00B050"/>
                </a:solidFill>
              </a:rPr>
              <a:t>Wo wohnen wir? Wie sehen unsere Umgebung und unsere Häuser aus?</a:t>
            </a:r>
            <a:r>
              <a:rPr lang="lt-LT" dirty="0" smtClean="0">
                <a:solidFill>
                  <a:srgbClr val="00B050"/>
                </a:solidFill>
              </a:rPr>
              <a:t/>
            </a:r>
            <a:br>
              <a:rPr lang="lt-LT" dirty="0" smtClean="0">
                <a:solidFill>
                  <a:srgbClr val="00B050"/>
                </a:solidFill>
              </a:rPr>
            </a:br>
            <a:endParaRPr lang="it-IT" dirty="0">
              <a:solidFill>
                <a:srgbClr val="00B050"/>
              </a:solidFill>
            </a:endParaRPr>
          </a:p>
        </p:txBody>
      </p:sp>
      <p:pic>
        <p:nvPicPr>
          <p:cNvPr id="5" name="Paveikslėlis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566" y="1340767"/>
            <a:ext cx="1801142" cy="1227681"/>
          </a:xfrm>
          <a:prstGeom prst="rect">
            <a:avLst/>
          </a:prstGeom>
        </p:spPr>
      </p:pic>
      <p:pic>
        <p:nvPicPr>
          <p:cNvPr id="6" name="Paveikslėlis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565" y="2708920"/>
            <a:ext cx="1728192" cy="1152128"/>
          </a:xfrm>
          <a:prstGeom prst="rect">
            <a:avLst/>
          </a:prstGeom>
        </p:spPr>
      </p:pic>
      <p:pic>
        <p:nvPicPr>
          <p:cNvPr id="8" name="Turinio vietos rezervavimo ženklas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694" y="3929066"/>
            <a:ext cx="1713506" cy="1008112"/>
          </a:xfrm>
          <a:prstGeom prst="rect">
            <a:avLst/>
          </a:prstGeom>
        </p:spPr>
      </p:pic>
      <p:pic>
        <p:nvPicPr>
          <p:cNvPr id="10" name="Paveikslėlis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094" y="5224474"/>
            <a:ext cx="1684987" cy="13302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Womit  beschäftigen wir uns in der Freizeit?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8" name="Segnaposto contenuto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solidFill>
                  <a:srgbClr val="00B050"/>
                </a:solidFill>
              </a:rPr>
              <a:t>Hören </a:t>
            </a:r>
            <a:r>
              <a:rPr lang="de-DE" dirty="0" err="1" smtClean="0">
                <a:solidFill>
                  <a:srgbClr val="00B050"/>
                </a:solidFill>
              </a:rPr>
              <a:t>musik</a:t>
            </a:r>
            <a:endParaRPr lang="de-DE" dirty="0" smtClean="0">
              <a:solidFill>
                <a:srgbClr val="00B050"/>
              </a:solidFill>
            </a:endParaRPr>
          </a:p>
          <a:p>
            <a:r>
              <a:rPr lang="de-DE" dirty="0" smtClean="0">
                <a:solidFill>
                  <a:srgbClr val="00B050"/>
                </a:solidFill>
              </a:rPr>
              <a:t>musizieren</a:t>
            </a:r>
            <a:endParaRPr lang="lt-LT" dirty="0" smtClean="0">
              <a:solidFill>
                <a:srgbClr val="00B050"/>
              </a:solidFill>
            </a:endParaRPr>
          </a:p>
          <a:p>
            <a:r>
              <a:rPr lang="de-DE" dirty="0" smtClean="0">
                <a:solidFill>
                  <a:srgbClr val="00B050"/>
                </a:solidFill>
              </a:rPr>
              <a:t>treiben Sport </a:t>
            </a:r>
            <a:r>
              <a:rPr lang="lt-LT" dirty="0" smtClean="0">
                <a:solidFill>
                  <a:srgbClr val="00B050"/>
                </a:solidFill>
              </a:rPr>
              <a:t>(</a:t>
            </a:r>
            <a:r>
              <a:rPr lang="de-DE" dirty="0" smtClean="0">
                <a:solidFill>
                  <a:srgbClr val="00B050"/>
                </a:solidFill>
              </a:rPr>
              <a:t>Fußball</a:t>
            </a:r>
            <a:r>
              <a:rPr lang="lt-LT" dirty="0" smtClean="0"/>
              <a:t>)</a:t>
            </a:r>
            <a:endParaRPr lang="de-DE" dirty="0" smtClean="0"/>
          </a:p>
          <a:p>
            <a:r>
              <a:rPr lang="de-DE" dirty="0" smtClean="0">
                <a:solidFill>
                  <a:srgbClr val="FF0000"/>
                </a:solidFill>
              </a:rPr>
              <a:t>surfen i</a:t>
            </a:r>
            <a:r>
              <a:rPr lang="lt-LT" dirty="0" smtClean="0">
                <a:solidFill>
                  <a:srgbClr val="FF0000"/>
                </a:solidFill>
              </a:rPr>
              <a:t>m </a:t>
            </a:r>
            <a:r>
              <a:rPr lang="de-DE" dirty="0" smtClean="0">
                <a:solidFill>
                  <a:srgbClr val="FF0000"/>
                </a:solidFill>
              </a:rPr>
              <a:t>I</a:t>
            </a:r>
            <a:r>
              <a:rPr lang="lt-LT" dirty="0" smtClean="0">
                <a:solidFill>
                  <a:srgbClr val="FF0000"/>
                </a:solidFill>
              </a:rPr>
              <a:t>nternet </a:t>
            </a:r>
            <a:endParaRPr lang="de-DE" dirty="0" smtClean="0">
              <a:solidFill>
                <a:srgbClr val="FF0000"/>
              </a:solidFill>
            </a:endParaRPr>
          </a:p>
          <a:p>
            <a:r>
              <a:rPr lang="de-DE" dirty="0" smtClean="0">
                <a:solidFill>
                  <a:srgbClr val="FF0000"/>
                </a:solidFill>
              </a:rPr>
              <a:t>chatten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treffen sich mit den Freunden</a:t>
            </a:r>
          </a:p>
          <a:p>
            <a:r>
              <a:rPr lang="de-DE" dirty="0" smtClean="0">
                <a:solidFill>
                  <a:srgbClr val="00B050"/>
                </a:solidFill>
              </a:rPr>
              <a:t>spielen Theater</a:t>
            </a:r>
            <a:endParaRPr lang="lt-LT" dirty="0" smtClean="0">
              <a:solidFill>
                <a:srgbClr val="00B050"/>
              </a:solidFill>
            </a:endParaRPr>
          </a:p>
          <a:p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machen einen Stadtbummel </a:t>
            </a:r>
          </a:p>
          <a:p>
            <a:r>
              <a:rPr lang="de-DE" dirty="0">
                <a:solidFill>
                  <a:srgbClr val="00B050"/>
                </a:solidFill>
              </a:rPr>
              <a:t>g</a:t>
            </a:r>
            <a:r>
              <a:rPr lang="de-DE" dirty="0" smtClean="0">
                <a:solidFill>
                  <a:srgbClr val="00B050"/>
                </a:solidFill>
              </a:rPr>
              <a:t>ehen wandern</a:t>
            </a:r>
          </a:p>
          <a:p>
            <a:r>
              <a:rPr lang="de-DE" dirty="0" smtClean="0">
                <a:solidFill>
                  <a:srgbClr val="00B050"/>
                </a:solidFill>
              </a:rPr>
              <a:t>gehen in die Clubs </a:t>
            </a:r>
          </a:p>
          <a:p>
            <a:r>
              <a:rPr lang="de-DE" dirty="0" smtClean="0">
                <a:solidFill>
                  <a:srgbClr val="00B050"/>
                </a:solidFill>
              </a:rPr>
              <a:t>besuchen Ausstellungen </a:t>
            </a:r>
          </a:p>
          <a:p>
            <a:r>
              <a:rPr lang="de-DE" dirty="0" smtClean="0">
                <a:solidFill>
                  <a:srgbClr val="00B050"/>
                </a:solidFill>
              </a:rPr>
              <a:t>……</a:t>
            </a:r>
          </a:p>
        </p:txBody>
      </p:sp>
      <p:pic>
        <p:nvPicPr>
          <p:cNvPr id="10" name="Paveikslėlis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020" y="5153036"/>
            <a:ext cx="4087043" cy="148359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B050"/>
                </a:solidFill>
              </a:rPr>
              <a:t>ein typisches italienisches Gericht</a:t>
            </a:r>
            <a:endParaRPr lang="it-IT" dirty="0">
              <a:solidFill>
                <a:srgbClr val="00B050"/>
              </a:solidFill>
            </a:endParaRPr>
          </a:p>
        </p:txBody>
      </p:sp>
      <p:pic>
        <p:nvPicPr>
          <p:cNvPr id="9" name="Paveikslėlis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6" y="1428736"/>
            <a:ext cx="3343280" cy="2214578"/>
          </a:xfrm>
          <a:prstGeom prst="rect">
            <a:avLst/>
          </a:prstGeom>
        </p:spPr>
      </p:pic>
      <p:pic>
        <p:nvPicPr>
          <p:cNvPr id="15" name="Paveikslėlis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926"/>
            <a:ext cx="4265696" cy="3494859"/>
          </a:xfrm>
          <a:prstGeom prst="rect">
            <a:avLst/>
          </a:prstGeom>
        </p:spPr>
      </p:pic>
      <p:sp>
        <p:nvSpPr>
          <p:cNvPr id="16" name="Segnaposto contenuto 15"/>
          <p:cNvSpPr>
            <a:spLocks noGrp="1"/>
          </p:cNvSpPr>
          <p:nvPr>
            <p:ph sz="half" idx="1"/>
          </p:nvPr>
        </p:nvSpPr>
        <p:spPr>
          <a:xfrm>
            <a:off x="457200" y="1785926"/>
            <a:ext cx="3757610" cy="4340237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Pasta asciutta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8" name="Turinio vietos rezervavimo ženklas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835" y="4071942"/>
            <a:ext cx="4028165" cy="17371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die Hauptbestandteile der italienischen-Diät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>
              <a:buNone/>
            </a:pPr>
            <a:r>
              <a:rPr lang="de-DE" sz="2800" dirty="0" smtClean="0">
                <a:solidFill>
                  <a:srgbClr val="00B050"/>
                </a:solidFill>
              </a:rPr>
              <a:t>Gemüse </a:t>
            </a:r>
          </a:p>
          <a:p>
            <a:pPr>
              <a:buNone/>
            </a:pPr>
            <a:r>
              <a:rPr lang="de-DE" dirty="0" smtClean="0"/>
              <a:t>      </a:t>
            </a:r>
            <a:r>
              <a:rPr lang="de-DE" dirty="0" smtClean="0">
                <a:solidFill>
                  <a:srgbClr val="FF0000"/>
                </a:solidFill>
              </a:rPr>
              <a:t>Obst</a:t>
            </a:r>
          </a:p>
          <a:p>
            <a:pPr>
              <a:buNone/>
            </a:pPr>
            <a:r>
              <a:rPr lang="de-DE" dirty="0" smtClean="0"/>
              <a:t>      </a:t>
            </a:r>
            <a:r>
              <a:rPr lang="de-DE" dirty="0" smtClean="0">
                <a:solidFill>
                  <a:srgbClr val="00B050"/>
                </a:solidFill>
              </a:rPr>
              <a:t>Fisch</a:t>
            </a:r>
          </a:p>
          <a:p>
            <a:pPr>
              <a:buNone/>
            </a:pPr>
            <a:r>
              <a:rPr lang="it-IT" dirty="0" smtClean="0"/>
              <a:t>      </a:t>
            </a:r>
            <a:r>
              <a:rPr lang="lt-LT" dirty="0" smtClean="0">
                <a:solidFill>
                  <a:srgbClr val="FF0000"/>
                </a:solidFill>
              </a:rPr>
              <a:t>?...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0" y="2820194"/>
            <a:ext cx="2857500" cy="208597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>
                <a:solidFill>
                  <a:srgbClr val="FF0000"/>
                </a:solidFill>
              </a:rPr>
              <a:t>die </a:t>
            </a:r>
            <a:r>
              <a:rPr lang="de-DE" dirty="0" smtClean="0">
                <a:solidFill>
                  <a:srgbClr val="FF0000"/>
                </a:solidFill>
              </a:rPr>
              <a:t>Regierungsform des Landes</a:t>
            </a:r>
            <a:r>
              <a:rPr lang="lt-LT" dirty="0" smtClean="0">
                <a:solidFill>
                  <a:srgbClr val="7030A0"/>
                </a:solidFill>
              </a:rPr>
              <a:t/>
            </a:r>
            <a:br>
              <a:rPr lang="lt-LT" dirty="0" smtClean="0">
                <a:solidFill>
                  <a:srgbClr val="7030A0"/>
                </a:solidFill>
              </a:rPr>
            </a:br>
            <a:endParaRPr lang="it-IT" dirty="0"/>
          </a:p>
        </p:txBody>
      </p:sp>
      <p:sp>
        <p:nvSpPr>
          <p:cNvPr id="6" name="Sottotitol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 </a:t>
            </a:r>
            <a:r>
              <a:rPr lang="lt-LT" dirty="0" smtClean="0">
                <a:solidFill>
                  <a:srgbClr val="00B050"/>
                </a:solidFill>
              </a:rPr>
              <a:t>die parlamentarische Demokratie</a:t>
            </a:r>
          </a:p>
          <a:p>
            <a:endParaRPr lang="it-IT" dirty="0"/>
          </a:p>
        </p:txBody>
      </p:sp>
      <p:pic>
        <p:nvPicPr>
          <p:cNvPr id="7" name="Paveikslėlis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64" y="3000372"/>
            <a:ext cx="3454400" cy="2349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DAS KLIMA UND das Wetter</a:t>
            </a:r>
            <a:r>
              <a:rPr lang="lt-LT" dirty="0" smtClean="0">
                <a:solidFill>
                  <a:srgbClr val="FF0000"/>
                </a:solidFill>
              </a:rPr>
              <a:t/>
            </a:r>
            <a:br>
              <a:rPr lang="lt-LT" dirty="0" smtClean="0">
                <a:solidFill>
                  <a:srgbClr val="FF0000"/>
                </a:solidFill>
              </a:rPr>
            </a:b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>
                <a:solidFill>
                  <a:srgbClr val="00B050"/>
                </a:solidFill>
              </a:rPr>
              <a:t>Das Mittelmeer beeinflusst das Klima des Landes.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In den Bergen herrscht ein meist kaltes  Gebirgsklima</a:t>
            </a:r>
            <a:r>
              <a:rPr lang="de-DE" dirty="0" smtClean="0"/>
              <a:t>.</a:t>
            </a:r>
          </a:p>
          <a:p>
            <a:r>
              <a:rPr lang="de-DE" dirty="0" smtClean="0">
                <a:solidFill>
                  <a:srgbClr val="00B050"/>
                </a:solidFill>
              </a:rPr>
              <a:t>Im Sommer ist es heiß </a:t>
            </a:r>
            <a:r>
              <a:rPr lang="lt-LT" dirty="0" smtClean="0">
                <a:solidFill>
                  <a:srgbClr val="00B050"/>
                </a:solidFill>
              </a:rPr>
              <a:t>(</a:t>
            </a:r>
            <a:r>
              <a:rPr lang="de-DE" dirty="0" smtClean="0">
                <a:solidFill>
                  <a:srgbClr val="00B050"/>
                </a:solidFill>
              </a:rPr>
              <a:t>+40 Grad</a:t>
            </a:r>
            <a:r>
              <a:rPr lang="lt-LT" dirty="0" smtClean="0">
                <a:solidFill>
                  <a:srgbClr val="00B050"/>
                </a:solidFill>
              </a:rPr>
              <a:t>)</a:t>
            </a:r>
            <a:endParaRPr lang="de-DE" dirty="0" smtClean="0">
              <a:solidFill>
                <a:srgbClr val="00B050"/>
              </a:solidFill>
            </a:endParaRPr>
          </a:p>
          <a:p>
            <a:r>
              <a:rPr lang="de-DE" dirty="0" smtClean="0">
                <a:solidFill>
                  <a:srgbClr val="FF0000"/>
                </a:solidFill>
              </a:rPr>
              <a:t>Im Süden ist es wärmer als im Norden</a:t>
            </a:r>
            <a:r>
              <a:rPr lang="de-DE" dirty="0" smtClean="0"/>
              <a:t>.</a:t>
            </a:r>
            <a:endParaRPr lang="lt-LT" dirty="0" smtClean="0"/>
          </a:p>
          <a:p>
            <a:r>
              <a:rPr lang="lt-LT" dirty="0" smtClean="0">
                <a:solidFill>
                  <a:srgbClr val="00B050"/>
                </a:solidFill>
              </a:rPr>
              <a:t>Die Winter sind im Norden k</a:t>
            </a:r>
            <a:r>
              <a:rPr lang="de-DE" dirty="0" err="1" smtClean="0">
                <a:solidFill>
                  <a:srgbClr val="00B050"/>
                </a:solidFill>
              </a:rPr>
              <a:t>ühl</a:t>
            </a:r>
            <a:r>
              <a:rPr lang="de-DE" dirty="0" smtClean="0">
                <a:solidFill>
                  <a:srgbClr val="00B050"/>
                </a:solidFill>
              </a:rPr>
              <a:t>.</a:t>
            </a:r>
          </a:p>
        </p:txBody>
      </p:sp>
      <p:pic>
        <p:nvPicPr>
          <p:cNvPr id="7" name="Turinio vietos rezervavimo ženklas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686" y="1643050"/>
            <a:ext cx="4268183" cy="341794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00B050"/>
                </a:solidFill>
              </a:rPr>
              <a:t>Was feiert man Italien? </a:t>
            </a:r>
            <a:r>
              <a:rPr lang="lt-LT" dirty="0" smtClean="0">
                <a:solidFill>
                  <a:srgbClr val="00B050"/>
                </a:solidFill>
              </a:rPr>
              <a:t/>
            </a:r>
            <a:br>
              <a:rPr lang="lt-LT" dirty="0" smtClean="0">
                <a:solidFill>
                  <a:srgbClr val="00B050"/>
                </a:solidFill>
              </a:rPr>
            </a:b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8" name="Segnaposto contenuto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FF0000"/>
                </a:solidFill>
              </a:rPr>
              <a:t>Weihnachten</a:t>
            </a:r>
          </a:p>
          <a:p>
            <a:r>
              <a:rPr lang="de-DE" dirty="0" smtClean="0">
                <a:solidFill>
                  <a:srgbClr val="00B050"/>
                </a:solidFill>
              </a:rPr>
              <a:t>La </a:t>
            </a:r>
            <a:r>
              <a:rPr lang="de-DE" dirty="0" err="1" smtClean="0">
                <a:solidFill>
                  <a:srgbClr val="00B050"/>
                </a:solidFill>
              </a:rPr>
              <a:t>Befana</a:t>
            </a:r>
            <a:r>
              <a:rPr lang="de-DE" dirty="0" smtClean="0">
                <a:solidFill>
                  <a:srgbClr val="00B050"/>
                </a:solidFill>
              </a:rPr>
              <a:t> </a:t>
            </a:r>
            <a:r>
              <a:rPr lang="de-DE" dirty="0" err="1" smtClean="0">
                <a:solidFill>
                  <a:srgbClr val="00B050"/>
                </a:solidFill>
              </a:rPr>
              <a:t>Epifanie</a:t>
            </a:r>
            <a:endParaRPr lang="de-DE" dirty="0" smtClean="0">
              <a:solidFill>
                <a:srgbClr val="00B050"/>
              </a:solidFill>
            </a:endParaRPr>
          </a:p>
          <a:p>
            <a:r>
              <a:rPr lang="de-DE" dirty="0" smtClean="0">
                <a:solidFill>
                  <a:srgbClr val="FF0000"/>
                </a:solidFill>
              </a:rPr>
              <a:t>Ostern</a:t>
            </a:r>
          </a:p>
          <a:p>
            <a:r>
              <a:rPr lang="de-DE" dirty="0" smtClean="0">
                <a:solidFill>
                  <a:srgbClr val="00B050"/>
                </a:solidFill>
              </a:rPr>
              <a:t>Neujahr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Heilige Drei Könige</a:t>
            </a:r>
          </a:p>
          <a:p>
            <a:r>
              <a:rPr lang="de-DE" dirty="0" smtClean="0">
                <a:solidFill>
                  <a:srgbClr val="00B050"/>
                </a:solidFill>
              </a:rPr>
              <a:t>Tag der Republik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Allerheilige</a:t>
            </a:r>
            <a:r>
              <a:rPr lang="lt-LT" dirty="0" smtClean="0">
                <a:solidFill>
                  <a:srgbClr val="FF0000"/>
                </a:solidFill>
              </a:rPr>
              <a:t>n</a:t>
            </a:r>
            <a:endParaRPr lang="de-DE" dirty="0" smtClean="0">
              <a:solidFill>
                <a:srgbClr val="FF0000"/>
              </a:solidFill>
            </a:endParaRPr>
          </a:p>
          <a:p>
            <a:r>
              <a:rPr lang="de-DE" dirty="0" smtClean="0">
                <a:solidFill>
                  <a:srgbClr val="00B050"/>
                </a:solidFill>
              </a:rPr>
              <a:t>Nationalfeiertag</a:t>
            </a:r>
          </a:p>
          <a:p>
            <a:endParaRPr lang="it-IT" dirty="0"/>
          </a:p>
        </p:txBody>
      </p:sp>
      <p:pic>
        <p:nvPicPr>
          <p:cNvPr id="10" name="Segnaposto contenuto 9" descr="befan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67362" y="2824956"/>
            <a:ext cx="2200275" cy="2076450"/>
          </a:xfrm>
        </p:spPr>
      </p:pic>
      <p:sp>
        <p:nvSpPr>
          <p:cNvPr id="6" name="Rettangolo 5"/>
          <p:cNvSpPr/>
          <p:nvPr/>
        </p:nvSpPr>
        <p:spPr>
          <a:xfrm>
            <a:off x="1428728" y="857232"/>
            <a:ext cx="685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2800" dirty="0" smtClean="0"/>
          </a:p>
        </p:txBody>
      </p:sp>
      <p:pic>
        <p:nvPicPr>
          <p:cNvPr id="12" name="Turinio vietos rezervavimo ženklas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886" y="4929198"/>
            <a:ext cx="3978275" cy="132609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286</Words>
  <Application>Microsoft Office PowerPoint</Application>
  <PresentationFormat>Presentazione su schermo (4:3)</PresentationFormat>
  <Paragraphs>67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Buongiorno</vt:lpstr>
      <vt:lpstr>Wie sehen die italienischen Jugendlichen aus? </vt:lpstr>
      <vt:lpstr>Wo wohnen wir? Wie sehen unsere Umgebung und unsere Häuser aus? </vt:lpstr>
      <vt:lpstr>Womit  beschäftigen wir uns in der Freizeit?</vt:lpstr>
      <vt:lpstr>ein typisches italienisches Gericht</vt:lpstr>
      <vt:lpstr>die Hauptbestandteile der italienischen-Diät</vt:lpstr>
      <vt:lpstr>die Regierungsform des Landes </vt:lpstr>
      <vt:lpstr>DAS KLIMA UND das Wetter </vt:lpstr>
      <vt:lpstr>Was feiert man Italien?  </vt:lpstr>
      <vt:lpstr>Was ist der Nationalsport? </vt:lpstr>
      <vt:lpstr>Spielt die Religion noch eine wichtige Rolle bei der Familie und im ganzen Land?</vt:lpstr>
      <vt:lpstr>Wie ist es mit Einwanderung und Auswanderung</vt:lpstr>
      <vt:lpstr>wo liegt Italien? die Farben der Fahne?</vt:lpstr>
      <vt:lpstr>Diapositiva 14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Buongiorno</dc:title>
  <dc:creator>Asus</dc:creator>
  <cp:lastModifiedBy>Asus</cp:lastModifiedBy>
  <cp:revision>21</cp:revision>
  <dcterms:created xsi:type="dcterms:W3CDTF">2015-12-09T18:17:09Z</dcterms:created>
  <dcterms:modified xsi:type="dcterms:W3CDTF">2015-12-09T20:55:53Z</dcterms:modified>
</cp:coreProperties>
</file>