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943BAB9F-7B25-448E-87A1-6AC26A7D49D1}">
  <a:tblStyle styleId="{943BAB9F-7B25-448E-87A1-6AC26A7D49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fi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0" y="430400"/>
            <a:ext cx="8520600" cy="907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Mäntsälän lukio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266825" y="1391350"/>
            <a:ext cx="8520600" cy="66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Mäntsälä Upper Secondary School</a:t>
            </a: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 b="0" l="0" r="-3252" t="-13507"/>
          <a:stretch/>
        </p:blipFill>
        <p:spPr>
          <a:xfrm>
            <a:off x="1524000" y="2055850"/>
            <a:ext cx="6089786" cy="267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8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212950" y="23857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Some facts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266825" y="811275"/>
            <a:ext cx="8520600" cy="2976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736600" rtl="0">
              <a:spcBef>
                <a:spcPts val="0"/>
              </a:spcBef>
              <a:spcAft>
                <a:spcPts val="0"/>
              </a:spcAft>
              <a:buClr>
                <a:srgbClr val="334444"/>
              </a:buClr>
              <a:buFont typeface="Trebuchet MS"/>
            </a:pPr>
            <a:r>
              <a:rPr lang="fi">
                <a:solidFill>
                  <a:srgbClr val="334444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founded in 1954</a:t>
            </a:r>
          </a:p>
          <a:p>
            <a:pPr indent="-228600" lvl="0" marL="736600" rtl="0">
              <a:spcBef>
                <a:spcPts val="0"/>
              </a:spcBef>
              <a:spcAft>
                <a:spcPts val="0"/>
              </a:spcAft>
              <a:buClr>
                <a:srgbClr val="334444"/>
              </a:buClr>
              <a:buFont typeface="Trebuchet MS"/>
            </a:pPr>
            <a:r>
              <a:rPr lang="fi">
                <a:solidFill>
                  <a:srgbClr val="334444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school building constructed in 2007</a:t>
            </a:r>
          </a:p>
          <a:p>
            <a:pPr indent="-228600" lvl="0" marL="736600" rtl="0">
              <a:spcBef>
                <a:spcPts val="0"/>
              </a:spcBef>
              <a:spcAft>
                <a:spcPts val="0"/>
              </a:spcAft>
              <a:buClr>
                <a:srgbClr val="334444"/>
              </a:buClr>
              <a:buFont typeface="Trebuchet MS"/>
            </a:pPr>
            <a:r>
              <a:rPr lang="fi">
                <a:solidFill>
                  <a:srgbClr val="334444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the number of students approximately 300</a:t>
            </a:r>
          </a:p>
          <a:p>
            <a:pPr indent="-228600" lvl="0" marL="736600" rtl="0">
              <a:spcBef>
                <a:spcPts val="0"/>
              </a:spcBef>
              <a:spcAft>
                <a:spcPts val="0"/>
              </a:spcAft>
              <a:buClr>
                <a:srgbClr val="334444"/>
              </a:buClr>
              <a:buFont typeface="Trebuchet MS"/>
            </a:pPr>
            <a:r>
              <a:rPr lang="fi">
                <a:solidFill>
                  <a:srgbClr val="334444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the teaching staff 15-20</a:t>
            </a:r>
          </a:p>
          <a:p>
            <a:pPr indent="-228600" lvl="0" marL="736600" rtl="0">
              <a:spcBef>
                <a:spcPts val="0"/>
              </a:spcBef>
              <a:spcAft>
                <a:spcPts val="0"/>
              </a:spcAft>
              <a:buClr>
                <a:srgbClr val="334444"/>
              </a:buClr>
              <a:buFont typeface="Trebuchet MS"/>
            </a:pPr>
            <a:r>
              <a:rPr lang="fi">
                <a:solidFill>
                  <a:srgbClr val="334444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student support: careers counsellor, nurse, psychologist, social worker, special needs teacher</a:t>
            </a:r>
          </a:p>
          <a:p>
            <a:pPr indent="-228600" lvl="0" marL="736600" rtl="0">
              <a:spcBef>
                <a:spcPts val="0"/>
              </a:spcBef>
              <a:spcAft>
                <a:spcPts val="0"/>
              </a:spcAft>
              <a:buClr>
                <a:srgbClr val="334444"/>
              </a:buClr>
              <a:buFont typeface="Trebuchet MS"/>
            </a:pPr>
            <a:r>
              <a:rPr lang="fi">
                <a:solidFill>
                  <a:srgbClr val="334444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all the classrooms are equipped with information technology. </a:t>
            </a:r>
            <a:br>
              <a:rPr lang="fi">
                <a:solidFill>
                  <a:srgbClr val="334444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i">
                <a:solidFill>
                  <a:srgbClr val="334444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Ist year students are given a personal laptop.</a:t>
            </a:r>
            <a:r>
              <a:rPr lang="fi" sz="1050">
                <a:solidFill>
                  <a:srgbClr val="334444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8150" y="3175675"/>
            <a:ext cx="1758850" cy="175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"/>
              <a:t>About studies</a:t>
            </a:r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non-graded (= individual curriculums)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general education 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5-6 periods/school year 	    different subjects and timetable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one period (~7 weeks+exam week)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subjects divided into modules (courses)</a:t>
            </a:r>
          </a:p>
          <a:p>
            <a:pPr indent="-228600" lvl="1" marL="914400" rtl="0">
              <a:spcBef>
                <a:spcPts val="0"/>
              </a:spcBef>
              <a:buFont typeface="Trebuchet MS"/>
              <a:buChar char="○"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obligatory</a:t>
            </a:r>
          </a:p>
          <a:p>
            <a:pPr indent="-228600" lvl="1" marL="914400" rtl="0">
              <a:spcBef>
                <a:spcPts val="0"/>
              </a:spcBef>
              <a:buFont typeface="Trebuchet MS"/>
              <a:buChar char="○"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optional</a:t>
            </a:r>
          </a:p>
          <a:p>
            <a:pPr indent="-228600" lvl="1" marL="914400" rtl="0">
              <a:spcBef>
                <a:spcPts val="0"/>
              </a:spcBef>
              <a:buFont typeface="Trebuchet MS"/>
              <a:buChar char="○"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applied 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3-4 years to graduate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to graduate you’ll need min. 75 modules + final exams 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lang="fi">
                <a:latin typeface="Trebuchet MS"/>
                <a:ea typeface="Trebuchet MS"/>
                <a:cs typeface="Trebuchet MS"/>
                <a:sym typeface="Trebuchet MS"/>
              </a:rPr>
              <a:t> a basis for studying in universities or universities of applied sciences</a:t>
            </a:r>
          </a:p>
        </p:txBody>
      </p:sp>
      <p:sp>
        <p:nvSpPr>
          <p:cNvPr id="70" name="Shape 70"/>
          <p:cNvSpPr/>
          <p:nvPr/>
        </p:nvSpPr>
        <p:spPr>
          <a:xfrm>
            <a:off x="3393100" y="1938900"/>
            <a:ext cx="377100" cy="215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1775" y="2244100"/>
            <a:ext cx="2701125" cy="151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392500" y="19367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Subjects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5044575" y="897650"/>
            <a:ext cx="2962500" cy="40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8" name="Shape 78"/>
          <p:cNvGraphicFramePr/>
          <p:nvPr/>
        </p:nvGraphicFramePr>
        <p:xfrm>
          <a:off x="952500" y="94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{943BAB9F-7B25-448E-87A1-6AC26A7D49D1}</a:tableStyleId>
              </a:tblPr>
              <a:tblGrid>
                <a:gridCol w="3619500"/>
                <a:gridCol w="3619500"/>
              </a:tblGrid>
              <a:tr h="100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Finnish (6)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Philosophy (2)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Swedish (5)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Psychology (1)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English (6)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Religion/Ethics (2)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French, German, Spanish, Russian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History (3)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Mathematics (advanced 10, basic 6)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Social Science (3)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Biology (2)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Health Education (1)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Geography (1)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Sports (2)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Physics (1)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Visual Art (1-2)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Chemistry (1)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Music (1-2)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fi"/>
                        <a:t>Study/Career couselling (2)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2425" y="1249300"/>
            <a:ext cx="2490674" cy="332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Matriculation Examination (Final exams)</a:t>
            </a:r>
          </a:p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min. 4 subjects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Finnish + one subject of advanced curriculum (math, language)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others according to interest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exam session twice a year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to be finished in three successive sessions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6 different grades (L, E, M, C, B, A (I))</a:t>
            </a:r>
          </a:p>
          <a:p>
            <a:pPr indent="-228600" lvl="0" marL="457200" rtl="0">
              <a:spcBef>
                <a:spcPts val="0"/>
              </a:spcBef>
              <a:buFont typeface="Trebuchet MS"/>
              <a:buChar char="●"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Diplomas (art, music, sports)</a:t>
            </a:r>
          </a:p>
          <a:p>
            <a:pPr indent="-228600" lvl="0" marL="457200">
              <a:spcBef>
                <a:spcPts val="0"/>
              </a:spcBef>
              <a:buFont typeface="Trebuchet MS"/>
              <a:buChar char="●"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digitalisation 2016-2019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6175" y="2827575"/>
            <a:ext cx="3716126" cy="208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More than studying</a:t>
            </a:r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11700" y="1152475"/>
            <a:ext cx="8646900" cy="3990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575" y="1014137"/>
            <a:ext cx="3453350" cy="193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2973" y="1086150"/>
            <a:ext cx="1894900" cy="33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325" y="1086150"/>
            <a:ext cx="2598950" cy="17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750" y="2408850"/>
            <a:ext cx="1440725" cy="25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03275" y="2953050"/>
            <a:ext cx="3587951" cy="201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311700" y="27447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fi">
                <a:latin typeface="Trebuchet MS"/>
                <a:ea typeface="Trebuchet MS"/>
                <a:cs typeface="Trebuchet MS"/>
                <a:sym typeface="Trebuchet MS"/>
              </a:rPr>
              <a:t>Traditions</a:t>
            </a:r>
          </a:p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105225" y="847175"/>
            <a:ext cx="8889300" cy="4341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24" y="847175"/>
            <a:ext cx="2221875" cy="39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3075" y="107325"/>
            <a:ext cx="3725224" cy="24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5957" y="107325"/>
            <a:ext cx="288786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3200" y="2313675"/>
            <a:ext cx="1588825" cy="282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248875" y="1039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fi" sz="1800">
                <a:latin typeface="Trebuchet MS"/>
                <a:ea typeface="Trebuchet MS"/>
                <a:cs typeface="Trebuchet MS"/>
                <a:sym typeface="Trebuchet MS"/>
              </a:rPr>
              <a:t>More traditions</a:t>
            </a:r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11700" y="601425"/>
            <a:ext cx="8520600" cy="438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48" y="754025"/>
            <a:ext cx="2041150" cy="36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 b="17314" l="0" r="-3669" t="0"/>
          <a:stretch/>
        </p:blipFill>
        <p:spPr>
          <a:xfrm>
            <a:off x="2334950" y="0"/>
            <a:ext cx="5447626" cy="25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4950" y="2327200"/>
            <a:ext cx="5259125" cy="281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1847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fi" sz="2400">
                <a:latin typeface="Trebuchet MS"/>
                <a:ea typeface="Trebuchet MS"/>
                <a:cs typeface="Trebuchet MS"/>
                <a:sym typeface="Trebuchet MS"/>
              </a:rPr>
              <a:t>Mens sana in corpore sano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215450" y="757425"/>
            <a:ext cx="8616900" cy="4386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50" y="757424"/>
            <a:ext cx="3653399" cy="20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100" y="2763175"/>
            <a:ext cx="2892876" cy="23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7050" y="323150"/>
            <a:ext cx="4946950" cy="26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0425" y="2885373"/>
            <a:ext cx="4021448" cy="225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