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301" r:id="rId2"/>
    <p:sldId id="461" r:id="rId3"/>
    <p:sldId id="494" r:id="rId4"/>
    <p:sldId id="464" r:id="rId5"/>
    <p:sldId id="465" r:id="rId6"/>
    <p:sldId id="299" r:id="rId7"/>
    <p:sldId id="466" r:id="rId8"/>
    <p:sldId id="455" r:id="rId9"/>
    <p:sldId id="425" r:id="rId10"/>
    <p:sldId id="448" r:id="rId11"/>
    <p:sldId id="450" r:id="rId12"/>
    <p:sldId id="496" r:id="rId13"/>
    <p:sldId id="462" r:id="rId14"/>
    <p:sldId id="467" r:id="rId15"/>
    <p:sldId id="478" r:id="rId16"/>
    <p:sldId id="477" r:id="rId17"/>
    <p:sldId id="479" r:id="rId18"/>
    <p:sldId id="480" r:id="rId19"/>
    <p:sldId id="481" r:id="rId20"/>
    <p:sldId id="468" r:id="rId21"/>
    <p:sldId id="470" r:id="rId22"/>
    <p:sldId id="471" r:id="rId23"/>
    <p:sldId id="472" r:id="rId24"/>
    <p:sldId id="473" r:id="rId25"/>
    <p:sldId id="474" r:id="rId26"/>
    <p:sldId id="475" r:id="rId27"/>
    <p:sldId id="469" r:id="rId28"/>
    <p:sldId id="497" r:id="rId29"/>
    <p:sldId id="499" r:id="rId30"/>
    <p:sldId id="500" r:id="rId31"/>
    <p:sldId id="490" r:id="rId32"/>
    <p:sldId id="498" r:id="rId33"/>
    <p:sldId id="502" r:id="rId34"/>
    <p:sldId id="501" r:id="rId35"/>
    <p:sldId id="265" r:id="rId36"/>
    <p:sldId id="426" r:id="rId37"/>
    <p:sldId id="483" r:id="rId38"/>
    <p:sldId id="491" r:id="rId39"/>
    <p:sldId id="488" r:id="rId40"/>
    <p:sldId id="492" r:id="rId41"/>
    <p:sldId id="458" r:id="rId42"/>
    <p:sldId id="482" r:id="rId43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87621" autoAdjust="0"/>
  </p:normalViewPr>
  <p:slideViewPr>
    <p:cSldViewPr>
      <p:cViewPr varScale="1">
        <p:scale>
          <a:sx n="134" d="100"/>
          <a:sy n="134" d="100"/>
        </p:scale>
        <p:origin x="61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anfranco\Downloads\GRAFICI%20EDI-ARC%20ULTIMO%20BIENN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'[GRAFICI EDI-ARC ULTIMO BIENNIO.xlsx]idonei 16-17'!$C$1</c:f>
              <c:strCache>
                <c:ptCount val="1"/>
                <c:pt idx="0">
                  <c:v>% IDONEI 2016-2017</c:v>
                </c:pt>
              </c:strCache>
            </c:strRef>
          </c:tx>
          <c:invertIfNegative val="0"/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289-4AA3-A5A4-C134C3F891C3}"/>
              </c:ext>
            </c:extLst>
          </c:dPt>
          <c:cat>
            <c:strRef>
              <c:f>'[GRAFICI EDI-ARC ULTIMO BIENNIO.xlsx]idonei 16-17'!$B$2:$B$36</c:f>
              <c:strCache>
                <c:ptCount val="35"/>
                <c:pt idx="0">
                  <c:v>Mediterranea di REGGIO CALABRIA</c:v>
                </c:pt>
                <c:pt idx="1">
                  <c:v>PADOVA</c:v>
                </c:pt>
                <c:pt idx="2">
                  <c:v>BASILICATA</c:v>
                </c:pt>
                <c:pt idx="3">
                  <c:v>PAVIA</c:v>
                </c:pt>
                <c:pt idx="4">
                  <c:v>L'AQUILA</c:v>
                </c:pt>
                <c:pt idx="5">
                  <c:v>Politecnica delle MARCHE</c:v>
                </c:pt>
                <c:pt idx="6">
                  <c:v>CHIETI-PESCARA</c:v>
                </c:pt>
                <c:pt idx="7">
                  <c:v>Seconda Univ. NAPOLI</c:v>
                </c:pt>
                <c:pt idx="8">
                  <c:v>Università IUAV di VENEZIA</c:v>
                </c:pt>
                <c:pt idx="9">
                  <c:v>PISA</c:v>
                </c:pt>
                <c:pt idx="10">
                  <c:v>UDINE</c:v>
                </c:pt>
                <c:pt idx="11">
                  <c:v>FERRARA</c:v>
                </c:pt>
                <c:pt idx="12">
                  <c:v>BOLOGNA</c:v>
                </c:pt>
                <c:pt idx="13">
                  <c:v>PERUGIA</c:v>
                </c:pt>
                <c:pt idx="14">
                  <c:v>Politecnico di MILANO</c:v>
                </c:pt>
                <c:pt idx="15">
                  <c:v>CAMERINO</c:v>
                </c:pt>
                <c:pt idx="16">
                  <c:v>BRESCIA</c:v>
                </c:pt>
                <c:pt idx="17">
                  <c:v>ROMA "La Sapienza"</c:v>
                </c:pt>
                <c:pt idx="18">
                  <c:v>PARMA</c:v>
                </c:pt>
                <c:pt idx="19">
                  <c:v>PALERMO</c:v>
                </c:pt>
                <c:pt idx="20">
                  <c:v>TRENTO</c:v>
                </c:pt>
                <c:pt idx="21">
                  <c:v>FIRENZE</c:v>
                </c:pt>
                <c:pt idx="22">
                  <c:v>ROMA "Tor Vergata"</c:v>
                </c:pt>
                <c:pt idx="23">
                  <c:v>ROMA TRE</c:v>
                </c:pt>
                <c:pt idx="24">
                  <c:v>CAGLIARI</c:v>
                </c:pt>
                <c:pt idx="25">
                  <c:v>Politecnico di BARI</c:v>
                </c:pt>
                <c:pt idx="26">
                  <c:v>NAPOLI "Federico II"</c:v>
                </c:pt>
                <c:pt idx="27">
                  <c:v>Politecnico di TORINO</c:v>
                </c:pt>
                <c:pt idx="28">
                  <c:v>CATANIA</c:v>
                </c:pt>
                <c:pt idx="29">
                  <c:v>SALERNO</c:v>
                </c:pt>
                <c:pt idx="30">
                  <c:v>GENOVA</c:v>
                </c:pt>
                <c:pt idx="31">
                  <c:v>UKE - Università Kore di ENNA</c:v>
                </c:pt>
                <c:pt idx="32">
                  <c:v>della CALABRIA</c:v>
                </c:pt>
                <c:pt idx="33">
                  <c:v>SASSARI</c:v>
                </c:pt>
                <c:pt idx="34">
                  <c:v>TRIESTE</c:v>
                </c:pt>
              </c:strCache>
            </c:strRef>
          </c:cat>
          <c:val>
            <c:numRef>
              <c:f>'[GRAFICI EDI-ARC ULTIMO BIENNIO.xlsx]idonei 16-17'!$C$2:$C$36</c:f>
              <c:numCache>
                <c:formatCode>_-* #,##0_-;\-* #,##0_-;_-* "-"??_-;_-@_-</c:formatCode>
                <c:ptCount val="3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99.37</c:v>
                </c:pt>
                <c:pt idx="7">
                  <c:v>99.22</c:v>
                </c:pt>
                <c:pt idx="8">
                  <c:v>98.83</c:v>
                </c:pt>
                <c:pt idx="9">
                  <c:v>98.78</c:v>
                </c:pt>
                <c:pt idx="10">
                  <c:v>98.67</c:v>
                </c:pt>
                <c:pt idx="11">
                  <c:v>98.5</c:v>
                </c:pt>
                <c:pt idx="12">
                  <c:v>98.45</c:v>
                </c:pt>
                <c:pt idx="13">
                  <c:v>98.36</c:v>
                </c:pt>
                <c:pt idx="14">
                  <c:v>98.14</c:v>
                </c:pt>
                <c:pt idx="15">
                  <c:v>97.7</c:v>
                </c:pt>
                <c:pt idx="16">
                  <c:v>97.3</c:v>
                </c:pt>
                <c:pt idx="17">
                  <c:v>97.07</c:v>
                </c:pt>
                <c:pt idx="18">
                  <c:v>96.81</c:v>
                </c:pt>
                <c:pt idx="19">
                  <c:v>96.64</c:v>
                </c:pt>
                <c:pt idx="20">
                  <c:v>96.36</c:v>
                </c:pt>
                <c:pt idx="21">
                  <c:v>96.32</c:v>
                </c:pt>
                <c:pt idx="22">
                  <c:v>96.3</c:v>
                </c:pt>
                <c:pt idx="23">
                  <c:v>95.72</c:v>
                </c:pt>
                <c:pt idx="24">
                  <c:v>95.57</c:v>
                </c:pt>
                <c:pt idx="25">
                  <c:v>95.56</c:v>
                </c:pt>
                <c:pt idx="26">
                  <c:v>95.13</c:v>
                </c:pt>
                <c:pt idx="27">
                  <c:v>95.12</c:v>
                </c:pt>
                <c:pt idx="28">
                  <c:v>94.25</c:v>
                </c:pt>
                <c:pt idx="29">
                  <c:v>93.83</c:v>
                </c:pt>
                <c:pt idx="30">
                  <c:v>91.88</c:v>
                </c:pt>
                <c:pt idx="31">
                  <c:v>90.91</c:v>
                </c:pt>
                <c:pt idx="32">
                  <c:v>90</c:v>
                </c:pt>
                <c:pt idx="33">
                  <c:v>88.7</c:v>
                </c:pt>
                <c:pt idx="34">
                  <c:v>88.24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9-4AA3-A5A4-C134C3F89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155520"/>
        <c:axId val="94157056"/>
      </c:barChart>
      <c:catAx>
        <c:axId val="9415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157056"/>
        <c:crosses val="autoZero"/>
        <c:auto val="1"/>
        <c:lblAlgn val="ctr"/>
        <c:lblOffset val="100"/>
        <c:noMultiLvlLbl val="0"/>
      </c:catAx>
      <c:valAx>
        <c:axId val="9415705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415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lm.pdf" TargetMode="External"/><Relationship Id="rId2" Type="http://schemas.openxmlformats.org/officeDocument/2006/relationships/hyperlink" Target="civiletriennale.pdf" TargetMode="External"/><Relationship Id="rId1" Type="http://schemas.openxmlformats.org/officeDocument/2006/relationships/hyperlink" Target="lt.pdf" TargetMode="External"/><Relationship Id="rId6" Type="http://schemas.openxmlformats.org/officeDocument/2006/relationships/hyperlink" Target="edilearchitettura.pdf" TargetMode="External"/><Relationship Id="rId5" Type="http://schemas.openxmlformats.org/officeDocument/2006/relationships/hyperlink" Target="lmcu.pdf" TargetMode="External"/><Relationship Id="rId4" Type="http://schemas.openxmlformats.org/officeDocument/2006/relationships/hyperlink" Target="civilemagistrale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lm.pdf" TargetMode="External"/><Relationship Id="rId2" Type="http://schemas.openxmlformats.org/officeDocument/2006/relationships/hyperlink" Target="civiletriennale.pdf" TargetMode="External"/><Relationship Id="rId1" Type="http://schemas.openxmlformats.org/officeDocument/2006/relationships/hyperlink" Target="lt.pdf" TargetMode="External"/><Relationship Id="rId6" Type="http://schemas.openxmlformats.org/officeDocument/2006/relationships/hyperlink" Target="edilearchitettura.pdf" TargetMode="External"/><Relationship Id="rId5" Type="http://schemas.openxmlformats.org/officeDocument/2006/relationships/hyperlink" Target="lmcu.pdf" TargetMode="External"/><Relationship Id="rId4" Type="http://schemas.openxmlformats.org/officeDocument/2006/relationships/hyperlink" Target="civilemagistral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F9603-6264-42E6-BD09-B21774C8DB9A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C0CE07BF-C647-4D11-A822-6DFF5AE02A56}">
      <dgm:prSet phldrT="[Testo]" custT="1"/>
      <dgm:spPr/>
      <dgm:t>
        <a:bodyPr/>
        <a:lstStyle/>
        <a:p>
          <a:r>
            <a:rPr lang="it-IT" sz="2000" b="0" dirty="0" smtClean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  <a:t/>
          </a:r>
          <a:br>
            <a:rPr lang="it-IT" sz="2000" b="0" dirty="0" smtClean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</a:br>
          <a:r>
            <a:rPr lang="it-IT" sz="2000" b="0" dirty="0" smtClean="0">
              <a:solidFill>
                <a:srgbClr val="C00000"/>
              </a:solidFill>
              <a:hlinkClick xmlns:r="http://schemas.openxmlformats.org/officeDocument/2006/relationships" r:id="rId2" action="ppaction://hlinkfile"/>
            </a:rPr>
            <a:t>Corso di Laurea di primo livello in Ingegneria Civile</a:t>
          </a:r>
          <a:r>
            <a:rPr lang="it-IT" sz="2300" b="0" dirty="0" smtClean="0">
              <a:solidFill>
                <a:srgbClr val="C00000"/>
              </a:solidFill>
            </a:rPr>
            <a:t/>
          </a:r>
          <a:br>
            <a:rPr lang="it-IT" sz="2300" b="0" dirty="0" smtClean="0">
              <a:solidFill>
                <a:srgbClr val="C00000"/>
              </a:solidFill>
            </a:rPr>
          </a:br>
          <a:endParaRPr lang="it-IT" sz="1600" b="1" i="0" baseline="0" dirty="0">
            <a:solidFill>
              <a:srgbClr val="C00000"/>
            </a:solidFill>
          </a:endParaRPr>
        </a:p>
      </dgm:t>
    </dgm:pt>
    <dgm:pt modelId="{E2C9CAC4-EC42-457B-AB49-F4CE53CE3951}" type="parTrans" cxnId="{CF217466-E114-4630-A56E-57EE5193AD6A}">
      <dgm:prSet/>
      <dgm:spPr/>
      <dgm:t>
        <a:bodyPr/>
        <a:lstStyle/>
        <a:p>
          <a:endParaRPr lang="it-IT"/>
        </a:p>
      </dgm:t>
    </dgm:pt>
    <dgm:pt modelId="{83BB45D2-DAC5-4937-97CD-19E59C1C26CC}" type="sibTrans" cxnId="{CF217466-E114-4630-A56E-57EE5193AD6A}">
      <dgm:prSet/>
      <dgm:spPr/>
      <dgm:t>
        <a:bodyPr/>
        <a:lstStyle/>
        <a:p>
          <a:endParaRPr lang="it-IT"/>
        </a:p>
      </dgm:t>
    </dgm:pt>
    <dgm:pt modelId="{6227975C-F6B6-4B7F-BE37-3FBFE7063E7F}">
      <dgm:prSet phldrT="[Testo]" custT="1"/>
      <dgm:spPr/>
      <dgm:t>
        <a:bodyPr/>
        <a:lstStyle/>
        <a:p>
          <a: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3" action="ppaction://hlinkfile"/>
            </a:rPr>
            <a:t/>
          </a:r>
          <a:b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3" action="ppaction://hlinkfile"/>
            </a:rPr>
          </a:br>
          <a: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Corso di Laurea Magistrale in Ingegneria Civile (</a:t>
          </a:r>
          <a:r>
            <a:rPr lang="it-IT" sz="2000" b="0" i="1" dirty="0" smtClean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indirizzi: geotecnica, idraulica, strutture e trasporti</a:t>
          </a:r>
          <a: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)</a:t>
          </a:r>
          <a:r>
            <a:rPr lang="it-IT" sz="2300" b="0" dirty="0" smtClean="0"/>
            <a:t/>
          </a:r>
          <a:br>
            <a:rPr lang="it-IT" sz="2300" b="0" dirty="0" smtClean="0"/>
          </a:br>
          <a:endParaRPr lang="it-IT" sz="1600" b="1" dirty="0"/>
        </a:p>
      </dgm:t>
    </dgm:pt>
    <dgm:pt modelId="{C10EA299-E2F4-4272-BA2C-29EB82A2ABED}" type="parTrans" cxnId="{84E702A7-A21B-47C9-AE10-AFAFF6289954}">
      <dgm:prSet/>
      <dgm:spPr/>
      <dgm:t>
        <a:bodyPr/>
        <a:lstStyle/>
        <a:p>
          <a:endParaRPr lang="it-IT"/>
        </a:p>
      </dgm:t>
    </dgm:pt>
    <dgm:pt modelId="{580783C8-9C4F-4224-A5B8-E145D952FCEB}" type="sibTrans" cxnId="{84E702A7-A21B-47C9-AE10-AFAFF6289954}">
      <dgm:prSet/>
      <dgm:spPr/>
      <dgm:t>
        <a:bodyPr/>
        <a:lstStyle/>
        <a:p>
          <a:endParaRPr lang="it-IT"/>
        </a:p>
      </dgm:t>
    </dgm:pt>
    <dgm:pt modelId="{156681B4-2225-4692-8B21-4255A9A75BEA}">
      <dgm:prSet phldrT="[Testo]" custT="1"/>
      <dgm:spPr/>
      <dgm:t>
        <a:bodyPr/>
        <a:lstStyle/>
        <a:p>
          <a: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5" action="ppaction://hlinkfile"/>
            </a:rPr>
            <a:t/>
          </a:r>
          <a:b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5" action="ppaction://hlinkfile"/>
            </a:rPr>
          </a:br>
          <a:r>
            <a:rPr lang="it-IT" sz="2000" b="0" dirty="0" smtClean="0">
              <a:solidFill>
                <a:srgbClr val="FFC000"/>
              </a:solidFill>
              <a:hlinkClick xmlns:r="http://schemas.openxmlformats.org/officeDocument/2006/relationships" r:id="rId6" action="ppaction://hlinkfile"/>
            </a:rPr>
            <a:t>Corso di Laurea Magistrale a ciclo unico in Ingegneria Edile-Architettura</a:t>
          </a:r>
          <a:r>
            <a:rPr lang="it-IT" sz="2000" b="0" dirty="0" smtClean="0"/>
            <a:t/>
          </a:r>
          <a:br>
            <a:rPr lang="it-IT" sz="2000" b="0" dirty="0" smtClean="0"/>
          </a:br>
          <a:endParaRPr lang="it-IT" sz="1600" b="1" dirty="0">
            <a:solidFill>
              <a:schemeClr val="tx1"/>
            </a:solidFill>
          </a:endParaRPr>
        </a:p>
      </dgm:t>
    </dgm:pt>
    <dgm:pt modelId="{FAC8ACFB-EA77-44AE-B03D-2A614A82D6E4}" type="parTrans" cxnId="{CC918F32-A079-42BD-ABBA-DEBC4A0CC64C}">
      <dgm:prSet/>
      <dgm:spPr/>
      <dgm:t>
        <a:bodyPr/>
        <a:lstStyle/>
        <a:p>
          <a:endParaRPr lang="it-IT"/>
        </a:p>
      </dgm:t>
    </dgm:pt>
    <dgm:pt modelId="{DCD124FC-E5DB-41BB-A87C-1A2C9A69F7CD}" type="sibTrans" cxnId="{CC918F32-A079-42BD-ABBA-DEBC4A0CC64C}">
      <dgm:prSet/>
      <dgm:spPr/>
      <dgm:t>
        <a:bodyPr/>
        <a:lstStyle/>
        <a:p>
          <a:endParaRPr lang="it-IT"/>
        </a:p>
      </dgm:t>
    </dgm:pt>
    <dgm:pt modelId="{6DF64637-5D9B-4C82-ABC7-86F6DF2CFE20}" type="pres">
      <dgm:prSet presAssocID="{884F9603-6264-42E6-BD09-B21774C8DB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05C133-0975-43C2-AB8D-92D5DAA3FB55}" type="pres">
      <dgm:prSet presAssocID="{C0CE07BF-C647-4D11-A822-6DFF5AE02A56}" presName="parentLin" presStyleCnt="0"/>
      <dgm:spPr/>
    </dgm:pt>
    <dgm:pt modelId="{88608FED-061D-45B9-8162-0A54990EBEBB}" type="pres">
      <dgm:prSet presAssocID="{C0CE07BF-C647-4D11-A822-6DFF5AE02A5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0D2A9A00-6045-4CE0-9218-05980584C4C0}" type="pres">
      <dgm:prSet presAssocID="{C0CE07BF-C647-4D11-A822-6DFF5AE02A56}" presName="parentText" presStyleLbl="node1" presStyleIdx="0" presStyleCnt="3" custScaleX="150037" custScaleY="204197" custLinFactNeighborX="-15588" custLinFactNeighborY="349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0E65C1-43CB-4343-A128-C7981FAB22BD}" type="pres">
      <dgm:prSet presAssocID="{C0CE07BF-C647-4D11-A822-6DFF5AE02A56}" presName="negativeSpace" presStyleCnt="0"/>
      <dgm:spPr/>
    </dgm:pt>
    <dgm:pt modelId="{BA562B22-A91B-4FF4-B873-EC49A0113513}" type="pres">
      <dgm:prSet presAssocID="{C0CE07BF-C647-4D11-A822-6DFF5AE02A56}" presName="childText" presStyleLbl="conFgAcc1" presStyleIdx="0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  <dgm:t>
        <a:bodyPr/>
        <a:lstStyle/>
        <a:p>
          <a:endParaRPr lang="it-IT"/>
        </a:p>
      </dgm:t>
    </dgm:pt>
    <dgm:pt modelId="{E59A1403-916F-40BC-82AC-9D72ABD15DFF}" type="pres">
      <dgm:prSet presAssocID="{83BB45D2-DAC5-4937-97CD-19E59C1C26CC}" presName="spaceBetweenRectangles" presStyleCnt="0"/>
      <dgm:spPr/>
    </dgm:pt>
    <dgm:pt modelId="{9BCB195D-E355-4398-96D3-EE1C42DDD0F5}" type="pres">
      <dgm:prSet presAssocID="{6227975C-F6B6-4B7F-BE37-3FBFE7063E7F}" presName="parentLin" presStyleCnt="0"/>
      <dgm:spPr/>
    </dgm:pt>
    <dgm:pt modelId="{4F669DF0-1B80-41BF-941A-7EE051883DC0}" type="pres">
      <dgm:prSet presAssocID="{6227975C-F6B6-4B7F-BE37-3FBFE7063E7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157851CD-2C91-48E5-A5A2-9376C62CF356}" type="pres">
      <dgm:prSet presAssocID="{6227975C-F6B6-4B7F-BE37-3FBFE7063E7F}" presName="parentText" presStyleLbl="node1" presStyleIdx="1" presStyleCnt="3" custScaleX="142857" custScaleY="197309" custLinFactNeighborX="-194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3A24A3-1404-43B7-920D-C7EF5066727A}" type="pres">
      <dgm:prSet presAssocID="{6227975C-F6B6-4B7F-BE37-3FBFE7063E7F}" presName="negativeSpace" presStyleCnt="0"/>
      <dgm:spPr/>
    </dgm:pt>
    <dgm:pt modelId="{54187908-FC27-462B-B402-09EE761542F0}" type="pres">
      <dgm:prSet presAssocID="{6227975C-F6B6-4B7F-BE37-3FBFE7063E7F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t-IT"/>
        </a:p>
      </dgm:t>
    </dgm:pt>
    <dgm:pt modelId="{3E698C53-D05F-494C-BE01-62391A8AB3CE}" type="pres">
      <dgm:prSet presAssocID="{580783C8-9C4F-4224-A5B8-E145D952FCEB}" presName="spaceBetweenRectangles" presStyleCnt="0"/>
      <dgm:spPr/>
    </dgm:pt>
    <dgm:pt modelId="{6C04F21E-8C46-4BCE-9961-6A3B2CE2733B}" type="pres">
      <dgm:prSet presAssocID="{156681B4-2225-4692-8B21-4255A9A75BEA}" presName="parentLin" presStyleCnt="0"/>
      <dgm:spPr/>
    </dgm:pt>
    <dgm:pt modelId="{60D9E423-8862-47D3-B8A9-A6A9176C87C7}" type="pres">
      <dgm:prSet presAssocID="{156681B4-2225-4692-8B21-4255A9A75BEA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E0AF1968-45ED-4F8F-AAA8-5B71E067B76A}" type="pres">
      <dgm:prSet presAssocID="{156681B4-2225-4692-8B21-4255A9A75BEA}" presName="parentText" presStyleLbl="node1" presStyleIdx="2" presStyleCnt="3" custScaleX="142857" custScaleY="203988" custLinFactNeighborX="-194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997A38-145F-4571-9452-F85D95F98A6D}" type="pres">
      <dgm:prSet presAssocID="{156681B4-2225-4692-8B21-4255A9A75BEA}" presName="negativeSpace" presStyleCnt="0"/>
      <dgm:spPr/>
    </dgm:pt>
    <dgm:pt modelId="{567B55AC-61F3-440C-B67E-4D498F5493B9}" type="pres">
      <dgm:prSet presAssocID="{156681B4-2225-4692-8B21-4255A9A75BEA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t-IT"/>
        </a:p>
      </dgm:t>
    </dgm:pt>
  </dgm:ptLst>
  <dgm:cxnLst>
    <dgm:cxn modelId="{CC918F32-A079-42BD-ABBA-DEBC4A0CC64C}" srcId="{884F9603-6264-42E6-BD09-B21774C8DB9A}" destId="{156681B4-2225-4692-8B21-4255A9A75BEA}" srcOrd="2" destOrd="0" parTransId="{FAC8ACFB-EA77-44AE-B03D-2A614A82D6E4}" sibTransId="{DCD124FC-E5DB-41BB-A87C-1A2C9A69F7CD}"/>
    <dgm:cxn modelId="{C47896BC-2A56-4AC0-97A0-A246E012081F}" type="presOf" srcId="{C0CE07BF-C647-4D11-A822-6DFF5AE02A56}" destId="{0D2A9A00-6045-4CE0-9218-05980584C4C0}" srcOrd="1" destOrd="0" presId="urn:microsoft.com/office/officeart/2005/8/layout/list1"/>
    <dgm:cxn modelId="{5E769ED9-A9B2-4B03-BF81-989DA8A0944D}" type="presOf" srcId="{C0CE07BF-C647-4D11-A822-6DFF5AE02A56}" destId="{88608FED-061D-45B9-8162-0A54990EBEBB}" srcOrd="0" destOrd="0" presId="urn:microsoft.com/office/officeart/2005/8/layout/list1"/>
    <dgm:cxn modelId="{EFC5265E-573A-4586-898C-6FD43C17CF12}" type="presOf" srcId="{6227975C-F6B6-4B7F-BE37-3FBFE7063E7F}" destId="{157851CD-2C91-48E5-A5A2-9376C62CF356}" srcOrd="1" destOrd="0" presId="urn:microsoft.com/office/officeart/2005/8/layout/list1"/>
    <dgm:cxn modelId="{31877B45-E0E4-4DAC-A81E-2BD528F69F73}" type="presOf" srcId="{6227975C-F6B6-4B7F-BE37-3FBFE7063E7F}" destId="{4F669DF0-1B80-41BF-941A-7EE051883DC0}" srcOrd="0" destOrd="0" presId="urn:microsoft.com/office/officeart/2005/8/layout/list1"/>
    <dgm:cxn modelId="{CF217466-E114-4630-A56E-57EE5193AD6A}" srcId="{884F9603-6264-42E6-BD09-B21774C8DB9A}" destId="{C0CE07BF-C647-4D11-A822-6DFF5AE02A56}" srcOrd="0" destOrd="0" parTransId="{E2C9CAC4-EC42-457B-AB49-F4CE53CE3951}" sibTransId="{83BB45D2-DAC5-4937-97CD-19E59C1C26CC}"/>
    <dgm:cxn modelId="{0FC1474C-FE79-4A9F-BE87-4842F5D1E597}" type="presOf" srcId="{884F9603-6264-42E6-BD09-B21774C8DB9A}" destId="{6DF64637-5D9B-4C82-ABC7-86F6DF2CFE20}" srcOrd="0" destOrd="0" presId="urn:microsoft.com/office/officeart/2005/8/layout/list1"/>
    <dgm:cxn modelId="{8C75D51E-37B4-47B1-9953-FD46F641AEE3}" type="presOf" srcId="{156681B4-2225-4692-8B21-4255A9A75BEA}" destId="{60D9E423-8862-47D3-B8A9-A6A9176C87C7}" srcOrd="0" destOrd="0" presId="urn:microsoft.com/office/officeart/2005/8/layout/list1"/>
    <dgm:cxn modelId="{AC324DC4-2616-4BC9-B1A8-E62411F6E8C7}" type="presOf" srcId="{156681B4-2225-4692-8B21-4255A9A75BEA}" destId="{E0AF1968-45ED-4F8F-AAA8-5B71E067B76A}" srcOrd="1" destOrd="0" presId="urn:microsoft.com/office/officeart/2005/8/layout/list1"/>
    <dgm:cxn modelId="{84E702A7-A21B-47C9-AE10-AFAFF6289954}" srcId="{884F9603-6264-42E6-BD09-B21774C8DB9A}" destId="{6227975C-F6B6-4B7F-BE37-3FBFE7063E7F}" srcOrd="1" destOrd="0" parTransId="{C10EA299-E2F4-4272-BA2C-29EB82A2ABED}" sibTransId="{580783C8-9C4F-4224-A5B8-E145D952FCEB}"/>
    <dgm:cxn modelId="{30E3907B-68DD-4F79-A3C8-9D38DF015469}" type="presParOf" srcId="{6DF64637-5D9B-4C82-ABC7-86F6DF2CFE20}" destId="{0A05C133-0975-43C2-AB8D-92D5DAA3FB55}" srcOrd="0" destOrd="0" presId="urn:microsoft.com/office/officeart/2005/8/layout/list1"/>
    <dgm:cxn modelId="{A8C950F7-E0EE-42D0-A159-B8BB33D6FDE4}" type="presParOf" srcId="{0A05C133-0975-43C2-AB8D-92D5DAA3FB55}" destId="{88608FED-061D-45B9-8162-0A54990EBEBB}" srcOrd="0" destOrd="0" presId="urn:microsoft.com/office/officeart/2005/8/layout/list1"/>
    <dgm:cxn modelId="{5113F412-853D-4D9A-92B6-643CCC09474A}" type="presParOf" srcId="{0A05C133-0975-43C2-AB8D-92D5DAA3FB55}" destId="{0D2A9A00-6045-4CE0-9218-05980584C4C0}" srcOrd="1" destOrd="0" presId="urn:microsoft.com/office/officeart/2005/8/layout/list1"/>
    <dgm:cxn modelId="{90CBCEC9-994E-4D11-A1CB-DFAACF9E88F4}" type="presParOf" srcId="{6DF64637-5D9B-4C82-ABC7-86F6DF2CFE20}" destId="{C60E65C1-43CB-4343-A128-C7981FAB22BD}" srcOrd="1" destOrd="0" presId="urn:microsoft.com/office/officeart/2005/8/layout/list1"/>
    <dgm:cxn modelId="{950F7D84-95B1-4266-B1EB-2FDB7EB53B84}" type="presParOf" srcId="{6DF64637-5D9B-4C82-ABC7-86F6DF2CFE20}" destId="{BA562B22-A91B-4FF4-B873-EC49A0113513}" srcOrd="2" destOrd="0" presId="urn:microsoft.com/office/officeart/2005/8/layout/list1"/>
    <dgm:cxn modelId="{5D57AAAB-90B7-478F-8DBB-C2984D511818}" type="presParOf" srcId="{6DF64637-5D9B-4C82-ABC7-86F6DF2CFE20}" destId="{E59A1403-916F-40BC-82AC-9D72ABD15DFF}" srcOrd="3" destOrd="0" presId="urn:microsoft.com/office/officeart/2005/8/layout/list1"/>
    <dgm:cxn modelId="{EEF181AA-2417-4DD9-907E-2A4EADF07ADC}" type="presParOf" srcId="{6DF64637-5D9B-4C82-ABC7-86F6DF2CFE20}" destId="{9BCB195D-E355-4398-96D3-EE1C42DDD0F5}" srcOrd="4" destOrd="0" presId="urn:microsoft.com/office/officeart/2005/8/layout/list1"/>
    <dgm:cxn modelId="{B27FB115-6D00-4E11-80CF-01895B2BE353}" type="presParOf" srcId="{9BCB195D-E355-4398-96D3-EE1C42DDD0F5}" destId="{4F669DF0-1B80-41BF-941A-7EE051883DC0}" srcOrd="0" destOrd="0" presId="urn:microsoft.com/office/officeart/2005/8/layout/list1"/>
    <dgm:cxn modelId="{C27EA4FA-A802-4F9F-9F9A-00A705E4C807}" type="presParOf" srcId="{9BCB195D-E355-4398-96D3-EE1C42DDD0F5}" destId="{157851CD-2C91-48E5-A5A2-9376C62CF356}" srcOrd="1" destOrd="0" presId="urn:microsoft.com/office/officeart/2005/8/layout/list1"/>
    <dgm:cxn modelId="{BF470A4A-DD84-467D-B79E-F9D38B2D47BC}" type="presParOf" srcId="{6DF64637-5D9B-4C82-ABC7-86F6DF2CFE20}" destId="{293A24A3-1404-43B7-920D-C7EF5066727A}" srcOrd="5" destOrd="0" presId="urn:microsoft.com/office/officeart/2005/8/layout/list1"/>
    <dgm:cxn modelId="{A3992EEF-7949-49B4-B129-F9A9C9CCF652}" type="presParOf" srcId="{6DF64637-5D9B-4C82-ABC7-86F6DF2CFE20}" destId="{54187908-FC27-462B-B402-09EE761542F0}" srcOrd="6" destOrd="0" presId="urn:microsoft.com/office/officeart/2005/8/layout/list1"/>
    <dgm:cxn modelId="{3BE12098-9735-4061-8A2F-FC11E049934F}" type="presParOf" srcId="{6DF64637-5D9B-4C82-ABC7-86F6DF2CFE20}" destId="{3E698C53-D05F-494C-BE01-62391A8AB3CE}" srcOrd="7" destOrd="0" presId="urn:microsoft.com/office/officeart/2005/8/layout/list1"/>
    <dgm:cxn modelId="{A9165A45-D097-4650-AFAC-525594848C9D}" type="presParOf" srcId="{6DF64637-5D9B-4C82-ABC7-86F6DF2CFE20}" destId="{6C04F21E-8C46-4BCE-9961-6A3B2CE2733B}" srcOrd="8" destOrd="0" presId="urn:microsoft.com/office/officeart/2005/8/layout/list1"/>
    <dgm:cxn modelId="{5EE1AF82-5BA3-4338-9149-1BF776809B67}" type="presParOf" srcId="{6C04F21E-8C46-4BCE-9961-6A3B2CE2733B}" destId="{60D9E423-8862-47D3-B8A9-A6A9176C87C7}" srcOrd="0" destOrd="0" presId="urn:microsoft.com/office/officeart/2005/8/layout/list1"/>
    <dgm:cxn modelId="{08D732E5-098B-4A68-B0E4-B9BAC76AD64E}" type="presParOf" srcId="{6C04F21E-8C46-4BCE-9961-6A3B2CE2733B}" destId="{E0AF1968-45ED-4F8F-AAA8-5B71E067B76A}" srcOrd="1" destOrd="0" presId="urn:microsoft.com/office/officeart/2005/8/layout/list1"/>
    <dgm:cxn modelId="{987F81AA-DF84-4F54-92D4-B0BAA3BB0EC8}" type="presParOf" srcId="{6DF64637-5D9B-4C82-ABC7-86F6DF2CFE20}" destId="{12997A38-145F-4571-9452-F85D95F98A6D}" srcOrd="9" destOrd="0" presId="urn:microsoft.com/office/officeart/2005/8/layout/list1"/>
    <dgm:cxn modelId="{0854CEDD-D0A8-41FC-AA6B-0C7176FC3614}" type="presParOf" srcId="{6DF64637-5D9B-4C82-ABC7-86F6DF2CFE20}" destId="{567B55AC-61F3-440C-B67E-4D498F5493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2B22-A91B-4FF4-B873-EC49A0113513}">
      <dsp:nvSpPr>
        <dsp:cNvPr id="0" name=""/>
        <dsp:cNvSpPr/>
      </dsp:nvSpPr>
      <dsp:spPr>
        <a:xfrm>
          <a:off x="0" y="591882"/>
          <a:ext cx="8219380" cy="3024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A9A00-6045-4CE0-9218-05980584C4C0}">
      <dsp:nvSpPr>
        <dsp:cNvPr id="0" name=""/>
        <dsp:cNvSpPr/>
      </dsp:nvSpPr>
      <dsp:spPr>
        <a:xfrm>
          <a:off x="315062" y="58046"/>
          <a:ext cx="7840043" cy="7233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471" tIns="0" rIns="2174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  <a:t/>
          </a:r>
          <a:br>
            <a:rPr lang="it-IT" sz="2000" b="0" kern="1200" dirty="0" smtClean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</a:br>
          <a:r>
            <a:rPr lang="it-IT" sz="2000" b="0" kern="1200" dirty="0" smtClean="0">
              <a:solidFill>
                <a:srgbClr val="C00000"/>
              </a:solidFill>
              <a:hlinkClick xmlns:r="http://schemas.openxmlformats.org/officeDocument/2006/relationships" r:id="rId2" action="ppaction://hlinkfile"/>
            </a:rPr>
            <a:t>Corso di Laurea di primo livello in Ingegneria Civile</a:t>
          </a:r>
          <a:r>
            <a:rPr lang="it-IT" sz="2300" b="0" kern="1200" dirty="0" smtClean="0">
              <a:solidFill>
                <a:srgbClr val="C00000"/>
              </a:solidFill>
            </a:rPr>
            <a:t/>
          </a:r>
          <a:br>
            <a:rPr lang="it-IT" sz="2300" b="0" kern="1200" dirty="0" smtClean="0">
              <a:solidFill>
                <a:srgbClr val="C00000"/>
              </a:solidFill>
            </a:rPr>
          </a:br>
          <a:endParaRPr lang="it-IT" sz="1600" b="1" i="0" kern="1200" baseline="0" dirty="0">
            <a:solidFill>
              <a:srgbClr val="C00000"/>
            </a:solidFill>
          </a:endParaRPr>
        </a:p>
      </dsp:txBody>
      <dsp:txXfrm>
        <a:off x="350373" y="93357"/>
        <a:ext cx="7769421" cy="652725"/>
      </dsp:txXfrm>
    </dsp:sp>
    <dsp:sp modelId="{54187908-FC27-462B-B402-09EE761542F0}">
      <dsp:nvSpPr>
        <dsp:cNvPr id="0" name=""/>
        <dsp:cNvSpPr/>
      </dsp:nvSpPr>
      <dsp:spPr>
        <a:xfrm>
          <a:off x="0" y="1480909"/>
          <a:ext cx="8219380" cy="302400"/>
        </a:xfrm>
        <a:prstGeom prst="rect">
          <a:avLst/>
        </a:prstGeom>
        <a:solidFill>
          <a:schemeClr val="accent1"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851CD-2C91-48E5-A5A2-9376C62CF356}">
      <dsp:nvSpPr>
        <dsp:cNvPr id="0" name=""/>
        <dsp:cNvSpPr/>
      </dsp:nvSpPr>
      <dsp:spPr>
        <a:xfrm>
          <a:off x="315061" y="959082"/>
          <a:ext cx="7826061" cy="698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471" tIns="0" rIns="2174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3" action="ppaction://hlinkfile"/>
            </a:rPr>
            <a:t/>
          </a:r>
          <a:b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3" action="ppaction://hlinkfile"/>
            </a:rPr>
          </a:br>
          <a: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Corso di Laurea Magistrale in Ingegneria Civile (</a:t>
          </a:r>
          <a:r>
            <a:rPr lang="it-IT" sz="2000" b="0" i="1" kern="1200" dirty="0" smtClean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indirizzi: geotecnica, idraulica, strutture e trasporti</a:t>
          </a:r>
          <a: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)</a:t>
          </a:r>
          <a:r>
            <a:rPr lang="it-IT" sz="2300" b="0" kern="1200" dirty="0" smtClean="0"/>
            <a:t/>
          </a:r>
          <a:br>
            <a:rPr lang="it-IT" sz="2300" b="0" kern="1200" dirty="0" smtClean="0"/>
          </a:br>
          <a:endParaRPr lang="it-IT" sz="1600" b="1" kern="1200" dirty="0"/>
        </a:p>
      </dsp:txBody>
      <dsp:txXfrm>
        <a:off x="349181" y="993202"/>
        <a:ext cx="7757821" cy="630707"/>
      </dsp:txXfrm>
    </dsp:sp>
    <dsp:sp modelId="{567B55AC-61F3-440C-B67E-4D498F5493B9}">
      <dsp:nvSpPr>
        <dsp:cNvPr id="0" name=""/>
        <dsp:cNvSpPr/>
      </dsp:nvSpPr>
      <dsp:spPr>
        <a:xfrm>
          <a:off x="0" y="2393596"/>
          <a:ext cx="8219380" cy="302400"/>
        </a:xfrm>
        <a:prstGeom prst="rect">
          <a:avLst/>
        </a:prstGeom>
        <a:solidFill>
          <a:schemeClr val="accent1"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F1968-45ED-4F8F-AAA8-5B71E067B76A}">
      <dsp:nvSpPr>
        <dsp:cNvPr id="0" name=""/>
        <dsp:cNvSpPr/>
      </dsp:nvSpPr>
      <dsp:spPr>
        <a:xfrm>
          <a:off x="315061" y="1848109"/>
          <a:ext cx="7826061" cy="722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471" tIns="0" rIns="2174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5" action="ppaction://hlinkfile"/>
            </a:rPr>
            <a:t/>
          </a:r>
          <a:b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5" action="ppaction://hlinkfile"/>
            </a:rPr>
          </a:br>
          <a:r>
            <a:rPr lang="it-IT" sz="2000" b="0" kern="1200" dirty="0" smtClean="0">
              <a:solidFill>
                <a:srgbClr val="FFC000"/>
              </a:solidFill>
              <a:hlinkClick xmlns:r="http://schemas.openxmlformats.org/officeDocument/2006/relationships" r:id="rId6" action="ppaction://hlinkfile"/>
            </a:rPr>
            <a:t>Corso di Laurea Magistrale a ciclo unico in Ingegneria Edile-Architettura</a:t>
          </a:r>
          <a:r>
            <a:rPr lang="it-IT" sz="2000" b="0" kern="1200" dirty="0" smtClean="0"/>
            <a:t/>
          </a:r>
          <a:br>
            <a:rPr lang="it-IT" sz="2000" b="0" kern="1200" dirty="0" smtClean="0"/>
          </a:br>
          <a:endParaRPr lang="it-IT" sz="1600" b="1" kern="1200" dirty="0">
            <a:solidFill>
              <a:schemeClr val="tx1"/>
            </a:solidFill>
          </a:endParaRPr>
        </a:p>
      </dsp:txBody>
      <dsp:txXfrm>
        <a:off x="350336" y="1883384"/>
        <a:ext cx="7755511" cy="65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AA6888-27EC-44A7-9D3A-9342EE2509E4}" type="datetimeFigureOut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81976B-9A7B-4CEF-B2DC-D35065E18B8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20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dirty="0" smtClean="0"/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D76B7-F4AC-4769-A05E-2B25BDA9DE9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22809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it-IT" smtClean="0"/>
          </a:p>
        </p:txBody>
      </p:sp>
      <p:sp>
        <p:nvSpPr>
          <p:cNvPr id="7168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028D46-9160-40BD-9E60-35D2D9F1C974}" type="slidenum">
              <a:rPr lang="it-IT" altLang="it-IT" smtClean="0">
                <a:latin typeface="Calibri" panose="020F0502020204030204" pitchFamily="34" charset="0"/>
              </a:rPr>
              <a:pPr/>
              <a:t>42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smtClean="0"/>
          </a:p>
        </p:txBody>
      </p:sp>
      <p:sp>
        <p:nvSpPr>
          <p:cNvPr id="153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76D3F-A155-421C-A358-85EC83901DA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smtClean="0"/>
          </a:p>
        </p:txBody>
      </p:sp>
      <p:sp>
        <p:nvSpPr>
          <p:cNvPr id="153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E76D3F-A155-421C-A358-85EC83901DAA}" type="slidenum">
              <a:rPr lang="it-IT" altLang="it-IT" smtClean="0">
                <a:latin typeface="Calibri" panose="020F0502020204030204" pitchFamily="34" charset="0"/>
              </a:rPr>
              <a:pPr/>
              <a:t>7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6530" tIns="43265" rIns="86530" bIns="43265" numCol="1" anchor="t" anchorCtr="0" compatLnSpc="1">
            <a:prstTxWarp prst="textNoShape">
              <a:avLst/>
            </a:prstTxWarp>
          </a:bodyPr>
          <a:lstStyle/>
          <a:p>
            <a:endParaRPr altLang="it-IT" smtClean="0"/>
          </a:p>
        </p:txBody>
      </p:sp>
      <p:sp>
        <p:nvSpPr>
          <p:cNvPr id="2662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6530" tIns="43265" rIns="86530" bIns="43265"/>
          <a:lstStyle/>
          <a:p>
            <a:fld id="{71DB26FD-8372-46A2-94B4-4EFD29AB0E43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smtClean="0"/>
          </a:p>
        </p:txBody>
      </p:sp>
      <p:sp>
        <p:nvSpPr>
          <p:cNvPr id="153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76D3F-A155-421C-A358-85EC83901DA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smtClean="0"/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E0025-40DA-40C8-9C59-1C45AC06CF8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9926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smtClean="0"/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E0025-40DA-40C8-9C59-1C45AC06CF8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9926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it-IT" smtClean="0"/>
          </a:p>
        </p:txBody>
      </p:sp>
      <p:sp>
        <p:nvSpPr>
          <p:cNvPr id="5734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BF244E-821A-4BFE-B6B3-1D32CF45F707}" type="slidenum">
              <a:rPr lang="it-IT" altLang="it-IT" smtClean="0">
                <a:latin typeface="Calibri" panose="020F0502020204030204" pitchFamily="34" charset="0"/>
              </a:rPr>
              <a:pPr/>
              <a:t>37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6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it-IT" smtClean="0"/>
          </a:p>
        </p:txBody>
      </p:sp>
      <p:sp>
        <p:nvSpPr>
          <p:cNvPr id="6758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5F2DDA-FB04-4FE6-B804-4C9344658B6F}" type="slidenum">
              <a:rPr lang="it-IT" altLang="it-IT" smtClean="0">
                <a:latin typeface="Calibri" panose="020F0502020204030204" pitchFamily="34" charset="0"/>
              </a:rPr>
              <a:pPr/>
              <a:t>39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4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it-IT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BC1BBC-ADE7-4CD3-B6C9-2C46566FF53C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D42C0DE-87EB-4D5E-B337-119CFF217363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35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D02C-A94D-43B2-8381-D106F03767CC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EFE4-198E-4929-9891-17E9B387266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22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it-IT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it-IT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6F39E-6A4B-4E0B-97FF-74A2CD1ABE06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it-IT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C1009B-E353-4751-8986-BF2F575C14C6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22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3B00AB6-5306-42EA-BA8B-C33778F08149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B25EBC8-FE12-491D-8B78-2ABF4E5DD91E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91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it-IT"/>
            </a:lvl1pPr>
            <a:extLst/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F3436F7-F212-4DBD-B0FE-11EA2D059E3D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632EEA5C-04E9-43C3-9C97-AB3D2281E2A3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9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F5CF-581A-4794-9096-22456FC680B0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0A65-904F-427D-A228-E64AF2D8C08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B4E654-76F1-48BA-83D1-5F4E84950774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AE7A2AD-61DF-46D4-948C-A6868840F7D8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50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it-IT" sz="42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0EE1-9E65-425E-9A6E-66F13958E12A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177C-8DB8-475E-A859-2290C470595F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1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700"/>
            </a:lvl1pPr>
            <a:lvl2pPr eaLnBrk="1" latinLnBrk="0" hangingPunct="1">
              <a:buFontTx/>
              <a:buNone/>
              <a:defRPr kumimoji="0" lang="it-IT" sz="1200"/>
            </a:lvl2pPr>
            <a:lvl3pPr eaLnBrk="1" latinLnBrk="0" hangingPunct="1">
              <a:buFontTx/>
              <a:buNone/>
              <a:defRPr kumimoji="0" lang="it-IT" sz="1000"/>
            </a:lvl3pPr>
            <a:lvl4pPr eaLnBrk="1" latinLnBrk="0" hangingPunct="1">
              <a:buFontTx/>
              <a:buNone/>
              <a:defRPr kumimoji="0" lang="it-IT" sz="900"/>
            </a:lvl4pPr>
            <a:lvl5pPr eaLnBrk="1" latinLnBrk="0" hangingPunct="1">
              <a:buFontTx/>
              <a:buNone/>
              <a:defRPr kumimoji="0" lang="it-IT"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AA077E-573C-4AE7-83BE-71AB6FC96E72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it-IT" sz="2800"/>
            </a:lvl1pPr>
            <a:extLst/>
          </a:lstStyle>
          <a:p>
            <a:pPr>
              <a:defRPr/>
            </a:pPr>
            <a:fld id="{43CC4988-36E4-4727-979E-2A214510AA6F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55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5A8E35-186E-457F-A2E4-3A46E5CD3342}" type="datetime1">
              <a:rPr lang="it-IT"/>
              <a:pPr>
                <a:defRPr/>
              </a:pPr>
              <a:t>19/01/2017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BFB546A-B17F-418F-8B56-015AD5CA77A3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205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0" r:id="rId2"/>
    <p:sldLayoutId id="2147483774" r:id="rId3"/>
    <p:sldLayoutId id="2147483775" r:id="rId4"/>
    <p:sldLayoutId id="2147483776" r:id="rId5"/>
    <p:sldLayoutId id="2147483771" r:id="rId6"/>
    <p:sldLayoutId id="2147483777" r:id="rId7"/>
    <p:sldLayoutId id="2147483772" r:id="rId8"/>
    <p:sldLayoutId id="214748377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it-IT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it-IT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it-IT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5E8F3"/>
        </a:buClr>
        <a:buSzPct val="75000"/>
        <a:buFont typeface="Wingdings" pitchFamily="2" charset="2"/>
        <a:buChar char="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scrittiperistituto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jpeg"/><Relationship Id="rId7" Type="http://schemas.openxmlformats.org/officeDocument/2006/relationships/hyperlink" Target="http://www.universitaly.it/" TargetMode="Externa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ccessoprogrammato.miur.it/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://www.cisiaonline.it/" TargetMode="External"/><Relationship Id="rId10" Type="http://schemas.openxmlformats.org/officeDocument/2006/relationships/image" Target="../media/image43.jpeg"/><Relationship Id="rId4" Type="http://schemas.openxmlformats.org/officeDocument/2006/relationships/hyperlink" Target="http://www.ingegneriacivile.unical.it/ammissione" TargetMode="External"/><Relationship Id="rId9" Type="http://schemas.openxmlformats.org/officeDocument/2006/relationships/hyperlink" Target="http://www.google.it/url?sa=i&amp;rct=j&amp;q=&amp;esrc=s&amp;frm=1&amp;source=images&amp;cd=&amp;cad=rja&amp;docid=5YuYd5NonuRxcM&amp;tbnid=xtB0NUkjfSKH5M:&amp;ved=0CAUQjRw&amp;url=http://cdlbenicult.unical.it/&amp;ei=LXYXU8HWJ8GbtQao-4GwBA&amp;bvm=bv.62286460,d.Yms&amp;psig=AFQjCNEB7MvB-VbDj4fgJ88ABcvaSZIg0g&amp;ust=13941328733102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eziatermeairport.it/" TargetMode="External"/><Relationship Id="rId2" Type="http://schemas.openxmlformats.org/officeDocument/2006/relationships/hyperlink" Target="http://www.ferroviedellostato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www.ingegneriacivile.unical.it</a:t>
            </a:r>
            <a:endParaRPr dirty="0"/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220" name="Immagine 5" descr="logo_unical_bianc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2954338" y="483518"/>
            <a:ext cx="4641850" cy="957932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cap="all" dirty="0">
                <a:latin typeface="Arial" pitchFamily="34" charset="0"/>
                <a:ea typeface="+mj-ea"/>
                <a:cs typeface="Arial" pitchFamily="34" charset="0"/>
              </a:rPr>
              <a:t>università della </a:t>
            </a:r>
            <a:r>
              <a:rPr lang="it-IT" sz="2800" cap="all" dirty="0" smtClean="0">
                <a:latin typeface="Arial" pitchFamily="34" charset="0"/>
                <a:ea typeface="+mj-ea"/>
                <a:cs typeface="Arial" pitchFamily="34" charset="0"/>
              </a:rPr>
              <a:t>calabria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800" cap="all" dirty="0" smtClean="0">
                <a:latin typeface="Arial" pitchFamily="34" charset="0"/>
                <a:ea typeface="+mj-ea"/>
                <a:cs typeface="Arial" pitchFamily="34" charset="0"/>
              </a:rPr>
              <a:t>DIPARTIMENTO </a:t>
            </a:r>
            <a:r>
              <a:rPr lang="it-IT" sz="2800" cap="all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cap="all" dirty="0" smtClean="0">
                <a:latin typeface="Arial" pitchFamily="34" charset="0"/>
                <a:ea typeface="+mj-ea"/>
                <a:cs typeface="Arial" pitchFamily="34" charset="0"/>
              </a:rPr>
              <a:t> INGEGNERIA CIVILE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300" dirty="0" smtClean="0">
                <a:latin typeface="Arial" pitchFamily="34" charset="0"/>
                <a:ea typeface="+mj-ea"/>
                <a:cs typeface="Arial" pitchFamily="34" charset="0"/>
              </a:rPr>
              <a:t>19 gennaio 2017</a:t>
            </a:r>
            <a:endParaRPr lang="it-IT" sz="23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71775" y="1419225"/>
            <a:ext cx="4608513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283968" y="2528540"/>
            <a:ext cx="4593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n-lt"/>
                <a:cs typeface="Arial" pitchFamily="34" charset="0"/>
              </a:rPr>
              <a:t>Incontro con le scuole</a:t>
            </a:r>
            <a:endParaRPr lang="it-IT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1491630"/>
            <a:ext cx="24606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DIPLOMA SCUOLA  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SUPERIORE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15816" y="3003798"/>
            <a:ext cx="3960440" cy="914400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DOTTORATO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RICERCA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(3 anni)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092280" y="2715766"/>
            <a:ext cx="1911350" cy="5691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2° LIVELLO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6200000">
            <a:off x="2791693" y="1687761"/>
            <a:ext cx="226219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8655461">
            <a:off x="6686643" y="1913183"/>
            <a:ext cx="225077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716016" y="2427734"/>
            <a:ext cx="333276" cy="504056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3825781">
            <a:off x="2780386" y="1972308"/>
            <a:ext cx="225077" cy="961929"/>
          </a:xfrm>
          <a:prstGeom prst="downArrow">
            <a:avLst>
              <a:gd name="adj1" fmla="val 29407"/>
              <a:gd name="adj2" fmla="val 4864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092280" y="2067694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1° LIVELLO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51520" y="2859782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PROFESSIONE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8655461">
            <a:off x="6412403" y="2022160"/>
            <a:ext cx="245766" cy="1219866"/>
          </a:xfrm>
          <a:prstGeom prst="downArrow">
            <a:avLst>
              <a:gd name="adj1" fmla="val 29407"/>
              <a:gd name="adj2" fmla="val 534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>
                <a:cs typeface="Arial" pitchFamily="34" charset="0"/>
              </a:rPr>
              <a:t>					</a:t>
            </a:r>
            <a:r>
              <a:rPr lang="it-IT" sz="1500" dirty="0" smtClean="0">
                <a:cs typeface="Arial" pitchFamily="34" charset="0"/>
              </a:rPr>
              <a:t> </a:t>
            </a:r>
            <a:br>
              <a:rPr lang="it-IT" sz="1500" dirty="0" smtClean="0">
                <a:cs typeface="Arial" pitchFamily="34" charset="0"/>
              </a:rPr>
            </a:br>
            <a:r>
              <a:rPr lang="it-IT" altLang="it-IT" dirty="0" smtClean="0"/>
              <a:t>PERCORSI DI STUDIO	</a:t>
            </a:r>
            <a:endParaRPr altLang="it-IT" sz="2000" dirty="0" smtClean="0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203848" y="1275606"/>
            <a:ext cx="3505007" cy="1021906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LAUREA </a:t>
            </a:r>
          </a:p>
          <a:p>
            <a:pPr algn="ctr">
              <a:defRPr/>
            </a:pPr>
            <a:r>
              <a:rPr lang="it-IT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MAGISTRALE CU</a:t>
            </a:r>
            <a:endParaRPr lang="it-IT" sz="19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IT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 anni, 300 CFU)</a:t>
            </a:r>
            <a:endParaRPr lang="it-IT" sz="19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8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500" dirty="0" smtClean="0">
                <a:cs typeface="Arial" pitchFamily="34" charset="0"/>
              </a:rPr>
              <a:t>                                                                                           </a:t>
            </a:r>
            <a:br>
              <a:rPr lang="it-IT" sz="1500" dirty="0" smtClean="0">
                <a:cs typeface="Arial" pitchFamily="34" charset="0"/>
              </a:rPr>
            </a:br>
            <a:r>
              <a:rPr lang="it-IT" sz="1500" i="1" dirty="0">
                <a:cs typeface="Arial" pitchFamily="34" charset="0"/>
              </a:rPr>
              <a:t/>
            </a:r>
            <a:br>
              <a:rPr lang="it-IT" sz="1500" i="1" dirty="0">
                <a:cs typeface="Arial" pitchFamily="34" charset="0"/>
              </a:rPr>
            </a:br>
            <a:r>
              <a:rPr lang="it-IT" altLang="it-IT" sz="3200" dirty="0" smtClean="0"/>
              <a:t>Offerta </a:t>
            </a:r>
            <a:r>
              <a:rPr altLang="it-IT" sz="3200" dirty="0" smtClean="0"/>
              <a:t>didattica del DINCI  -  A.A. 2016-2017</a:t>
            </a:r>
          </a:p>
        </p:txBody>
      </p:sp>
      <p:sp>
        <p:nvSpPr>
          <p:cNvPr id="25603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4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5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6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7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3716074938"/>
              </p:ext>
            </p:extLst>
          </p:nvPr>
        </p:nvGraphicFramePr>
        <p:xfrm>
          <a:off x="539552" y="1779662"/>
          <a:ext cx="8219380" cy="274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843213" y="700088"/>
            <a:ext cx="6477000" cy="585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500" dirty="0" smtClean="0">
                <a:solidFill>
                  <a:schemeClr val="tx1"/>
                </a:solidFill>
              </a:rPr>
              <a:t>DATI AMMISSIONE</a:t>
            </a:r>
            <a:endParaRPr sz="2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 smtClean="0"/>
              <a:t>www.ingegneriacivile.unical.it</a:t>
            </a:r>
            <a:endParaRPr dirty="0"/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341" name="Immagine 5" descr="logo_unical_bianc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71775" y="1419225"/>
            <a:ext cx="6121400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Provenienza iscritti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57811"/>
            <a:ext cx="5544616" cy="3266077"/>
          </a:xfrm>
          <a:prstGeom prst="rect">
            <a:avLst/>
          </a:prstGeom>
        </p:spPr>
      </p:pic>
      <p:pic>
        <p:nvPicPr>
          <p:cNvPr id="2050" name="Picture 2" descr="http://www.climatemonitor.it/wp-content/uploads/2013/03/dettagli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9706"/>
            <a:ext cx="1742728" cy="6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UNICAL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37517"/>
            <a:ext cx="5074872" cy="381763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2" y="4659982"/>
            <a:ext cx="10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Triennali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3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47614"/>
            <a:ext cx="5265453" cy="379588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UNICAL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0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347614"/>
            <a:ext cx="5083477" cy="379588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UNICAL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9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15961"/>
            <a:ext cx="5047914" cy="3827539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UNICAL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4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50" y="1347614"/>
            <a:ext cx="5636700" cy="379588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UNICAL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9512" y="465998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Ciclo unico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8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UNICAL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15" y="1491630"/>
            <a:ext cx="592455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67694"/>
            <a:ext cx="66485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L’incontro con le scuole prevede una fase iniziale presso l’UNICAL e una fase successiva (mese di febbraio) presso le scuole.</a:t>
            </a:r>
          </a:p>
          <a:p>
            <a:r>
              <a:rPr lang="it-IT" dirty="0" smtClean="0"/>
              <a:t>Gli obiettivi sono:</a:t>
            </a:r>
          </a:p>
          <a:p>
            <a:pPr lvl="1"/>
            <a:r>
              <a:rPr lang="it-IT" dirty="0" smtClean="0"/>
              <a:t>Informare le scuole su cosa significa iscriversi ai corsi di studio del DINCI</a:t>
            </a:r>
          </a:p>
          <a:p>
            <a:pPr lvl="1"/>
            <a:r>
              <a:rPr lang="it-IT" dirty="0" smtClean="0"/>
              <a:t>Quali requisiti deve avere l’aspirante studente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4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79637"/>
            <a:ext cx="54972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7614"/>
            <a:ext cx="5505838" cy="37958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845570" y="2264668"/>
            <a:ext cx="331236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40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09" y="1275606"/>
            <a:ext cx="5863878" cy="3867894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93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62" y="1270415"/>
            <a:ext cx="6257875" cy="3873085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26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3547"/>
            <a:ext cx="6454502" cy="3879953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9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08" y="1347614"/>
            <a:ext cx="5449183" cy="37958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79712" y="2532630"/>
            <a:ext cx="2664296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4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7614"/>
            <a:ext cx="4740942" cy="37958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79712" y="2275172"/>
            <a:ext cx="46805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 CISIA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6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MIUR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86" y="1319662"/>
            <a:ext cx="7154365" cy="37958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2897" y="141962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2015-2016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60785" y="1923678"/>
            <a:ext cx="715436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1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4284"/>
            <a:ext cx="4248472" cy="3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79069"/>
            <a:ext cx="3276632" cy="37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843213" y="700088"/>
            <a:ext cx="6477000" cy="585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500" dirty="0" smtClean="0">
                <a:solidFill>
                  <a:schemeClr val="tx1"/>
                </a:solidFill>
              </a:rPr>
              <a:t>UNIVERSITA' DELLA CALABRIA</a:t>
            </a:r>
            <a:endParaRPr sz="2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 smtClean="0"/>
              <a:t>www.unical.it</a:t>
            </a:r>
            <a:endParaRPr dirty="0"/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341" name="Immagine 5" descr="logo_unical_bianc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71775" y="1419225"/>
            <a:ext cx="6121400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7614"/>
            <a:ext cx="5040560" cy="37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MIUR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18" y="1318138"/>
            <a:ext cx="4273922" cy="27429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18" y="4011910"/>
            <a:ext cx="4310708" cy="11183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8215" y="13345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2016-2017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440707" y="2283718"/>
            <a:ext cx="4345930" cy="134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293018"/>
              </p:ext>
            </p:extLst>
          </p:nvPr>
        </p:nvGraphicFramePr>
        <p:xfrm>
          <a:off x="1475656" y="1347614"/>
          <a:ext cx="52690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172"/>
            <a:ext cx="5503229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07676"/>
            <a:ext cx="6048672" cy="38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6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7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8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9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95536" y="117475"/>
            <a:ext cx="8367464" cy="1006475"/>
          </a:xfrm>
        </p:spPr>
        <p:txBody>
          <a:bodyPr/>
          <a:lstStyle/>
          <a:p>
            <a:r>
              <a:rPr lang="it-IT" sz="2000" dirty="0" smtClean="0">
                <a:cs typeface="Arial" pitchFamily="34" charset="0"/>
              </a:rPr>
              <a:t>					</a:t>
            </a:r>
            <a:r>
              <a:rPr lang="it-IT" sz="2000" i="1" dirty="0" smtClean="0">
                <a:cs typeface="Arial" pitchFamily="34" charset="0"/>
              </a:rPr>
              <a:t/>
            </a:r>
            <a:br>
              <a:rPr lang="it-IT" sz="2000" i="1" dirty="0" smtClean="0">
                <a:cs typeface="Arial" pitchFamily="34" charset="0"/>
              </a:rPr>
            </a:br>
            <a:r>
              <a:rPr lang="it-IT" altLang="it-IT" sz="3800" dirty="0" smtClean="0"/>
              <a:t>I CREDITI FORMATIVI UNIVERSITARI </a:t>
            </a:r>
            <a:r>
              <a:rPr lang="it-IT" altLang="it-IT" sz="3800" b="1" dirty="0" smtClean="0"/>
              <a:t>(CFU)</a:t>
            </a:r>
            <a:endParaRPr altLang="it-IT" sz="3800" dirty="0" smtClean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706816" cy="3268624"/>
          </a:xfrm>
        </p:spPr>
        <p:txBody>
          <a:bodyPr/>
          <a:lstStyle/>
          <a:p>
            <a:pPr>
              <a:buNone/>
            </a:pPr>
            <a:r>
              <a:rPr lang="it-IT" sz="2400" b="1" dirty="0" smtClean="0"/>
              <a:t>Cos’è il CFU?</a:t>
            </a:r>
          </a:p>
          <a:p>
            <a:pPr>
              <a:buNone/>
            </a:pPr>
            <a:r>
              <a:rPr lang="it-IT" sz="2400" dirty="0" smtClean="0"/>
              <a:t>È l’unità di misura dell’apprendimento dello studente.</a:t>
            </a:r>
          </a:p>
          <a:p>
            <a:pPr>
              <a:buNone/>
            </a:pPr>
            <a:r>
              <a:rPr lang="it-IT" sz="2400" b="1" dirty="0" smtClean="0"/>
              <a:t>A cosa corrisponde il CFU?</a:t>
            </a:r>
          </a:p>
          <a:p>
            <a:pPr>
              <a:buNone/>
            </a:pPr>
            <a:r>
              <a:rPr lang="it-IT" sz="2400" dirty="0" smtClean="0"/>
              <a:t>A 25 ore di impegno studente.</a:t>
            </a:r>
          </a:p>
          <a:p>
            <a:pPr>
              <a:buNone/>
            </a:pPr>
            <a:r>
              <a:rPr lang="it-IT" sz="2400" b="1" dirty="0" smtClean="0"/>
              <a:t>Cosa si intende per impegno studente?</a:t>
            </a:r>
          </a:p>
          <a:p>
            <a:pPr>
              <a:buNone/>
            </a:pPr>
            <a:r>
              <a:rPr lang="it-IT" sz="2400" dirty="0" smtClean="0"/>
              <a:t>È l’insieme dell’impegno richiesto allo studente per seguire le lezioni e per lo studio personale.</a:t>
            </a:r>
          </a:p>
          <a:p>
            <a:pPr>
              <a:buNone/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6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7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8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9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95536" y="117475"/>
            <a:ext cx="8367464" cy="1006475"/>
          </a:xfrm>
        </p:spPr>
        <p:txBody>
          <a:bodyPr/>
          <a:lstStyle/>
          <a:p>
            <a:r>
              <a:rPr lang="it-IT" sz="2000" dirty="0" smtClean="0">
                <a:cs typeface="Arial" pitchFamily="34" charset="0"/>
              </a:rPr>
              <a:t>					</a:t>
            </a:r>
            <a:r>
              <a:rPr lang="it-IT" sz="2000" i="1" dirty="0" smtClean="0">
                <a:cs typeface="Arial" pitchFamily="34" charset="0"/>
              </a:rPr>
              <a:t/>
            </a:r>
            <a:br>
              <a:rPr lang="it-IT" sz="2000" i="1" dirty="0" smtClean="0">
                <a:cs typeface="Arial" pitchFamily="34" charset="0"/>
              </a:rPr>
            </a:br>
            <a:r>
              <a:rPr lang="it-IT" altLang="it-IT" sz="3800" dirty="0" smtClean="0"/>
              <a:t>I CREDITI FORMATIVI UNIVERSITARI </a:t>
            </a:r>
            <a:r>
              <a:rPr lang="it-IT" altLang="it-IT" sz="3800" b="1" dirty="0" smtClean="0"/>
              <a:t>(CFU)</a:t>
            </a:r>
            <a:endParaRPr altLang="it-IT" sz="3800" dirty="0" smtClean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3"/>
          </p:nvPr>
        </p:nvSpPr>
        <p:spPr>
          <a:xfrm>
            <a:off x="395536" y="1352550"/>
            <a:ext cx="8280920" cy="3523455"/>
          </a:xfrm>
        </p:spPr>
        <p:txBody>
          <a:bodyPr/>
          <a:lstStyle/>
          <a:p>
            <a:pPr>
              <a:buNone/>
            </a:pPr>
            <a:r>
              <a:rPr lang="it-IT" sz="2400" b="1" dirty="0" smtClean="0"/>
              <a:t>Come si acquisiscono i CFU?</a:t>
            </a:r>
          </a:p>
          <a:p>
            <a:pPr>
              <a:buNone/>
            </a:pPr>
            <a:r>
              <a:rPr lang="it-IT" sz="2400" dirty="0" smtClean="0"/>
              <a:t>Superando le prove di verifica di ogni singola attività formativa.</a:t>
            </a:r>
          </a:p>
          <a:p>
            <a:pPr>
              <a:buNone/>
            </a:pPr>
            <a:r>
              <a:rPr lang="it-IT" sz="2400" b="1" dirty="0" smtClean="0"/>
              <a:t>Quanti CFU si devono acquisire in un anno?</a:t>
            </a:r>
          </a:p>
          <a:p>
            <a:pPr>
              <a:buNone/>
            </a:pPr>
            <a:r>
              <a:rPr lang="it-IT" sz="2400" dirty="0" smtClean="0"/>
              <a:t>La quantità media di impegno di apprendimento svolto in un anno da uno studente è di circa 60 CFU.</a:t>
            </a:r>
          </a:p>
          <a:p>
            <a:pPr>
              <a:buNone/>
            </a:pPr>
            <a:r>
              <a:rPr lang="it-IT" sz="2400" b="1" dirty="0" smtClean="0"/>
              <a:t>Come si attribuiscono i CFU alle singole attività formative?</a:t>
            </a:r>
          </a:p>
          <a:p>
            <a:pPr>
              <a:buNone/>
            </a:pPr>
            <a:r>
              <a:rPr lang="it-IT" sz="2400" dirty="0" smtClean="0"/>
              <a:t>In base alla tipologia e ai contenuti della singola attività formativa.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dirty="0"/>
              <a:t>Come si </a:t>
            </a:r>
            <a:r>
              <a:rPr sz="3600" dirty="0" smtClean="0"/>
              <a:t>accede al </a:t>
            </a:r>
            <a:r>
              <a:rPr sz="3600" dirty="0" err="1" smtClean="0"/>
              <a:t>CdL</a:t>
            </a:r>
            <a:r>
              <a:rPr sz="3600" dirty="0" smtClean="0"/>
              <a:t> in Ingegneria Civile?</a:t>
            </a:r>
            <a:endParaRPr sz="2800" b="1" dirty="0"/>
          </a:p>
        </p:txBody>
      </p:sp>
      <p:sp>
        <p:nvSpPr>
          <p:cNvPr id="56323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4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5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6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7" name="Rettangolo 2"/>
          <p:cNvSpPr>
            <a:spLocks noChangeArrowheads="1"/>
          </p:cNvSpPr>
          <p:nvPr/>
        </p:nvSpPr>
        <p:spPr bwMode="auto">
          <a:xfrm>
            <a:off x="0" y="1419622"/>
            <a:ext cx="914399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58800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Per l’accesso al Corso di Laurea in Ingegneria Civile sono richieste capacità di comprensione verbale e di sintesi di un testo scritto, attitudine a un approccio metodologico e conoscenze scientifiche di base di matematica, fisica e chimica, che vengono valutate attraverso il TOLC-I (Test On Line CISIA - </a:t>
            </a:r>
            <a:r>
              <a:rPr lang="it-IT" altLang="it-IT" sz="1500" dirty="0" smtClean="0">
                <a:latin typeface="Rockwell" panose="02060603020205020403" pitchFamily="18" charset="0"/>
              </a:rPr>
              <a:t>Ingegneria).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Il TOLC-I si svolgerà nei mesi di Aprile, Maggio e </a:t>
            </a:r>
            <a:r>
              <a:rPr lang="it-IT" altLang="it-IT" sz="1500" dirty="0" smtClean="0">
                <a:latin typeface="Rockwell" panose="02060603020205020403" pitchFamily="18" charset="0"/>
              </a:rPr>
              <a:t>Settembre.</a:t>
            </a:r>
            <a:endParaRPr lang="it-IT" altLang="it-IT" sz="1500" dirty="0">
              <a:latin typeface="Rockwell" panose="02060603020205020403" pitchFamily="18" charset="0"/>
            </a:endParaRP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 smtClean="0">
                <a:latin typeface="Rockwell" panose="02060603020205020403" pitchFamily="18" charset="0"/>
              </a:rPr>
              <a:t>Il </a:t>
            </a:r>
            <a:r>
              <a:rPr lang="it-IT" altLang="it-IT" sz="1500" dirty="0">
                <a:latin typeface="Rockwell" panose="02060603020205020403" pitchFamily="18" charset="0"/>
              </a:rPr>
              <a:t>TOLC-I è una prova on line in presenza e consiste nella soluzione di 40 quesiti a </a:t>
            </a:r>
            <a:r>
              <a:rPr lang="it-IT" altLang="it-IT" sz="1500" dirty="0" smtClean="0">
                <a:latin typeface="Rockwell" panose="02060603020205020403" pitchFamily="18" charset="0"/>
              </a:rPr>
              <a:t>risposta multipla</a:t>
            </a:r>
            <a:r>
              <a:rPr lang="it-IT" altLang="it-IT" sz="1500" dirty="0">
                <a:latin typeface="Rockwell" panose="02060603020205020403" pitchFamily="18" charset="0"/>
              </a:rPr>
              <a:t>; ogni quesito presenta 5 possibili risposte, di cui una sola è </a:t>
            </a:r>
            <a:r>
              <a:rPr lang="it-IT" altLang="it-IT" sz="1500" dirty="0" smtClean="0">
                <a:latin typeface="Rockwell" panose="02060603020205020403" pitchFamily="18" charset="0"/>
              </a:rPr>
              <a:t>corretta; i quesiti sono così raggruppati: Matematica 20 quesiti, Logica 5 quesiti, Scienze </a:t>
            </a:r>
            <a:r>
              <a:rPr lang="it-IT" altLang="it-IT" sz="1500" dirty="0">
                <a:latin typeface="Rockwell" panose="02060603020205020403" pitchFamily="18" charset="0"/>
              </a:rPr>
              <a:t>Fisiche e Chimiche </a:t>
            </a:r>
            <a:r>
              <a:rPr lang="it-IT" altLang="it-IT" sz="1500" dirty="0" smtClean="0">
                <a:latin typeface="Rockwell" panose="02060603020205020403" pitchFamily="18" charset="0"/>
              </a:rPr>
              <a:t>10 quesiti, Comprensione </a:t>
            </a:r>
            <a:r>
              <a:rPr lang="it-IT" altLang="it-IT" sz="1500" dirty="0">
                <a:latin typeface="Rockwell" panose="02060603020205020403" pitchFamily="18" charset="0"/>
              </a:rPr>
              <a:t>verbale </a:t>
            </a:r>
            <a:r>
              <a:rPr lang="it-IT" altLang="it-IT" sz="1500" dirty="0" smtClean="0">
                <a:latin typeface="Rockwell" panose="02060603020205020403" pitchFamily="18" charset="0"/>
              </a:rPr>
              <a:t>5 quesiti.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La valutazione </a:t>
            </a:r>
            <a:r>
              <a:rPr lang="it-IT" altLang="it-IT" sz="1500" dirty="0" smtClean="0">
                <a:latin typeface="Rockwell" panose="02060603020205020403" pitchFamily="18" charset="0"/>
              </a:rPr>
              <a:t>del TOLC-I </a:t>
            </a:r>
            <a:r>
              <a:rPr lang="it-IT" altLang="it-IT" sz="1500" dirty="0">
                <a:latin typeface="Rockwell" panose="02060603020205020403" pitchFamily="18" charset="0"/>
              </a:rPr>
              <a:t>si effettua sulla base del seguente criterio</a:t>
            </a:r>
            <a:r>
              <a:rPr lang="it-IT" altLang="it-IT" sz="1500" dirty="0" smtClean="0">
                <a:latin typeface="Rockwell" panose="02060603020205020403" pitchFamily="18" charset="0"/>
              </a:rPr>
              <a:t>: 1 </a:t>
            </a:r>
            <a:r>
              <a:rPr lang="it-IT" altLang="it-IT" sz="1500" dirty="0">
                <a:latin typeface="Rockwell" panose="02060603020205020403" pitchFamily="18" charset="0"/>
              </a:rPr>
              <a:t>punto per ogni risposta esatta</a:t>
            </a:r>
            <a:r>
              <a:rPr lang="it-IT" altLang="it-IT" sz="1500" dirty="0" smtClean="0">
                <a:latin typeface="Rockwell" panose="02060603020205020403" pitchFamily="18" charset="0"/>
              </a:rPr>
              <a:t>;  meno </a:t>
            </a:r>
            <a:r>
              <a:rPr lang="it-IT" altLang="it-IT" sz="1500" dirty="0">
                <a:latin typeface="Rockwell" panose="02060603020205020403" pitchFamily="18" charset="0"/>
              </a:rPr>
              <a:t>0,25 punti per ogni risposta sbagliata</a:t>
            </a:r>
            <a:r>
              <a:rPr lang="it-IT" altLang="it-IT" sz="1500" dirty="0" smtClean="0">
                <a:latin typeface="Rockwell" panose="02060603020205020403" pitchFamily="18" charset="0"/>
              </a:rPr>
              <a:t>; 0 </a:t>
            </a:r>
            <a:r>
              <a:rPr lang="it-IT" altLang="it-IT" sz="1500" dirty="0">
                <a:latin typeface="Rockwell" panose="02060603020205020403" pitchFamily="18" charset="0"/>
              </a:rPr>
              <a:t>punti per ogni risposta non data. </a:t>
            </a:r>
            <a:endParaRPr lang="it-IT" altLang="it-IT" sz="1500" dirty="0" smtClean="0">
              <a:latin typeface="Rockwell" panose="02060603020205020403" pitchFamily="18" charset="0"/>
            </a:endParaRP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sz="1500" dirty="0" smtClean="0">
                <a:latin typeface="Rockwell" pitchFamily="18" charset="0"/>
              </a:rPr>
              <a:t>Il TOLC-I si ritiene superato conseguendo </a:t>
            </a:r>
            <a:r>
              <a:rPr lang="it-IT" sz="1500" dirty="0">
                <a:latin typeface="Rockwell" pitchFamily="18" charset="0"/>
              </a:rPr>
              <a:t>un punteggio maggiore o uguale </a:t>
            </a:r>
            <a:r>
              <a:rPr lang="it-IT" sz="1500" dirty="0" smtClean="0">
                <a:latin typeface="Rockwell" pitchFamily="18" charset="0"/>
              </a:rPr>
              <a:t>a </a:t>
            </a:r>
            <a:r>
              <a:rPr lang="it-IT" sz="1500" b="1" dirty="0" smtClean="0">
                <a:latin typeface="Rockwell" pitchFamily="18" charset="0"/>
              </a:rPr>
              <a:t>8 </a:t>
            </a:r>
            <a:r>
              <a:rPr lang="it-IT" sz="1500" b="1" dirty="0">
                <a:latin typeface="Rockwell" pitchFamily="18" charset="0"/>
              </a:rPr>
              <a:t>punti su 40</a:t>
            </a:r>
            <a:r>
              <a:rPr lang="it-IT" sz="1500" dirty="0">
                <a:latin typeface="Rockwell" pitchFamily="18" charset="0"/>
              </a:rPr>
              <a:t> e </a:t>
            </a:r>
            <a:r>
              <a:rPr lang="it-IT" sz="1500" dirty="0" smtClean="0">
                <a:latin typeface="Rockwell" pitchFamily="18" charset="0"/>
              </a:rPr>
              <a:t>rispondendo </a:t>
            </a:r>
            <a:r>
              <a:rPr lang="it-IT" sz="1500" dirty="0">
                <a:latin typeface="Rockwell" pitchFamily="18" charset="0"/>
              </a:rPr>
              <a:t>in modo corretto a </a:t>
            </a:r>
            <a:r>
              <a:rPr lang="it-IT" sz="1500" b="1" dirty="0">
                <a:latin typeface="Rockwell" pitchFamily="18" charset="0"/>
              </a:rPr>
              <a:t>6 quesiti su 20 </a:t>
            </a:r>
            <a:r>
              <a:rPr lang="it-IT" sz="1500" dirty="0">
                <a:latin typeface="Rockwell" pitchFamily="18" charset="0"/>
              </a:rPr>
              <a:t>nella sezione di </a:t>
            </a:r>
            <a:r>
              <a:rPr lang="it-IT" sz="1500" b="1" dirty="0">
                <a:latin typeface="Rockwell" pitchFamily="18" charset="0"/>
              </a:rPr>
              <a:t>Matematica</a:t>
            </a:r>
            <a:r>
              <a:rPr lang="it-IT" sz="1500" dirty="0" smtClean="0">
                <a:latin typeface="Rockwell" pitchFamily="18" charset="0"/>
              </a:rPr>
              <a:t>.</a:t>
            </a:r>
            <a:endParaRPr lang="it-IT" altLang="it-IT" sz="15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di quesiti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01" y="1284233"/>
            <a:ext cx="5688025" cy="3861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324" y="1063994"/>
            <a:ext cx="5673721" cy="38674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33" y="849422"/>
            <a:ext cx="5934969" cy="40374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875" y="439038"/>
            <a:ext cx="6169019" cy="42238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301" y="260631"/>
            <a:ext cx="6264696" cy="4263995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599118" y="1726248"/>
            <a:ext cx="7854879" cy="1871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https://allenamento.cisiaonline.it</a:t>
            </a:r>
          </a:p>
        </p:txBody>
      </p:sp>
    </p:spTree>
    <p:extLst>
      <p:ext uri="{BB962C8B-B14F-4D97-AF65-F5344CB8AC3E}">
        <p14:creationId xmlns:p14="http://schemas.microsoft.com/office/powerpoint/2010/main" val="1959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3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4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5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6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8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altLang="it-IT" sz="3200" dirty="0" smtClean="0"/>
              <a:t>Come si accede al </a:t>
            </a:r>
            <a:r>
              <a:rPr altLang="it-IT" sz="3200" dirty="0" err="1" smtClean="0"/>
              <a:t>CdL</a:t>
            </a:r>
            <a:r>
              <a:rPr altLang="it-IT" sz="3200" dirty="0" smtClean="0"/>
              <a:t> magistrale in Ingegneria Edile-Architettura?</a:t>
            </a:r>
          </a:p>
        </p:txBody>
      </p:sp>
      <p:sp>
        <p:nvSpPr>
          <p:cNvPr id="18" name="Rettangolo 2"/>
          <p:cNvSpPr>
            <a:spLocks noChangeArrowheads="1"/>
          </p:cNvSpPr>
          <p:nvPr/>
        </p:nvSpPr>
        <p:spPr bwMode="auto">
          <a:xfrm>
            <a:off x="0" y="1419622"/>
            <a:ext cx="91439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58800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Per l'accesso al Corso di Laurea Magistrale si richiedono capacità e conoscenze valutate mediante una prova di ammissione a livello nazionale relativamente ai seguenti ambiti</a:t>
            </a:r>
            <a:r>
              <a:rPr lang="it-IT" altLang="it-IT" sz="1500" dirty="0" smtClean="0">
                <a:latin typeface="Rockwell" panose="02060603020205020403" pitchFamily="18" charset="0"/>
              </a:rPr>
              <a:t>:          </a:t>
            </a:r>
            <a:r>
              <a:rPr lang="it-IT" altLang="it-IT" sz="1500" dirty="0">
                <a:latin typeface="Rockwell" panose="02060603020205020403" pitchFamily="18" charset="0"/>
              </a:rPr>
              <a:t>cultura generale e ragionamento logico</a:t>
            </a:r>
            <a:r>
              <a:rPr lang="it-IT" altLang="it-IT" sz="1500" dirty="0" smtClean="0">
                <a:latin typeface="Rockwell" panose="02060603020205020403" pitchFamily="18" charset="0"/>
              </a:rPr>
              <a:t>; storia; disegno </a:t>
            </a:r>
            <a:r>
              <a:rPr lang="it-IT" altLang="it-IT" sz="1500" dirty="0">
                <a:latin typeface="Rockwell" panose="02060603020205020403" pitchFamily="18" charset="0"/>
              </a:rPr>
              <a:t>e rappresentazione</a:t>
            </a:r>
            <a:r>
              <a:rPr lang="it-IT" altLang="it-IT" sz="1500" dirty="0" smtClean="0">
                <a:latin typeface="Rockwell" panose="02060603020205020403" pitchFamily="18" charset="0"/>
              </a:rPr>
              <a:t>; fisica </a:t>
            </a:r>
            <a:r>
              <a:rPr lang="it-IT" altLang="it-IT" sz="1500" dirty="0">
                <a:latin typeface="Rockwell" panose="02060603020205020403" pitchFamily="18" charset="0"/>
              </a:rPr>
              <a:t>e matematica</a:t>
            </a:r>
            <a:r>
              <a:rPr lang="it-IT" altLang="it-IT" sz="1500" dirty="0" smtClean="0">
                <a:latin typeface="Rockwell" panose="02060603020205020403" pitchFamily="18" charset="0"/>
              </a:rPr>
              <a:t>.</a:t>
            </a:r>
            <a:br>
              <a:rPr lang="it-IT" altLang="it-IT" sz="1500" dirty="0" smtClean="0">
                <a:latin typeface="Rockwell" panose="02060603020205020403" pitchFamily="18" charset="0"/>
              </a:rPr>
            </a:br>
            <a:r>
              <a:rPr lang="it-IT" altLang="it-IT" sz="1500" dirty="0" smtClean="0">
                <a:latin typeface="Rockwell" panose="02060603020205020403" pitchFamily="18" charset="0"/>
              </a:rPr>
              <a:t>I </a:t>
            </a:r>
            <a:r>
              <a:rPr lang="it-IT" altLang="it-IT" sz="1500" dirty="0">
                <a:latin typeface="Rockwell" panose="02060603020205020403" pitchFamily="18" charset="0"/>
              </a:rPr>
              <a:t>contenuti specifici, la data e le modalità di svolgimento della prova di ammissione e i criteri per l'attribuzione del punteggio ai fini della graduatoria sono definiti annualmente dal </a:t>
            </a:r>
            <a:r>
              <a:rPr lang="it-IT" altLang="it-IT" sz="1500" dirty="0" smtClean="0">
                <a:latin typeface="Rockwell" panose="02060603020205020403" pitchFamily="18" charset="0"/>
              </a:rPr>
              <a:t>MIUR.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La prova si svolgerà nel mese di </a:t>
            </a:r>
            <a:r>
              <a:rPr lang="it-IT" altLang="it-IT" sz="1500" dirty="0" smtClean="0">
                <a:latin typeface="Rockwell" panose="02060603020205020403" pitchFamily="18" charset="0"/>
              </a:rPr>
              <a:t>Settembre.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La prova </a:t>
            </a:r>
            <a:r>
              <a:rPr lang="it-IT" altLang="it-IT" sz="1500" dirty="0" smtClean="0">
                <a:latin typeface="Rockwell" panose="02060603020205020403" pitchFamily="18" charset="0"/>
              </a:rPr>
              <a:t>consiste </a:t>
            </a:r>
            <a:r>
              <a:rPr lang="it-IT" altLang="it-IT" sz="1500" dirty="0">
                <a:latin typeface="Rockwell" panose="02060603020205020403" pitchFamily="18" charset="0"/>
              </a:rPr>
              <a:t>nella soluzione di </a:t>
            </a:r>
            <a:r>
              <a:rPr lang="it-IT" altLang="it-IT" sz="1500" dirty="0" smtClean="0">
                <a:latin typeface="Rockwell" panose="02060603020205020403" pitchFamily="18" charset="0"/>
              </a:rPr>
              <a:t>60 </a:t>
            </a:r>
            <a:r>
              <a:rPr lang="it-IT" altLang="it-IT" sz="1500" dirty="0">
                <a:latin typeface="Rockwell" panose="02060603020205020403" pitchFamily="18" charset="0"/>
              </a:rPr>
              <a:t>quesiti che presentano </a:t>
            </a:r>
            <a:r>
              <a:rPr lang="it-IT" altLang="it-IT" sz="1500" dirty="0" smtClean="0">
                <a:latin typeface="Rockwell" panose="02060603020205020403" pitchFamily="18" charset="0"/>
              </a:rPr>
              <a:t>5 </a:t>
            </a:r>
            <a:r>
              <a:rPr lang="it-IT" altLang="it-IT" sz="1500" dirty="0">
                <a:latin typeface="Rockwell" panose="02060603020205020403" pitchFamily="18" charset="0"/>
              </a:rPr>
              <a:t>opzioni di risposta, tra cui il candidato ne deve individuare una soltanto, scartando le conclusioni errate, arbitrarie o meno probabili, su argomenti di: cultura generale </a:t>
            </a:r>
            <a:r>
              <a:rPr lang="it-IT" altLang="it-IT" sz="1500" dirty="0" smtClean="0">
                <a:latin typeface="Rockwell" panose="02060603020205020403" pitchFamily="18" charset="0"/>
              </a:rPr>
              <a:t>(2 quesiti) e </a:t>
            </a:r>
            <a:r>
              <a:rPr lang="it-IT" altLang="it-IT" sz="1500" dirty="0">
                <a:latin typeface="Rockwell" panose="02060603020205020403" pitchFamily="18" charset="0"/>
              </a:rPr>
              <a:t>ragionamento </a:t>
            </a:r>
            <a:r>
              <a:rPr lang="it-IT" altLang="it-IT" sz="1500" dirty="0" smtClean="0">
                <a:latin typeface="Rockwell" panose="02060603020205020403" pitchFamily="18" charset="0"/>
              </a:rPr>
              <a:t>logico (20 quesiti), storia (16 quesiti), </a:t>
            </a:r>
            <a:r>
              <a:rPr lang="it-IT" altLang="it-IT" sz="1500" dirty="0">
                <a:latin typeface="Rockwell" panose="02060603020205020403" pitchFamily="18" charset="0"/>
              </a:rPr>
              <a:t>disegno e </a:t>
            </a:r>
            <a:r>
              <a:rPr lang="it-IT" altLang="it-IT" sz="1500" dirty="0" smtClean="0">
                <a:latin typeface="Rockwell" panose="02060603020205020403" pitchFamily="18" charset="0"/>
              </a:rPr>
              <a:t>rappresentazione (10 quesiti), </a:t>
            </a:r>
            <a:r>
              <a:rPr lang="it-IT" altLang="it-IT" sz="1500" dirty="0">
                <a:latin typeface="Rockwell" panose="02060603020205020403" pitchFamily="18" charset="0"/>
              </a:rPr>
              <a:t>fisica e </a:t>
            </a:r>
            <a:r>
              <a:rPr lang="it-IT" altLang="it-IT" sz="1500" dirty="0" smtClean="0">
                <a:latin typeface="Rockwell" panose="02060603020205020403" pitchFamily="18" charset="0"/>
              </a:rPr>
              <a:t>matematica (12 quesiti).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Per la valutazione </a:t>
            </a:r>
            <a:r>
              <a:rPr lang="it-IT" altLang="it-IT" sz="1500" dirty="0" smtClean="0">
                <a:latin typeface="Rockwell" panose="02060603020205020403" pitchFamily="18" charset="0"/>
              </a:rPr>
              <a:t>della prova </a:t>
            </a:r>
            <a:r>
              <a:rPr lang="it-IT" altLang="it-IT" sz="1500" dirty="0">
                <a:latin typeface="Rockwell" panose="02060603020205020403" pitchFamily="18" charset="0"/>
              </a:rPr>
              <a:t>sono attribuiti al massimo </a:t>
            </a:r>
            <a:r>
              <a:rPr lang="it-IT" altLang="it-IT" sz="1500" dirty="0" smtClean="0">
                <a:latin typeface="Rockwell" panose="02060603020205020403" pitchFamily="18" charset="0"/>
              </a:rPr>
              <a:t>90 </a:t>
            </a:r>
            <a:r>
              <a:rPr lang="it-IT" altLang="it-IT" sz="1500" dirty="0">
                <a:latin typeface="Rockwell" panose="02060603020205020403" pitchFamily="18" charset="0"/>
              </a:rPr>
              <a:t>punti, tenendo conto dei seguenti criteri</a:t>
            </a:r>
            <a:r>
              <a:rPr lang="it-IT" altLang="it-IT" sz="1500" dirty="0" smtClean="0">
                <a:latin typeface="Rockwell" panose="02060603020205020403" pitchFamily="18" charset="0"/>
              </a:rPr>
              <a:t>: 1,5 </a:t>
            </a:r>
            <a:r>
              <a:rPr lang="it-IT" altLang="it-IT" sz="1500" dirty="0">
                <a:latin typeface="Rockwell" panose="02060603020205020403" pitchFamily="18" charset="0"/>
              </a:rPr>
              <a:t>punti per ogni risposta </a:t>
            </a:r>
            <a:r>
              <a:rPr lang="it-IT" altLang="it-IT" sz="1500" dirty="0" smtClean="0">
                <a:latin typeface="Rockwell" panose="02060603020205020403" pitchFamily="18" charset="0"/>
              </a:rPr>
              <a:t>esatta, meno </a:t>
            </a:r>
            <a:r>
              <a:rPr lang="it-IT" altLang="it-IT" sz="1500" dirty="0">
                <a:latin typeface="Rockwell" panose="02060603020205020403" pitchFamily="18" charset="0"/>
              </a:rPr>
              <a:t>0,4 (-0,4) punti per ogni risposta </a:t>
            </a:r>
            <a:r>
              <a:rPr lang="it-IT" altLang="it-IT" sz="1500" dirty="0" smtClean="0">
                <a:latin typeface="Rockwell" panose="02060603020205020403" pitchFamily="18" charset="0"/>
              </a:rPr>
              <a:t>errata, 0 </a:t>
            </a:r>
            <a:r>
              <a:rPr lang="it-IT" altLang="it-IT" sz="1500" dirty="0">
                <a:latin typeface="Rockwell" panose="02060603020205020403" pitchFamily="18" charset="0"/>
              </a:rPr>
              <a:t>punti per ogni risposta omessa</a:t>
            </a:r>
            <a:r>
              <a:rPr lang="it-IT" altLang="it-IT" sz="1500" dirty="0" smtClean="0">
                <a:latin typeface="Rockwell" panose="02060603020205020403" pitchFamily="18" charset="0"/>
              </a:rPr>
              <a:t>.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sz="1500" dirty="0">
                <a:latin typeface="Rockwell" pitchFamily="18" charset="0"/>
              </a:rPr>
              <a:t>La prova si ritiene superata ottenendo un punteggio minimo pari a venti (20) punti.</a:t>
            </a:r>
            <a:endParaRPr lang="it-IT" altLang="it-IT" sz="15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mtClean="0"/>
              <a:t>Il Campus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altLang="it-IT" sz="1200" b="1" dirty="0" smtClean="0"/>
              <a:t>Campus di Arcavacata. </a:t>
            </a:r>
            <a:r>
              <a:rPr altLang="it-IT" sz="1200" dirty="0" smtClean="0"/>
              <a:t>E’ il campus ideale per chi ha lasciato alle spalle l'adolescenza e finalmente può mostrare il meglio di sé: </a:t>
            </a:r>
            <a:r>
              <a:rPr altLang="it-IT" sz="1200" b="1" i="1" dirty="0" smtClean="0"/>
              <a:t>il suo carattere speciale in un Ateneo dai caratteri speciali</a:t>
            </a:r>
            <a:r>
              <a:rPr altLang="it-IT" sz="1200" dirty="0" smtClean="0"/>
              <a:t>.</a:t>
            </a:r>
          </a:p>
          <a:p>
            <a:pPr algn="just"/>
            <a:r>
              <a:rPr altLang="it-IT" sz="1200" i="1" dirty="0" smtClean="0"/>
              <a:t>Carattere speciale</a:t>
            </a:r>
            <a:r>
              <a:rPr altLang="it-IT" sz="1200" dirty="0" smtClean="0"/>
              <a:t> sono l’ambiente e l’architettura: 200 ettari di superficie sulle colline di Arcavacata, incrociate dalla razionalità lineare del ponte e dagli edifici a forma di cubi, che ospitano i Dipartimenti, i Laboratori, le aule e le Biblioteche, le Residenze universitarie e le strutture dedicate alle attività sportive e socio culturali dell’Ateneo.</a:t>
            </a:r>
          </a:p>
          <a:p>
            <a:pPr algn="just"/>
            <a:r>
              <a:rPr altLang="it-IT" sz="1200" i="1" dirty="0" smtClean="0"/>
              <a:t>Carattere speciale</a:t>
            </a:r>
            <a:r>
              <a:rPr altLang="it-IT" sz="1200" dirty="0" smtClean="0"/>
              <a:t> sono i dati relativi alle strutture e alle infrastrutture didattiche, di ricerca e di spazi per eventi sociali e culturali: 14 dipartimenti, 75 corsi di laurea - tra lauree triennali, magistrali e a ciclo unico, 3 centri di eccellenza, 13 centri interdipartimentali, 2 scuole di specializzazione, 170 aule per complessivi 15.000 posti; un sistema  bibliotecario tra i più grandi del Mezzogiorno; 3 centri di servizi comuni; 2 musei, un centro linguistico, un centro sportivo, 2 teatri, 2 sale cinema e 2 anfiteatri, un centro sanitario con guardia medica, un asilo nido, un ufficio postale, un incubatore che ospita imprese innovative. </a:t>
            </a:r>
          </a:p>
          <a:p>
            <a:pPr algn="just"/>
            <a:r>
              <a:rPr altLang="it-IT" sz="1200" i="1" dirty="0" smtClean="0"/>
              <a:t>Carattere speciale</a:t>
            </a:r>
            <a:r>
              <a:rPr altLang="it-IT" sz="1200" dirty="0" smtClean="0"/>
              <a:t> è la residenzialità di docenti e studenti: circa 28.000 studenti iscritti con a disposizione 3.000 posti letto, 1.200 posti mensa, 5000 posti auto, servizi di trasporto pubblici, 2 navette elettriche e percorsi per i non vedenti.</a:t>
            </a:r>
          </a:p>
          <a:p>
            <a:pPr algn="just"/>
            <a:r>
              <a:rPr altLang="it-IT" sz="1200" i="1" dirty="0" smtClean="0"/>
              <a:t>Carattere speciale</a:t>
            </a:r>
            <a:r>
              <a:rPr altLang="it-IT" sz="1200" dirty="0" smtClean="0"/>
              <a:t> è l’attenzione per gli studenti con disabilità, in difficoltà negli studi ed economica: un servizio per studenti con disabilità, un servizio di </a:t>
            </a:r>
            <a:r>
              <a:rPr altLang="it-IT" sz="1200" dirty="0" err="1" smtClean="0"/>
              <a:t>counselling</a:t>
            </a:r>
            <a:r>
              <a:rPr altLang="it-IT" sz="1200" dirty="0" smtClean="0"/>
              <a:t> e orientamento, borse di studio, premi di laurea, incarichi part-time per gli studenti, contributi per la mobilità internazionale.</a:t>
            </a:r>
          </a:p>
          <a:p>
            <a:pPr>
              <a:buFont typeface="Wingdings" panose="05000000000000000000" pitchFamily="2" charset="2"/>
              <a:buNone/>
            </a:pPr>
            <a:endParaRPr altLang="it-IT" dirty="0" smtClean="0"/>
          </a:p>
        </p:txBody>
      </p:sp>
      <p:pic>
        <p:nvPicPr>
          <p:cNvPr id="76804" name="Picture 4" descr="http://www.unical.it/portale/campus/storia/unic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5263"/>
            <a:ext cx="28432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di quesiti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3489"/>
            <a:ext cx="6067425" cy="2105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sellaDiTesto 7"/>
          <p:cNvSpPr txBox="1"/>
          <p:nvPr/>
        </p:nvSpPr>
        <p:spPr>
          <a:xfrm>
            <a:off x="4325099" y="315918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Ragionamento logico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19167"/>
            <a:ext cx="6515100" cy="1352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CasellaDiTesto 10"/>
          <p:cNvSpPr txBox="1"/>
          <p:nvPr/>
        </p:nvSpPr>
        <p:spPr>
          <a:xfrm>
            <a:off x="5868144" y="356727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Cultura generale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559" y="2360354"/>
            <a:ext cx="6505575" cy="1933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CasellaDiTesto 12"/>
          <p:cNvSpPr txBox="1"/>
          <p:nvPr/>
        </p:nvSpPr>
        <p:spPr>
          <a:xfrm>
            <a:off x="7143647" y="40119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Storia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02" y="939408"/>
            <a:ext cx="6276975" cy="407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CasellaDiTesto 14"/>
          <p:cNvSpPr txBox="1"/>
          <p:nvPr/>
        </p:nvSpPr>
        <p:spPr>
          <a:xfrm>
            <a:off x="4550050" y="192524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Disegno e rappresentazione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314" y="1421137"/>
            <a:ext cx="6210300" cy="1228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CasellaDiTesto 16"/>
          <p:cNvSpPr txBox="1"/>
          <p:nvPr/>
        </p:nvSpPr>
        <p:spPr>
          <a:xfrm>
            <a:off x="4290038" y="224299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Matematica e fisica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9600" y="1847637"/>
            <a:ext cx="7854879" cy="1871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</a:t>
            </a:r>
            <a:r>
              <a:rPr kumimoji="0" lang="it-IT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://accessoprogrammato.miur.it</a:t>
            </a:r>
            <a:endParaRPr kumimoji="0" lang="it-IT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7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i="1" dirty="0">
                <a:cs typeface="Arial" pitchFamily="34" charset="0"/>
              </a:rPr>
              <a:t/>
            </a:r>
            <a:br>
              <a:rPr lang="it-IT" sz="5400" i="1" dirty="0">
                <a:cs typeface="Arial" pitchFamily="34" charset="0"/>
              </a:rPr>
            </a:br>
            <a:r>
              <a:rPr lang="it-IT" dirty="0" smtClean="0"/>
              <a:t>Azioni in itinere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706816" cy="3268624"/>
          </a:xfrm>
        </p:spPr>
        <p:txBody>
          <a:bodyPr/>
          <a:lstStyle/>
          <a:p>
            <a:r>
              <a:rPr lang="it-IT" dirty="0" smtClean="0"/>
              <a:t>Corsi di matematica di base</a:t>
            </a:r>
          </a:p>
          <a:p>
            <a:r>
              <a:rPr lang="it-IT" dirty="0" smtClean="0"/>
              <a:t>Tutorato studenti I anno</a:t>
            </a:r>
          </a:p>
          <a:p>
            <a:r>
              <a:rPr lang="it-IT" dirty="0" smtClean="0"/>
              <a:t>Sostegno didattico</a:t>
            </a:r>
          </a:p>
          <a:p>
            <a:r>
              <a:rPr lang="it-IT" dirty="0" smtClean="0"/>
              <a:t>Corsi di recupero</a:t>
            </a:r>
          </a:p>
          <a:p>
            <a:r>
              <a:rPr lang="it-IT" dirty="0" smtClean="0"/>
              <a:t>Premio annuale ai migliori studenti</a:t>
            </a:r>
          </a:p>
          <a:p>
            <a:r>
              <a:rPr lang="it-IT" dirty="0" smtClean="0"/>
              <a:t>Monitoraggio del percorso formativo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2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368425"/>
            <a:ext cx="739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0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1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2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3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8475" y="1555750"/>
            <a:ext cx="8143875" cy="40241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Clr>
                <a:schemeClr val="accent1"/>
              </a:buClr>
              <a:defRPr/>
            </a:pPr>
            <a:r>
              <a:rPr lang="it-IT" sz="1750" dirty="0">
                <a:latin typeface="Rockwell" pitchFamily="18" charset="0"/>
              </a:rPr>
              <a:t>Maggiori informazioni su criteri e modalità di ammissione sono disponibili su</a:t>
            </a:r>
          </a:p>
          <a:p>
            <a:pPr algn="just" eaLnBrk="1" hangingPunct="1">
              <a:buClr>
                <a:schemeClr val="accent1"/>
              </a:buClr>
              <a:defRPr/>
            </a:pPr>
            <a:endParaRPr lang="it-IT" sz="2400" b="1" dirty="0">
              <a:latin typeface="Rockwell" pitchFamily="18" charset="0"/>
            </a:endParaRPr>
          </a:p>
          <a:p>
            <a:pPr marL="342900" indent="-34290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u="sng" dirty="0" smtClean="0">
                <a:solidFill>
                  <a:srgbClr val="FFC000"/>
                </a:solidFill>
                <a:latin typeface="Rockwell" pitchFamily="18" charset="0"/>
                <a:hlinkClick r:id="rId4"/>
              </a:rPr>
              <a:t>www.ingegneriacivile.unical.it/ammissione</a:t>
            </a:r>
            <a:endParaRPr lang="it-IT" sz="2000" u="sng" dirty="0">
              <a:solidFill>
                <a:srgbClr val="FFC00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endParaRPr lang="it-IT" b="1" dirty="0">
              <a:solidFill>
                <a:srgbClr val="0070C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r>
              <a:rPr lang="it-IT" dirty="0" smtClean="0">
                <a:solidFill>
                  <a:srgbClr val="C00000"/>
                </a:solidFill>
                <a:latin typeface="Rockwell" pitchFamily="18" charset="0"/>
              </a:rPr>
              <a:t>Test Ingegneria </a:t>
            </a:r>
            <a:r>
              <a:rPr lang="it-IT" dirty="0">
                <a:solidFill>
                  <a:srgbClr val="C00000"/>
                </a:solidFill>
                <a:latin typeface="Rockwell" pitchFamily="18" charset="0"/>
              </a:rPr>
              <a:t>Civile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rgbClr val="FFC000"/>
                </a:solidFill>
                <a:latin typeface="Rockwell" pitchFamily="18" charset="0"/>
                <a:hlinkClick r:id="rId5"/>
              </a:rPr>
              <a:t>www.cisiaonline.it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rgbClr val="FFC000"/>
                </a:solidFill>
                <a:latin typeface="Rockwell" pitchFamily="18" charset="0"/>
                <a:hlinkClick r:id="rId5"/>
              </a:rPr>
              <a:t>allenamento.cisiaonline.it</a:t>
            </a:r>
            <a:r>
              <a:rPr lang="it-IT" sz="2000" b="1" dirty="0" smtClean="0">
                <a:solidFill>
                  <a:srgbClr val="FFC000"/>
                </a:solidFill>
                <a:latin typeface="Rockwell" pitchFamily="18" charset="0"/>
                <a:hlinkClick r:id="rId5"/>
              </a:rPr>
              <a:t> </a:t>
            </a:r>
            <a:endParaRPr lang="it-IT" sz="2000" b="1" dirty="0">
              <a:solidFill>
                <a:srgbClr val="FFC00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endParaRPr lang="it-IT" b="1" dirty="0">
              <a:solidFill>
                <a:srgbClr val="0070C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r>
              <a:rPr lang="it-IT" dirty="0" smtClean="0">
                <a:solidFill>
                  <a:srgbClr val="C00000"/>
                </a:solidFill>
                <a:latin typeface="Rockwell" pitchFamily="18" charset="0"/>
              </a:rPr>
              <a:t>Test Ingegneria </a:t>
            </a:r>
            <a:r>
              <a:rPr lang="it-IT" dirty="0">
                <a:solidFill>
                  <a:srgbClr val="C00000"/>
                </a:solidFill>
                <a:latin typeface="Rockwell" pitchFamily="18" charset="0"/>
              </a:rPr>
              <a:t>Edile-Architettura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err="1">
                <a:solidFill>
                  <a:srgbClr val="FFC000"/>
                </a:solidFill>
                <a:latin typeface="Rockwell" pitchFamily="18" charset="0"/>
                <a:hlinkClick r:id="rId6"/>
              </a:rPr>
              <a:t>accessoprogrammato.miur.it</a:t>
            </a:r>
            <a:endParaRPr lang="it-IT" sz="2800" b="1" dirty="0">
              <a:solidFill>
                <a:srgbClr val="0070C0"/>
              </a:solidFill>
              <a:latin typeface="Rockwell" pitchFamily="18" charset="0"/>
            </a:endParaRP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FFC000"/>
                </a:solidFill>
                <a:latin typeface="Rockwell" pitchFamily="18" charset="0"/>
                <a:hlinkClick r:id="rId7"/>
              </a:rPr>
              <a:t>www.universitaly.it</a:t>
            </a:r>
            <a:r>
              <a:rPr lang="it-IT" sz="2000" b="1" dirty="0">
                <a:solidFill>
                  <a:srgbClr val="FFC000"/>
                </a:solidFill>
                <a:latin typeface="Rockwell" pitchFamily="18" charset="0"/>
              </a:rPr>
              <a:t> 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it-IT" sz="2400" b="1" dirty="0">
              <a:solidFill>
                <a:srgbClr val="0070C0"/>
              </a:solidFill>
              <a:latin typeface="Rockwell" pitchFamily="18" charset="0"/>
            </a:endParaRP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it-IT" b="1" dirty="0">
              <a:latin typeface="Rockwell" pitchFamily="18" charset="0"/>
            </a:endParaRPr>
          </a:p>
        </p:txBody>
      </p:sp>
      <p:pic>
        <p:nvPicPr>
          <p:cNvPr id="706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4641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AutoShape 2" descr="data:image/jpeg;base64,/9j/4AAQSkZJRgABAQAAAQABAAD/2wCEAAkGBhEPDxQREBQWFRAQFhYQGREQFxIUFxcUFRgZGBcYEhQXGygeGRkjGRgUIC8gIycpLCwtFyAxNTAqNSYrLCkBCQoKDQwOFA8PGikkFxwpMSk1NTU1NSkpKSkpLTUsLyopNTUrLjIpKSs1LDU1NS01LDY1NSkpKSopKSkqKSkpLP/AABEIALUBFwMBIgACEQEDEQH/xAAbAAEAAgMBAQAAAAAAAAAAAAAABQYDBAcCAf/EAE4QAAEDAgMDBQoKBgkEAwAAAAEAAgMEEQUSIQYxURMUIkFhBxYXUnGBkZKT4jJCU1RVcnOCobEjMzSz0tMVJTViorLB0eEkQ8LDNoOU/8QAGgEBAQADAQEAAAAAAAAAAAAAAAEDBAUCBv/EACkRAQABAgMGBgMAAAAAAAAAAAABAxECBBMSIVFSkaEiMTJTYeEFI3H/2gAMAwEAAhEDEQA/AO4oiICIiAiIgIiICIiAiIgIiICIiAiIgIiICIiAiIgIi1qjEoo3sZI9rXzEtY1xALyN4aDvOo9KDZREQEREBERAREQEREBERAREQEREBRVPtTSSSiFk7HSklvJg9K43i2/RShXONnWjvkrPqPPp5FB0clQ3fpQa/wDUxdHf0vg626XDXTVTSo+J0TBDjBDR03NJ/wDzxO/zOcfOguFBiEVQwSQva+M3AcwgjQ2OvlXjEcVhpmh88jY2E5czzYX4XXO8PmdgOImCQn+j6s5mPO5h3Ak8W6NdxGV3UrvtbCH4dVA6gwSnzhhIPmIBQeTtnQC16mIZgCLu3g6At4jyLJT7V0ckgiZPG6UnKIwelmG8Zd996o210IbiOEtA0AibbsEjLBZdqWDD8bpqwaRVPQeeq/6t5P3XMd90ojpEkga0uOgAJJ7BvUMNtsPtfnMVhYE5hYE7rnzH0KWqJ2xsc95s1gLyeAaLk+gLnW0mGiHAXOyhsk8jKp4HU+aQOt91rg3zIq3jbWg385itxzLLS7V0cubkp438m0yOyOzWaLXJA6hcLzsiLYfS/YRf5AvtNh9PJUmqiy8owPpnmO1ndJpIfxLS3f2keQMUG2tFIbRzCQjW0TZJCBxORp0W5R49TzP5OOVpkGvJnov9R1nW8ypPcbaOSqvtWjzBun5lSXdVpYzQcsdJoXxmOQaOBLgCGuGo0ufu36kFor8Whgtyrw0v0a0Xc51t+RjQXOt2BYKPaSmmk5Jko5X5J4dG/wAzHgOPoVD2D2sBq5TXuDKiaOARySdEGMNvlBOjc12v6gST2K57SbMRVwhLrB8MrJQ/ryBwL234OA9Nigzu2ppBLyJnZy2bJyd+lm4Zd91hO2tBcjnUVxvGcdSp9bFm2mAByudCbOAvZxgeA4DiP9FdqHBYaOlMULQ1rWEE/GcbaueeslBg798P386hsOvMF5xFlBiNK573MkgjzO5ZjtYywXc5j26tIGuirfcaaDQzA6gzbj9nGpTFcCjiaaWHosxKduaJugYxrc05ZbcHMYBbqLu1BMbM1HKUzXCbl4zcMmLS1zmjT9IOt4IIJsL2vYKWVA7ldU6LnVDIenTSkj6pJa63Zmbf76v6AiIgIiICIiAiIgIiICIiAiIgFc52e/8AklZ9m7/0royouNYHU0uJjEqWMzMe3JLCwgPtlDSWA7/gsNuI4G4C9KnYt+z4t9YD0U0KkmbVl4tHSVZefivhMQv/AHnvIaB23UbjVFUR4dOwRulq61znObDq1heALZnW6LWNa2+8kbhfQJjanZyOvpnQv0d8Jj/EeNx8nUR1glUnAtoniirMNq+jU00E7W5j8JjY3dG/WWixB62kHqK6Nh9UZYmvcx0bnDWOQWc09YNu3rVN7pWxzqlnOaZp5zGC0tZvkjIIsOLhc+UEjggjtsf7Twr/AOv94xT3dPwjnGHPcBd9OROLb7DR/wDgLj5lD7WYdUyV9FLHTyvjpBGXuaB1Oa4htzqQB6dF0GSMSMLXDovFiDwIsQR5ERUKTF+fYXTMveSrcylfY62Zczk+WON/rBZe6mP6rk+vF+8aorud7Nz01TO2ZrhDTOe2IuBAc6Uhpewnf0I2+uVM90iklnoTDBE+SSR7DZgGgY4OJcSdN1kHjZzZOkloKdz4rl8Mbj05RclovoHKbwDAo6GIwxX5PO6RoOuUPN8t+sDiofZ/GJYKSGGSjqs8UbIzlZGRdoAuDym7ReajHK2aojaylnhpoyZZHuDM8gYCWxsa1xsHOyjfr2a3KrXctp53w1JglEZEg0dGHguy6EkkEBZtlB/S80rcTc58tI+4puiyLraSY2gFxDgQbk6EcVvdy3DailbPHUQvjMjmyNLwLHSxFwd+5ZtosHkoq5uKUzS5h6NTEwXJjNgZGtG+wAJHFoPWURL7QbHUmID9ILPYMgkiIDmgfFPUQOBGl+pUusw/EcBAlhl5eiaQHRvvYAm1iw3yX3Zmnfa4U5gM9VRzTPew1NFWSGpZPSDlMpfxjHSyluXde2XrupHaJz8QgdSwRyATZWvnmjfE2NgcC4gSAOe/SwAFuJCCtU9U2baSGVvwZKdsgvvs6BxF/MV0es/Vv+q78iuew4RNFjcczKeXmkLG0wksDo2Ixh1r3y3trw1V+xKUtheQ1zyGmzGC7iSLAAeVBSO4x+xS/bf+uNTFTioGIvcY5pG00YhaYYnyASS2kkuRuIYIfWKhu51BUUFHOyammzh4laxoaS+7Wts03sDcdfUbqw7FcrzdxqInRTvlkleHgamRxILCDqA3K37qCnyYiKfH45wySOKsAicJmOiu5wDLgO3jMIjftK6iqP3UcFlqYYebxvfPHIXAxgdFpGtySLdIMt5FasGq5JYGPljdHKQA+N4AIePhWtvF9xQbyIiKIiICIiAiIgIiIITaPHZKTIWsa5r7jUkEEa8Ny2o31VrlsN/FzSejNl/0UNt9+rh+ufyVpQaFHi4fIYntMczRmyOIN2+Mxw0cPxUfBj076l9O2OPNHclznvAsLcGniFrbbOMXITt0fG8i/Za9j2aH0la1BV5cTnflc4ObuY3MdRGdRwQTtTVVjGlwiifbXK2R9/MCwXWjie0z4WQvEbXCdoNi4gh1gSN27X8FuSY6eUjjEUg5R2XNI0taBYnQ31OiituRbm9vHd/4oLTHewzWv123X7LqN2hxZ1LGJGtDhmykEkEX3EWHYpVV7bn9k++3/VBMYdO6SJj3AAvaHWaSbAi41PYtlamFfs8X2bP8oW2gi9ocVNLDnaAXkhoBvbiSbdQAK3MPqxNEyQbntDvJfePMbhaNVTiomew/AjiMf35t/nDA31lobE1R5J8DvhQPIt2En/yDkE9W1kcEbpZXBscYLnOO4AKJpK+rqmCWJkcMThmZzgPfI5p3OcxhaGXGtrk8bblA90ypL30VJ8SpnaXji1rmAA9l338wV6AQVePayWGrjpK2HK+c2jmgJfG/yggObbr328mqkdqsb5lSSTtAc9tgxpvYvcbAG2tt5PYCpCegjkfG97QXwkuY472lzS0keYlRWIRiorooSLx08b6h46i6QOhjB+6Zz5ggzbLY1z2jiqLAOeLOa3cHtJa4C/VcehQ+0G2E9LXxUjYY385yZHue9tszspzANO4gnTqUZ3MJjTzVeHvOsEhe2/W2+R1vRGfvLFtr/bmHeVn70ojocEDWCzWho1NmgAXJuTYcTcr3ZfQvhRVT2k215nXU9PlaY5S3lXuv0A92VmUjS+jib9QVrde2m/t4rnG1WF87wuoqx8N03OmHr5CP9Cy3YYwX/eVy2VxbndFDN8Z7AHfXb0X/AOIFBX8G2vrauqmpmQwMdTFzXve+Ui7XFnRAbc3IKksS2lmoQH1kLTAXBhnpnOdkJ3cpE5oNu0E+RVbZDEo4MWxIyZrOkcBlZI/dK/qY0286ldq8YbiERoKQEyzFl3TgwNa1rg4kCQBzzoNGtKIyY9trPDWQU8EcMjasMdHK57wCHm13ADd16dSnJX17G5g2nlI15NpliJ7GvdmF/KB5lRMdoG0mJYTCXXbAyNhe7S+V5uTwC6FXbQUsDC+WaNrR/eaSexrRqT2BFV2o7ogdRSVMEd5KdzWTU8xLHszOy6FoIPS/I7iLKe2XxaSrpWVEjGsMoLg1hLrNvYXJA10K5fLhkrqXEq97HRxVJbybHjK5wdUMfmLeAFhfrubLo2wX9l0v2Q/MojT2v225hUU8QaHNlcDK52boRl2UFtja+kh18Qq1hc+2lwrntBW1NruMmeP7KkuzTy/9Q776smw+L86w+GQm7w3knfXj6JJ8tgfOip5ERAREQEREFV2+/Vw/XP5K1KJxzAOd5czy1rLkBoB1PWSexZhQzWsah3lDIwfSQR+CCG20BmdBTs1e9xdbgLWuezVx+6V4wdlsUnA3BlvRyan6LCY4nF4u6R2+SQ5nHsv1DsFgo+PZtzZ3TtncJH3v0GEWNtLHyD0IJtzAd43a68VUttZ2vMGUg5ZHNNupwyXCm5sMneCOcvAPisjB8xtcLRqNj2vjjj5VwbDciwbcucblxPHcgsKre207TTFoIzNfGSOGbNa/oKknYdORbnLh2iOK/wCS0ZNkQ6IxmZ5zv5VzyGlzjawueA19KCWwr9ni+zZ/lCzSVTGuylwByl9v7rbXPk1Cj4cKmYwMbUOytAaP0cRNgLDWy1XbLuPKEzvLpgGOcQ2+QfFHAHsQZMNpp3MMrZAzlyZspjDiA74IJzD4oaFFU4dS4nZ7gRUj4QGUEu3aXNuk3/ErTRU5jjawuzZRlzEAEgbrgdijsY2e5zIx5kcwx/Byhu+973PkCCp91umewUtWwX5vJY9hJa5l+zMy3nCvGFYnHVQsmiN2SDMOziD2g3BHYvc9E2WIxTAPa9uVwcNHcbjqVUpO5/LSPcaCskhjebmJ7GTNv94j02v2oLbV1jImF7zZosOskkmzQ0DUkkgADUkqtYTS1M7pquGdkbKmQ5Q6ESExxXjjIdnGhDS61vjrNPshJKwmWrlfNqBKWxgRggh3IxAZWuINs5u4AmxF1KbP4QaSnZByhkbEMrXODWkN6mm2+3FBQcUZLh2N09RM8PbVDk3vazkxraM3bmO68Tr36ls7a/25h33P3pVj2v2NGJcmHyujbFcgMa0kl2l8x3aDctPENgXzzwzvq38tThrWPbHF8Q5g5wOhcSdersRFvUJtBio5tKyF4MznijbY/BmlytHnaH5j5FjqMBrHtLefyNB0vHDTtPmda48yjIO546MQtZVyAU8hnaCyM5pXEkvkv8I2NvJfiUVIDZ6q5DkOcx8jyfI5ebD4GXLb9bwVf7lNU6I1VBIenTyFwHZfI+3Zma0/fXQgFVafYYx17q5lQ4SSElzMjMha6wykb7WDdd9xdBDbBf2vif13fvnqxbfUkb8OnMlrxsMrHHe2RurS07wb2GnFaWGbCSU08lRFVvEk5JfmjiIJc7Nu6tSVu1uyRqgG1dRLLECHci0RwscRuz5BmPrIjnMVa+qqsJfUdNzugS8XztbO5oLr77gC/FT3dDwfmc1PiVMwAQua2RrGho0N2kgDru5hPa1T2J7BNmqYp2TGLmoY2KOONmRgYbgWO/W/mVlqqNksbo5QHMeC1zTuIO9BWdvapsuDSyRm7JGxPaeIdIwj8FjwOvMGBQvZ+sMLY4xxlkdkjHruasPeXNzd+HmV3MnO5RkoDXSNaHZuRkDurNqHDtBtpfP3hScjBCKuQR0jhIwCOP4TTmaX+Na5sEG5S7PVUUDYG1UfJsYIrGmBu0C2v6TW/X5VXO5hKaWpq8OedYnmRvVfKcjiB2jkj510VgNhfU8d2vkVXdsOf6QNe2oc2UuvlDGZcuUNynrPRAF999UVakQIgIiICIiAiIgIiICIiAiIgIiICIiAiIgIiICIiAiIgIiICIiAiIgIiICIiAiIgIiICIiAiIgIiICIiAiIgIiICp+3W3D8MfE1kTZOVD3HM4ttlLRpYdquCoXdK2WlrnwGN8TBG14PLPyXzFp6OhvuK84r23NnKxTmrEVPSg/DTN82j9o/+FPDTN82j9o/+FQ/gzqflqX23up4M6n5al9t7qw3xuzp5H47pjw0zfNo/aP/AIU8NM3zaP2j/wCFQ/gzqflqX23up4M6n5al9t7qXqGnkfjumPDTN82j9o/+FPDTN82j9o/+FQ/gzqflqX23up4M6n5al9t7qXqGnkfjuuex/dJkr6sQOhYwFj35muc49G3UR2q/LmGwWxU1JWiaSSBzQx7bRSZ3XdbqyjRdJ52zx2+sP91lwXtvcjORSipal5WZkWLncfjt9YJzuPx2+sF7ajKixc7j8dvrBZGuBFwbg9YQfUREBERAREQEREBERAREQEREBERAREQEREBERAXKO7U28tL9SX82Lq6oPdMx2OlfAJKWGozteQZ97bFujdDvv+C8Y/S3MlMxWwzEXlx3IOA9CZBw/BW7v3p/oyk9Hur5370/0ZSej3Vr2ji+h1avtz1hUsg4fgmQcPwVt796f6MpPR7q+9+9P9GUno91LRxXVq+3PWFRyDh+CZBw/BW7v3p/oyk9Hup370/0ZSej3UtHE1avtz1h97lbf6yGn/al6uwLfy9ikdg9p4aitEbKKnhdycjuUiHSsANN24rb74ovmcHo/wCFnp2s4H5CZmrfFFtyDyplU73wxfM4PR/wnfDF8zg9H/C9uegsq6dsx+xw/U/1KpvfFF8zg9H/AArxgc4fTRuDQwObfI3cOwKq3kREBERAREQEREBERAREQEREBERAREQEREBERAVB7pey8la+AxyQs5NrweXfkvct+Dob7lflyju1D9LS/Ul/Ni8Y/S3MlGKa2HZm0/SE8GlR8vSe291PBpUfL0ntvdVRyDh+CZBw/Ba98PB9Dp1ueOn2t3g0qPl6T23ur74NKj5ek9t7qqGQcPwTIOH4JfDwNOtzx0+1v8GlR8vSe291PBpUfL0ntvdVQyDh+CZBw/BL4eBp1ueOn26fsJsXNSVolfLTuaI5G2ikzOu4DW2XctjvZf8ALU/tR/sqt3LW/wBYjT/szfkFUQ0cB6As9O0xucD8hGLDV8U3m38dX72X/LU/tR/svcWyUrzZksDjvs2S59AauYYZhMlVK2GFmaR+4C2g6y49QHWV3PY7Y2HDorNAdO8DlJbWJ/ut4MHUPOVkaEILvFqeMfrO/hVywajdDTxxutmY2xtqL9i3URRERAREQEREBERAREQEREBERAREQEREBERAREQFQe6Zj0dK+APpYajO15BnFy2xbo3Trv8Agr8qP3RNjKjEXwugMYETXtPKOc3VxaRazTwK84723NnK7GrG35KL38QfRtJ6vup38QfRtJ6vurb8D9f48Hryfy08D9f48Hryfy1g8btbWS5u8tTv4g+jaT1fdTv4g+jaT1fdW34H6/x4PXk/lp4H6/x4PXk/lp4zayfN3lp9+8H0bSer7q+9/EH0bSer7q3PA/X+PB68n8tPA/XePB68n8tPGbWS5u8pPYfaeKorOTZRU8LjHIeUhFnaAabtxXPsLwuWqlbDC3NI/cOoDrLj1NHWV0rYvud1VFV8tK6Is5ORnQc8m7gLaFg0Vq2P2Piw6HK3pTPAzy21J4N4NHUPOVmwXtvcfO6c1P1+VnzY/Y+LDorCzpngcpLbUnxW8GjqHnKsKIvbUEREBERAREQEREBERAREQEREBERAREQEREBERAREQEREBLIiBZL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7" name="AutoShape 4" descr="data:image/jpeg;base64,/9j/4AAQSkZJRgABAQAAAQABAAD/2wCEAAkGBhEPDxQREBQWFRAQFhYQGREQFxIUFxcUFRgZGBcYEhQXGygeGRkjGRgUIC8gIycpLCwtFyAxNTAqNSYrLCkBCQoKDQwOFA8PGikkFxwpMSk1NTU1NSkpKSkpLTUsLyopNTUrLjIpKSs1LDU1NS01LDY1NSkpKSopKSkqKSkpLP/AABEIALUBFwMBIgACEQEDEQH/xAAbAAEAAgMBAQAAAAAAAAAAAAAABQYDBAcCAf/EAE4QAAEDAgMDBQoKBgkEAwAAAAEAAgMEEQUSIQYxURMUIkFhBxYXUnGBkZKT4jJCU1RVcnOCobEjMzSz0tMVJTViorLB0eEkQ8LDNoOU/8QAGgEBAQADAQEAAAAAAAAAAAAAAAEDBAUCBv/EACkRAQABAgMGBgMAAAAAAAAAAAABAxECBBMSIVFSkaEiMTJTYeEFI3H/2gAMAwEAAhEDEQA/AO4oiICIiAiIgIiICIiAiIgIiICIiAiIgIiICIiAiIgIi1qjEoo3sZI9rXzEtY1xALyN4aDvOo9KDZREQEREBERAREQEREBERAREQEREBRVPtTSSSiFk7HSklvJg9K43i2/RShXONnWjvkrPqPPp5FB0clQ3fpQa/wDUxdHf0vg626XDXTVTSo+J0TBDjBDR03NJ/wDzxO/zOcfOguFBiEVQwSQva+M3AcwgjQ2OvlXjEcVhpmh88jY2E5czzYX4XXO8PmdgOImCQn+j6s5mPO5h3Ak8W6NdxGV3UrvtbCH4dVA6gwSnzhhIPmIBQeTtnQC16mIZgCLu3g6At4jyLJT7V0ckgiZPG6UnKIwelmG8Zd996o210IbiOEtA0AibbsEjLBZdqWDD8bpqwaRVPQeeq/6t5P3XMd90ojpEkga0uOgAJJ7BvUMNtsPtfnMVhYE5hYE7rnzH0KWqJ2xsc95s1gLyeAaLk+gLnW0mGiHAXOyhsk8jKp4HU+aQOt91rg3zIq3jbWg385itxzLLS7V0cubkp438m0yOyOzWaLXJA6hcLzsiLYfS/YRf5AvtNh9PJUmqiy8owPpnmO1ndJpIfxLS3f2keQMUG2tFIbRzCQjW0TZJCBxORp0W5R49TzP5OOVpkGvJnov9R1nW8ypPcbaOSqvtWjzBun5lSXdVpYzQcsdJoXxmOQaOBLgCGuGo0ufu36kFor8Whgtyrw0v0a0Xc51t+RjQXOt2BYKPaSmmk5Jko5X5J4dG/wAzHgOPoVD2D2sBq5TXuDKiaOARySdEGMNvlBOjc12v6gST2K57SbMRVwhLrB8MrJQ/ryBwL234OA9Nigzu2ppBLyJnZy2bJyd+lm4Zd91hO2tBcjnUVxvGcdSp9bFm2mAByudCbOAvZxgeA4DiP9FdqHBYaOlMULQ1rWEE/GcbaueeslBg798P386hsOvMF5xFlBiNK573MkgjzO5ZjtYywXc5j26tIGuirfcaaDQzA6gzbj9nGpTFcCjiaaWHosxKduaJugYxrc05ZbcHMYBbqLu1BMbM1HKUzXCbl4zcMmLS1zmjT9IOt4IIJsL2vYKWVA7ldU6LnVDIenTSkj6pJa63Zmbf76v6AiIgIiICIiAiIgIiICIiAiIgFc52e/8AklZ9m7/0royouNYHU0uJjEqWMzMe3JLCwgPtlDSWA7/gsNuI4G4C9KnYt+z4t9YD0U0KkmbVl4tHSVZefivhMQv/AHnvIaB23UbjVFUR4dOwRulq61znObDq1heALZnW6LWNa2+8kbhfQJjanZyOvpnQv0d8Jj/EeNx8nUR1glUnAtoniirMNq+jU00E7W5j8JjY3dG/WWixB62kHqK6Nh9UZYmvcx0bnDWOQWc09YNu3rVN7pWxzqlnOaZp5zGC0tZvkjIIsOLhc+UEjggjtsf7Twr/AOv94xT3dPwjnGHPcBd9OROLb7DR/wDgLj5lD7WYdUyV9FLHTyvjpBGXuaB1Oa4htzqQB6dF0GSMSMLXDovFiDwIsQR5ERUKTF+fYXTMveSrcylfY62Zczk+WON/rBZe6mP6rk+vF+8aorud7Nz01TO2ZrhDTOe2IuBAc6Uhpewnf0I2+uVM90iklnoTDBE+SSR7DZgGgY4OJcSdN1kHjZzZOkloKdz4rl8Mbj05RclovoHKbwDAo6GIwxX5PO6RoOuUPN8t+sDiofZ/GJYKSGGSjqs8UbIzlZGRdoAuDym7ReajHK2aojaylnhpoyZZHuDM8gYCWxsa1xsHOyjfr2a3KrXctp53w1JglEZEg0dGHguy6EkkEBZtlB/S80rcTc58tI+4puiyLraSY2gFxDgQbk6EcVvdy3DailbPHUQvjMjmyNLwLHSxFwd+5ZtosHkoq5uKUzS5h6NTEwXJjNgZGtG+wAJHFoPWURL7QbHUmID9ILPYMgkiIDmgfFPUQOBGl+pUusw/EcBAlhl5eiaQHRvvYAm1iw3yX3Zmnfa4U5gM9VRzTPew1NFWSGpZPSDlMpfxjHSyluXde2XrupHaJz8QgdSwRyATZWvnmjfE2NgcC4gSAOe/SwAFuJCCtU9U2baSGVvwZKdsgvvs6BxF/MV0es/Vv+q78iuew4RNFjcczKeXmkLG0wksDo2Ixh1r3y3trw1V+xKUtheQ1zyGmzGC7iSLAAeVBSO4x+xS/bf+uNTFTioGIvcY5pG00YhaYYnyASS2kkuRuIYIfWKhu51BUUFHOyammzh4laxoaS+7Wts03sDcdfUbqw7FcrzdxqInRTvlkleHgamRxILCDqA3K37qCnyYiKfH45wySOKsAicJmOiu5wDLgO3jMIjftK6iqP3UcFlqYYebxvfPHIXAxgdFpGtySLdIMt5FasGq5JYGPljdHKQA+N4AIePhWtvF9xQbyIiKIiICIiAiIgIiIITaPHZKTIWsa5r7jUkEEa8Ny2o31VrlsN/FzSejNl/0UNt9+rh+ufyVpQaFHi4fIYntMczRmyOIN2+Mxw0cPxUfBj076l9O2OPNHclznvAsLcGniFrbbOMXITt0fG8i/Za9j2aH0la1BV5cTnflc4ObuY3MdRGdRwQTtTVVjGlwiifbXK2R9/MCwXWjie0z4WQvEbXCdoNi4gh1gSN27X8FuSY6eUjjEUg5R2XNI0taBYnQ31OiituRbm9vHd/4oLTHewzWv123X7LqN2hxZ1LGJGtDhmykEkEX3EWHYpVV7bn9k++3/VBMYdO6SJj3AAvaHWaSbAi41PYtlamFfs8X2bP8oW2gi9ocVNLDnaAXkhoBvbiSbdQAK3MPqxNEyQbntDvJfePMbhaNVTiomew/AjiMf35t/nDA31lobE1R5J8DvhQPIt2En/yDkE9W1kcEbpZXBscYLnOO4AKJpK+rqmCWJkcMThmZzgPfI5p3OcxhaGXGtrk8bblA90ypL30VJ8SpnaXji1rmAA9l338wV6AQVePayWGrjpK2HK+c2jmgJfG/yggObbr328mqkdqsb5lSSTtAc9tgxpvYvcbAG2tt5PYCpCegjkfG97QXwkuY472lzS0keYlRWIRiorooSLx08b6h46i6QOhjB+6Zz5ggzbLY1z2jiqLAOeLOa3cHtJa4C/VcehQ+0G2E9LXxUjYY385yZHue9tszspzANO4gnTqUZ3MJjTzVeHvOsEhe2/W2+R1vRGfvLFtr/bmHeVn70ojocEDWCzWho1NmgAXJuTYcTcr3ZfQvhRVT2k215nXU9PlaY5S3lXuv0A92VmUjS+jib9QVrde2m/t4rnG1WF87wuoqx8N03OmHr5CP9Cy3YYwX/eVy2VxbndFDN8Z7AHfXb0X/AOIFBX8G2vrauqmpmQwMdTFzXve+Ui7XFnRAbc3IKksS2lmoQH1kLTAXBhnpnOdkJ3cpE5oNu0E+RVbZDEo4MWxIyZrOkcBlZI/dK/qY0286ldq8YbiERoKQEyzFl3TgwNa1rg4kCQBzzoNGtKIyY9trPDWQU8EcMjasMdHK57wCHm13ADd16dSnJX17G5g2nlI15NpliJ7GvdmF/KB5lRMdoG0mJYTCXXbAyNhe7S+V5uTwC6FXbQUsDC+WaNrR/eaSexrRqT2BFV2o7ogdRSVMEd5KdzWTU8xLHszOy6FoIPS/I7iLKe2XxaSrpWVEjGsMoLg1hLrNvYXJA10K5fLhkrqXEq97HRxVJbybHjK5wdUMfmLeAFhfrubLo2wX9l0v2Q/MojT2v225hUU8QaHNlcDK52boRl2UFtja+kh18Qq1hc+2lwrntBW1NruMmeP7KkuzTy/9Q776smw+L86w+GQm7w3knfXj6JJ8tgfOip5ERAREQEREFV2+/Vw/XP5K1KJxzAOd5czy1rLkBoB1PWSexZhQzWsah3lDIwfSQR+CCG20BmdBTs1e9xdbgLWuezVx+6V4wdlsUnA3BlvRyan6LCY4nF4u6R2+SQ5nHsv1DsFgo+PZtzZ3TtncJH3v0GEWNtLHyD0IJtzAd43a68VUttZ2vMGUg5ZHNNupwyXCm5sMneCOcvAPisjB8xtcLRqNj2vjjj5VwbDciwbcucblxPHcgsKre207TTFoIzNfGSOGbNa/oKknYdORbnLh2iOK/wCS0ZNkQ6IxmZ5zv5VzyGlzjawueA19KCWwr9ni+zZ/lCzSVTGuylwByl9v7rbXPk1Cj4cKmYwMbUOytAaP0cRNgLDWy1XbLuPKEzvLpgGOcQ2+QfFHAHsQZMNpp3MMrZAzlyZspjDiA74IJzD4oaFFU4dS4nZ7gRUj4QGUEu3aXNuk3/ErTRU5jjawuzZRlzEAEgbrgdijsY2e5zIx5kcwx/Byhu+973PkCCp91umewUtWwX5vJY9hJa5l+zMy3nCvGFYnHVQsmiN2SDMOziD2g3BHYvc9E2WIxTAPa9uVwcNHcbjqVUpO5/LSPcaCskhjebmJ7GTNv94j02v2oLbV1jImF7zZosOskkmzQ0DUkkgADUkqtYTS1M7pquGdkbKmQ5Q6ESExxXjjIdnGhDS61vjrNPshJKwmWrlfNqBKWxgRggh3IxAZWuINs5u4AmxF1KbP4QaSnZByhkbEMrXODWkN6mm2+3FBQcUZLh2N09RM8PbVDk3vazkxraM3bmO68Tr36ls7a/25h33P3pVj2v2NGJcmHyujbFcgMa0kl2l8x3aDctPENgXzzwzvq38tThrWPbHF8Q5g5wOhcSdersRFvUJtBio5tKyF4MznijbY/BmlytHnaH5j5FjqMBrHtLefyNB0vHDTtPmda48yjIO546MQtZVyAU8hnaCyM5pXEkvkv8I2NvJfiUVIDZ6q5DkOcx8jyfI5ebD4GXLb9bwVf7lNU6I1VBIenTyFwHZfI+3Zma0/fXQgFVafYYx17q5lQ4SSElzMjMha6wykb7WDdd9xdBDbBf2vif13fvnqxbfUkb8OnMlrxsMrHHe2RurS07wb2GnFaWGbCSU08lRFVvEk5JfmjiIJc7Nu6tSVu1uyRqgG1dRLLECHci0RwscRuz5BmPrIjnMVa+qqsJfUdNzugS8XztbO5oLr77gC/FT3dDwfmc1PiVMwAQua2RrGho0N2kgDru5hPa1T2J7BNmqYp2TGLmoY2KOONmRgYbgWO/W/mVlqqNksbo5QHMeC1zTuIO9BWdvapsuDSyRm7JGxPaeIdIwj8FjwOvMGBQvZ+sMLY4xxlkdkjHruasPeXNzd+HmV3MnO5RkoDXSNaHZuRkDurNqHDtBtpfP3hScjBCKuQR0jhIwCOP4TTmaX+Na5sEG5S7PVUUDYG1UfJsYIrGmBu0C2v6TW/X5VXO5hKaWpq8OedYnmRvVfKcjiB2jkj510VgNhfU8d2vkVXdsOf6QNe2oc2UuvlDGZcuUNynrPRAF999UVakQIgIiICIiAiIgIiICIiAiIgIiICIiAiIgIiICIiAiIgIiICIiAiIgIiICIiAiIgIiICIiAiIgIiICIiAiIgIiICp+3W3D8MfE1kTZOVD3HM4ttlLRpYdquCoXdK2WlrnwGN8TBG14PLPyXzFp6OhvuK84r23NnKxTmrEVPSg/DTN82j9o/+FPDTN82j9o/+FQ/gzqflqX23up4M6n5al9t7qw3xuzp5H47pjw0zfNo/aP/AIU8NM3zaP2j/wCFQ/gzqflqX23up4M6n5al9t7qXqGnkfjumPDTN82j9o/+FPDTN82j9o/+FQ/gzqflqX23up4M6n5al9t7qXqGnkfjuuex/dJkr6sQOhYwFj35muc49G3UR2q/LmGwWxU1JWiaSSBzQx7bRSZ3XdbqyjRdJ52zx2+sP91lwXtvcjORSipal5WZkWLncfjt9YJzuPx2+sF7ajKixc7j8dvrBZGuBFwbg9YQfUREBERAREQEREBERAREQEREBERAREQEREBERAXKO7U28tL9SX82Lq6oPdMx2OlfAJKWGozteQZ97bFujdDvv+C8Y/S3MlMxWwzEXlx3IOA9CZBw/BW7v3p/oyk9Hur5370/0ZSej3Vr2ji+h1avtz1hUsg4fgmQcPwVt796f6MpPR7q+9+9P9GUno91LRxXVq+3PWFRyDh+CZBw/BW7v3p/oyk9Hup370/0ZSej3UtHE1avtz1h97lbf6yGn/al6uwLfy9ikdg9p4aitEbKKnhdycjuUiHSsANN24rb74ovmcHo/wCFnp2s4H5CZmrfFFtyDyplU73wxfM4PR/wnfDF8zg9H/C9uegsq6dsx+xw/U/1KpvfFF8zg9H/AArxgc4fTRuDQwObfI3cOwKq3kREBERAREQEREBERAREQEREBERAREQEREBERAVB7pey8la+AxyQs5NrweXfkvct+Dob7lflyju1D9LS/Ul/Ni8Y/S3MlGKa2HZm0/SE8GlR8vSe291PBpUfL0ntvdVRyDh+CZBw/Ba98PB9Dp1ueOn2t3g0qPl6T23ur74NKj5ek9t7qqGQcPwTIOH4JfDwNOtzx0+1v8GlR8vSe291PBpUfL0ntvdVQyDh+CZBw/BL4eBp1ueOn26fsJsXNSVolfLTuaI5G2ikzOu4DW2XctjvZf8ALU/tR/sqt3LW/wBYjT/szfkFUQ0cB6As9O0xucD8hGLDV8U3m38dX72X/LU/tR/svcWyUrzZksDjvs2S59AauYYZhMlVK2GFmaR+4C2g6y49QHWV3PY7Y2HDorNAdO8DlJbWJ/ut4MHUPOVkaEILvFqeMfrO/hVywajdDTxxutmY2xtqL9i3URRERAREQEREBERAREQEREBERAREQEREBERAREQFQe6Zj0dK+APpYajO15BnFy2xbo3Trv8Agr8qP3RNjKjEXwugMYETXtPKOc3VxaRazTwK84723NnK7GrG35KL38QfRtJ6vup38QfRtJ6vurb8D9f48Hryfy08D9f48Hryfy1g8btbWS5u8tTv4g+jaT1fdTv4g+jaT1fdW34H6/x4PXk/lp4H6/x4PXk/lp4zayfN3lp9+8H0bSer7q+9/EH0bSer7q3PA/X+PB68n8tPA/XePB68n8tPGbWS5u8pPYfaeKorOTZRU8LjHIeUhFnaAabtxXPsLwuWqlbDC3NI/cOoDrLj1NHWV0rYvud1VFV8tK6Is5ORnQc8m7gLaFg0Vq2P2Piw6HK3pTPAzy21J4N4NHUPOVmwXtvcfO6c1P1+VnzY/Y+LDorCzpngcpLbUnxW8GjqHnKsKIvbUEREBERAREQEREBERAREQEREBERAREQEREBERAREQEREBLIiBZL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2619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70668" name="Picture 6" descr="https://encrypted-tbn0.gstatic.com/images?q=tbn:ANd9GcRv0Fxj-niJNqcyuaBleGIG5_Fl9ty1d9xthZf-oFjUAiCS4b8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2211388"/>
            <a:ext cx="61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3200" smtClean="0"/>
              <a:t>Dove sono reperibili maggiori informazioni?</a:t>
            </a:r>
          </a:p>
        </p:txBody>
      </p:sp>
      <p:pic>
        <p:nvPicPr>
          <p:cNvPr id="70670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179888"/>
            <a:ext cx="5921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Immagin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06813"/>
            <a:ext cx="8524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mtClean="0"/>
              <a:t>Come raggiungere il Campus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altLang="it-IT" sz="1200" b="1" smtClean="0"/>
              <a:t>A</a:t>
            </a:r>
            <a:r>
              <a:rPr altLang="it-IT" sz="1200" smtClean="0"/>
              <a:t>l Campus di Arcavacata si può accedere in quattro diversi modi, a seconda del mezzo di trasporto:</a:t>
            </a:r>
          </a:p>
          <a:p>
            <a:r>
              <a:rPr altLang="it-IT" sz="1200" b="1" smtClean="0"/>
              <a:t>In auto: </a:t>
            </a:r>
            <a:r>
              <a:rPr altLang="it-IT" sz="1200" smtClean="0"/>
              <a:t>Prendere l’Autostrada A3 Salerno-Reggio Calabria Uscita Cosenza Nord, e  seguire le indicazioni per Università - Paola.</a:t>
            </a:r>
          </a:p>
          <a:p>
            <a:r>
              <a:rPr altLang="it-IT" sz="1200" b="1" smtClean="0"/>
              <a:t>In treno:</a:t>
            </a:r>
            <a:r>
              <a:rPr altLang="it-IT" sz="1200" smtClean="0"/>
              <a:t> </a:t>
            </a:r>
            <a:r>
              <a:rPr altLang="it-IT" sz="1200" smtClean="0">
                <a:hlinkClick r:id="rId2"/>
              </a:rPr>
              <a:t>La stazione ferroviaria di Castiglione Cosentino</a:t>
            </a:r>
            <a:r>
              <a:rPr altLang="it-IT" sz="1200" smtClean="0"/>
              <a:t>, collegata direttamente ai nodi ferroviari di Paola (linea ferroviaria tirrenica) e Sibari (linea ferroviaria ionica) è situata a circa 3 Km. dall'Università. In prossimità della stazione vi è una fermata degli autobus del Consorzio Autolinee che collegano Cosenza con il Campus Universitario; per raggiungerla, usciti dalla stazione di Castiglione Cosentino percorrere via Edison (lunga circa 100 metri) ed attraversare via L. Da Vinci; una pensilina indica la fermata dei pullmans universitari.</a:t>
            </a:r>
          </a:p>
          <a:p>
            <a:r>
              <a:rPr altLang="it-IT" sz="1200" smtClean="0"/>
              <a:t>I biglietti possono essere acquistati presso il bar Time Out.</a:t>
            </a:r>
          </a:p>
          <a:p>
            <a:r>
              <a:rPr altLang="it-IT" sz="1200" b="1" smtClean="0"/>
              <a:t>In aereo:</a:t>
            </a:r>
            <a:r>
              <a:rPr altLang="it-IT" sz="1200" smtClean="0">
                <a:hlinkClick r:id="rId3"/>
              </a:rPr>
              <a:t>L'aeroporto di Lamezia Terme</a:t>
            </a:r>
            <a:r>
              <a:rPr altLang="it-IT" sz="1200" smtClean="0"/>
              <a:t> è l'aeroporto più vicino ed è collegato con la città di Cosenza mediante servizio pullman. Informazioni dettagliate per raggiungere Cosenza-Autostazione possono essere ottenute visitando il sito web www.sacal.it.</a:t>
            </a:r>
          </a:p>
          <a:p>
            <a:r>
              <a:rPr altLang="it-IT" sz="1200" b="1" smtClean="0"/>
              <a:t>In autobus:</a:t>
            </a:r>
            <a:r>
              <a:rPr altLang="it-IT" sz="1200" smtClean="0"/>
              <a:t> Il Campus di Arcavacata è collegato alle principali città della Calabria da servizi di autobus di linea; in particolare, il servizio relativo alle città di Cosenza e Rende è fornito dal Consorzio Autolinee. Il capolinea in Cosenza è ubicato in piazza Autostazione. Il percorso di linea include fermate in diversi punti delle città di Cosenza e Rende (inclusa una in località Quattromiglia) ed ha come ulteriore capolinea il Campus Universitario.</a:t>
            </a:r>
          </a:p>
          <a:p>
            <a:endParaRPr altLang="it-IT" smtClean="0"/>
          </a:p>
        </p:txBody>
      </p:sp>
      <p:pic>
        <p:nvPicPr>
          <p:cNvPr id="12294" name="Picture 6" descr="C:\Users\Admin\Desktop\Plan Campus finale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>
                <a:cs typeface="Arial" pitchFamily="34" charset="0"/>
              </a:rPr>
              <a:t>					</a:t>
            </a:r>
            <a:r>
              <a:rPr lang="it-IT" sz="4400" i="1" dirty="0" smtClean="0">
                <a:cs typeface="Arial" pitchFamily="34" charset="0"/>
              </a:rPr>
              <a:t/>
            </a:r>
            <a:br>
              <a:rPr lang="it-IT" sz="4400" i="1" dirty="0" smtClean="0">
                <a:cs typeface="Arial" pitchFamily="34" charset="0"/>
              </a:rPr>
            </a:br>
            <a:r>
              <a:rPr lang="it-IT" altLang="it-IT" dirty="0" smtClean="0"/>
              <a:t>L’UNIVERSITÀ </a:t>
            </a:r>
            <a:endParaRPr altLang="it-IT" sz="2000" dirty="0" smtClean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971600" y="1563638"/>
            <a:ext cx="1800200" cy="870942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UNIVERSITÀ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16200000">
            <a:off x="3114030" y="1797472"/>
            <a:ext cx="301625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516216" y="1563638"/>
            <a:ext cx="1584176" cy="792088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FACOLTÀ</a:t>
            </a: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 rot="16200000">
            <a:off x="5994350" y="1725464"/>
            <a:ext cx="301625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779912" y="1563638"/>
            <a:ext cx="1800200" cy="870942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DIPARTIMENTI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8655461">
            <a:off x="5449568" y="2301567"/>
            <a:ext cx="300103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3031635">
            <a:off x="3578985" y="2298663"/>
            <a:ext cx="300103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47664" y="2859782"/>
            <a:ext cx="1870075" cy="71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 smtClean="0">
                <a:solidFill>
                  <a:srgbClr val="000000"/>
                </a:solidFill>
              </a:rPr>
              <a:t>RICERCA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12160" y="2859782"/>
            <a:ext cx="1870075" cy="71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 smtClean="0">
                <a:solidFill>
                  <a:srgbClr val="000000"/>
                </a:solidFill>
              </a:rPr>
              <a:t>DIDATTICA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6804248" y="3651870"/>
            <a:ext cx="333276" cy="354089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012160" y="4083918"/>
            <a:ext cx="1870075" cy="71596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CORSI </a:t>
            </a:r>
            <a:r>
              <a:rPr lang="it-IT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</a:t>
            </a: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STUDIO</a:t>
            </a:r>
            <a:endParaRPr lang="it-IT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7452320" y="2427734"/>
            <a:ext cx="333276" cy="354089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Freccia bidirezionale orizzontale 21"/>
          <p:cNvSpPr/>
          <p:nvPr/>
        </p:nvSpPr>
        <p:spPr>
          <a:xfrm>
            <a:off x="4067944" y="3147814"/>
            <a:ext cx="1080120" cy="2880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/>
          <p:cNvCxnSpPr/>
          <p:nvPr/>
        </p:nvCxnSpPr>
        <p:spPr>
          <a:xfrm flipH="1">
            <a:off x="6804248" y="1419622"/>
            <a:ext cx="981348" cy="10801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6660232" y="1347614"/>
            <a:ext cx="1368152" cy="12241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843213" y="700088"/>
            <a:ext cx="6477000" cy="585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500" dirty="0" smtClean="0">
                <a:solidFill>
                  <a:schemeClr val="tx1"/>
                </a:solidFill>
              </a:rPr>
              <a:t>DIPARTIMENTO DI INGEGNERIA CIVILE - </a:t>
            </a:r>
            <a:r>
              <a:rPr sz="2500" dirty="0" err="1" smtClean="0">
                <a:solidFill>
                  <a:schemeClr val="tx1"/>
                </a:solidFill>
              </a:rPr>
              <a:t>dinci</a:t>
            </a:r>
            <a:endParaRPr sz="2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 smtClean="0"/>
              <a:t>www.ingegneriacivile.unical.it</a:t>
            </a:r>
            <a:endParaRPr dirty="0"/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41" name="Immagine 5" descr="logo_unical_bianc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71775" y="1419225"/>
            <a:ext cx="6121400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1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7475"/>
            <a:ext cx="8283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39750" y="1322388"/>
            <a:ext cx="5327650" cy="316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Il DINCI (Dipartimento di Ingegneria Civile) si ispira ai valori culturali che hanno da sempre contraddistinto l’ingegneria civile italiana, punto di riferimento nella pianificazione, costruzione e gestione delle infrastrutture e delle opere in ambiente urbano e nei contesti naturali.</a:t>
            </a:r>
          </a:p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Il progetto culturale si basa sull’eredità dei tre vecchi Dipartimenti – Difesa del Suolo, Pianificazione territoriale, Strutture - e mantiene e rafforza le aree caratterizzanti dell’ingegneria civile, quali la Scienza e la Tecnica delle Costruzioni, l’Architettura tecnica e la Composizione architettonica, la Geotecnica, l’Idraulica e le Costruzioni idrauliche, le Strade, i Trasporti, l’Urbanistica e altre discipline di confine quali l’Estimo, la Tecnologia dei materiali e la Topografia. Ciascuna di esse sviluppa tematiche legate anche alla trasformazione delle opere, come è oggi richiesto dalla società, riprendendo temi classici dell’ingegneria civile e dell’architettura e riproponendoli alla luce delle nuove esigenze di sostenibilità e sicurezza.</a:t>
            </a:r>
          </a:p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 temi di ricerca rispecchiano l’acquisizione di risultati originali su tematiche ad ampio spettro e di carattere interdisciplinare e costituiscono parte integrante dell’offerta formativa di primo e secondo livello (Corsi di Studio) e dell’offerta didattica di terzo livello (Dottorato). I docenti del DINCI partecipano a due Dottorati di ricerca dell’Ateneo: Dottorato in Ingegneria Civile e Industriale e Dottorato in Scienze e Ingegneria dell’Ambiente, delle Costruzioni e dell’Energia.</a:t>
            </a:r>
          </a:p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Il DINCI ha attive numerose convenzioni per tirocini con enti pubblici e privati e con aziende, tramite le quali gli studenti e i neo laureati acquisiscono esperienza diretta del mondo del lavoro. Numerosi sono anche i laboratori didattici e di ricerca.</a:t>
            </a:r>
          </a:p>
        </p:txBody>
      </p:sp>
      <p:pic>
        <p:nvPicPr>
          <p:cNvPr id="16388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1492250"/>
            <a:ext cx="3267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1491630"/>
            <a:ext cx="24606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DIPLOMA SCUOLA  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SUPERIORE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47864" y="1347614"/>
            <a:ext cx="2590800" cy="914400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LAUREA 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(3 </a:t>
            </a:r>
            <a:r>
              <a:rPr lang="it-IT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anni, 180 CFU)</a:t>
            </a:r>
            <a:endParaRPr lang="it-IT" sz="19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99792" y="4083918"/>
            <a:ext cx="3960440" cy="914400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DOTTORATO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RICERCA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(3 anni)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876256" y="3507854"/>
            <a:ext cx="1911350" cy="5691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2° LIVELLO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6200000">
            <a:off x="2863701" y="1615753"/>
            <a:ext cx="226219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8655461">
            <a:off x="6110579" y="1985191"/>
            <a:ext cx="225077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499992" y="2283718"/>
            <a:ext cx="333276" cy="265567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3825781">
            <a:off x="2780386" y="1972308"/>
            <a:ext cx="225077" cy="961929"/>
          </a:xfrm>
          <a:prstGeom prst="downArrow">
            <a:avLst>
              <a:gd name="adj1" fmla="val 29407"/>
              <a:gd name="adj2" fmla="val 4864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2915816" y="2643758"/>
            <a:ext cx="3505007" cy="1021906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LAUREA 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MAGISTRALE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 </a:t>
            </a:r>
            <a:r>
              <a:rPr lang="it-IT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anni, 120 CFU)</a:t>
            </a:r>
            <a:endParaRPr lang="it-IT" sz="19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516216" y="2139702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1° LIVELLO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51520" y="2859782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PROFESSIONE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8655461">
            <a:off x="6485084" y="3272602"/>
            <a:ext cx="217953" cy="588908"/>
          </a:xfrm>
          <a:prstGeom prst="downArrow">
            <a:avLst>
              <a:gd name="adj1" fmla="val 29407"/>
              <a:gd name="adj2" fmla="val 534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499992" y="3723878"/>
            <a:ext cx="333344" cy="265593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5400000">
            <a:off x="2360180" y="2911362"/>
            <a:ext cx="225098" cy="553986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>
                <a:cs typeface="Arial" pitchFamily="34" charset="0"/>
              </a:rPr>
              <a:t>					</a:t>
            </a:r>
            <a:r>
              <a:rPr lang="it-IT" sz="4400" i="1" dirty="0" smtClean="0">
                <a:cs typeface="Arial" pitchFamily="34" charset="0"/>
              </a:rPr>
              <a:t/>
            </a:r>
            <a:br>
              <a:rPr lang="it-IT" sz="4400" i="1" dirty="0" smtClean="0">
                <a:cs typeface="Arial" pitchFamily="34" charset="0"/>
              </a:rPr>
            </a:br>
            <a:r>
              <a:rPr lang="it-IT" altLang="it-IT" dirty="0" smtClean="0"/>
              <a:t>PERCORSI DI STUDIO	</a:t>
            </a:r>
            <a:endParaRPr alt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41088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Dipartiment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A3171E"/>
      </a:accent2>
      <a:accent3>
        <a:srgbClr val="B5E8F3"/>
      </a:accent3>
      <a:accent4>
        <a:srgbClr val="39639D"/>
      </a:accent4>
      <a:accent5>
        <a:srgbClr val="474B78"/>
      </a:accent5>
      <a:accent6>
        <a:srgbClr val="C00000"/>
      </a:accent6>
      <a:hlink>
        <a:srgbClr val="FFC000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partiment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FFC000"/>
    </a:accent1>
    <a:accent2>
      <a:srgbClr val="A3171E"/>
    </a:accent2>
    <a:accent3>
      <a:srgbClr val="B5E8F3"/>
    </a:accent3>
    <a:accent4>
      <a:srgbClr val="39639D"/>
    </a:accent4>
    <a:accent5>
      <a:srgbClr val="474B78"/>
    </a:accent5>
    <a:accent6>
      <a:srgbClr val="C00000"/>
    </a:accent6>
    <a:hlink>
      <a:srgbClr val="FFC000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Dipartiment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FFC000"/>
    </a:accent1>
    <a:accent2>
      <a:srgbClr val="A3171E"/>
    </a:accent2>
    <a:accent3>
      <a:srgbClr val="B5E8F3"/>
    </a:accent3>
    <a:accent4>
      <a:srgbClr val="39639D"/>
    </a:accent4>
    <a:accent5>
      <a:srgbClr val="474B78"/>
    </a:accent5>
    <a:accent6>
      <a:srgbClr val="C00000"/>
    </a:accent6>
    <a:hlink>
      <a:srgbClr val="FFC000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1278</Words>
  <Application>Microsoft Office PowerPoint</Application>
  <PresentationFormat>Presentazione su schermo (16:9)</PresentationFormat>
  <Paragraphs>163</Paragraphs>
  <Slides>42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Arial</vt:lpstr>
      <vt:lpstr>Calibri</vt:lpstr>
      <vt:lpstr>Rockwell</vt:lpstr>
      <vt:lpstr>Tw Cen MT</vt:lpstr>
      <vt:lpstr>Wingdings</vt:lpstr>
      <vt:lpstr>Wingdings 2</vt:lpstr>
      <vt:lpstr>WidescreenPresentation</vt:lpstr>
      <vt:lpstr>Presentazione standard di PowerPoint</vt:lpstr>
      <vt:lpstr>Il progetto</vt:lpstr>
      <vt:lpstr>UNIVERSITA' DELLA CALABRIA</vt:lpstr>
      <vt:lpstr>Il Campus</vt:lpstr>
      <vt:lpstr>Come raggiungere il Campus</vt:lpstr>
      <vt:lpstr>      L’UNIVERSITÀ </vt:lpstr>
      <vt:lpstr>DIPARTIMENTO DI INGEGNERIA CIVILE - dinci</vt:lpstr>
      <vt:lpstr>Presentazione standard di PowerPoint</vt:lpstr>
      <vt:lpstr>      PERCORSI DI STUDIO </vt:lpstr>
      <vt:lpstr>       PERCORSI DI STUDIO </vt:lpstr>
      <vt:lpstr>                                                                                             Offerta didattica del DINCI  -  A.A. 2016-2017</vt:lpstr>
      <vt:lpstr>DATI AMMISSIONE</vt:lpstr>
      <vt:lpstr>Provenienza iscritti</vt:lpstr>
      <vt:lpstr>Statistiche UNICAL</vt:lpstr>
      <vt:lpstr>Statistiche UNICAL</vt:lpstr>
      <vt:lpstr>Statistiche UNICAL</vt:lpstr>
      <vt:lpstr>Statistiche UNICAL</vt:lpstr>
      <vt:lpstr>Statistiche UNICAL</vt:lpstr>
      <vt:lpstr>Statistiche UNICAL</vt:lpstr>
      <vt:lpstr>Statistiche CISIA</vt:lpstr>
      <vt:lpstr>Statistiche CISIA</vt:lpstr>
      <vt:lpstr>Statistiche CISIA</vt:lpstr>
      <vt:lpstr>Statistiche CISIA</vt:lpstr>
      <vt:lpstr>Statistiche CISIA</vt:lpstr>
      <vt:lpstr>Statistiche CISIA</vt:lpstr>
      <vt:lpstr>Statistiche CISIA</vt:lpstr>
      <vt:lpstr>Dati MIUR</vt:lpstr>
      <vt:lpstr>Dati MIUR</vt:lpstr>
      <vt:lpstr>Dati MIUR</vt:lpstr>
      <vt:lpstr>Dati MIUR</vt:lpstr>
      <vt:lpstr>Dati MIUR</vt:lpstr>
      <vt:lpstr>Dati MIUR</vt:lpstr>
      <vt:lpstr>Dati MIUR</vt:lpstr>
      <vt:lpstr>Dati MIUR</vt:lpstr>
      <vt:lpstr>      I CREDITI FORMATIVI UNIVERSITARI (CFU)</vt:lpstr>
      <vt:lpstr>      I CREDITI FORMATIVI UNIVERSITARI (CFU)</vt:lpstr>
      <vt:lpstr>Come si accede al CdL in Ingegneria Civile?</vt:lpstr>
      <vt:lpstr>Esempi di quesiti </vt:lpstr>
      <vt:lpstr>Come si accede al CdL magistrale in Ingegneria Edile-Architettura?</vt:lpstr>
      <vt:lpstr>Esempi di quesiti </vt:lpstr>
      <vt:lpstr> Azioni in itinere</vt:lpstr>
      <vt:lpstr>Dove sono reperibili maggiori informazioni?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2013-04-24T07:06:14Z</dcterms:created>
  <dcterms:modified xsi:type="dcterms:W3CDTF">2017-01-19T07:55:15Z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