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6" r:id="rId17"/>
    <p:sldId id="277" r:id="rId18"/>
    <p:sldId id="278" r:id="rId19"/>
    <p:sldId id="269" r:id="rId20"/>
  </p:sldIdLst>
  <p:sldSz cx="9144000" cy="5143500" type="screen16x9"/>
  <p:notesSz cx="6858000" cy="9144000"/>
  <p:embeddedFontLst>
    <p:embeddedFont>
      <p:font typeface="Palatino Linotype" panose="02040502050505030304" pitchFamily="18" charset="0"/>
      <p:regular r:id="rId22"/>
      <p:bold r:id="rId23"/>
      <p:italic r:id="rId24"/>
      <p:boldItalic r:id="rId25"/>
    </p:embeddedFont>
    <p:embeddedFont>
      <p:font typeface="Roboto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35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10" autoAdjust="0"/>
    <p:restoredTop sz="94660"/>
  </p:normalViewPr>
  <p:slideViewPr>
    <p:cSldViewPr>
      <p:cViewPr varScale="1">
        <p:scale>
          <a:sx n="154" d="100"/>
          <a:sy n="154" d="100"/>
        </p:scale>
        <p:origin x="222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3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988115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418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5081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6971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1964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1692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831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492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9924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9807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3557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864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7423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1738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3240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>
                <a:solidFill>
                  <a:schemeClr val="dk2"/>
                </a:solidFill>
              </a:rPr>
              <a:pPr lvl="0">
                <a:spcBef>
                  <a:spcPts val="0"/>
                </a:spcBef>
                <a:buNone/>
              </a:pPr>
              <a:t>‹N›</a:t>
            </a:fld>
            <a:endParaRPr lang="it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Shape 86"/>
          <p:cNvGrpSpPr/>
          <p:nvPr/>
        </p:nvGrpSpPr>
        <p:grpSpPr>
          <a:xfrm>
            <a:off x="0" y="3903669"/>
            <a:ext cx="9144000" cy="1239924"/>
            <a:chOff x="0" y="3903669"/>
            <a:chExt cx="9144000" cy="1239924"/>
          </a:xfrm>
        </p:grpSpPr>
        <p:sp>
          <p:nvSpPr>
            <p:cNvPr id="87" name="Shape 87"/>
            <p:cNvSpPr/>
            <p:nvPr/>
          </p:nvSpPr>
          <p:spPr>
            <a:xfrm>
              <a:off x="8154895" y="3903669"/>
              <a:ext cx="989099" cy="987899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 flipH="1">
              <a:off x="6181161" y="3903669"/>
              <a:ext cx="989099" cy="987899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>
              <a:off x="7170274" y="3903669"/>
              <a:ext cx="989099" cy="9878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 rot="10800000">
              <a:off x="8154757" y="3903682"/>
              <a:ext cx="989099" cy="987899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>
              <a:off x="0" y="4891594"/>
              <a:ext cx="9144000" cy="25199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460431" y="465118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‹N›</a:t>
            </a:fld>
            <a:endParaRPr lang="it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Shape 96"/>
          <p:cNvGrpSpPr/>
          <p:nvPr/>
        </p:nvGrpSpPr>
        <p:grpSpPr>
          <a:xfrm>
            <a:off x="6098378" y="3"/>
            <a:ext cx="3045625" cy="2030571"/>
            <a:chOff x="6098378" y="3"/>
            <a:chExt cx="3045625" cy="2030571"/>
          </a:xfrm>
        </p:grpSpPr>
        <p:sp>
          <p:nvSpPr>
            <p:cNvPr id="97" name="Shape 97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Shape 98"/>
            <p:cNvSpPr/>
            <p:nvPr/>
          </p:nvSpPr>
          <p:spPr>
            <a:xfrm flipH="1">
              <a:off x="7113463" y="3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Shape 99"/>
            <p:cNvSpPr/>
            <p:nvPr/>
          </p:nvSpPr>
          <p:spPr>
            <a:xfrm rot="10800000" flipH="1">
              <a:off x="7113588" y="10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Shape 100"/>
            <p:cNvSpPr/>
            <p:nvPr/>
          </p:nvSpPr>
          <p:spPr>
            <a:xfrm rot="10800000">
              <a:off x="6098378" y="95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Shape 101"/>
            <p:cNvSpPr/>
            <p:nvPr/>
          </p:nvSpPr>
          <p:spPr>
            <a:xfrm rot="10800000">
              <a:off x="8128789" y="1015374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" name="Shape 10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ubTitle" idx="1"/>
          </p:nvPr>
        </p:nvSpPr>
        <p:spPr>
          <a:xfrm>
            <a:off x="598087" y="2715911"/>
            <a:ext cx="8222100" cy="43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60431" y="465118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‹N›</a:t>
            </a:fld>
            <a:endParaRPr lang="it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6098378" y="3"/>
            <a:ext cx="3045625" cy="2030571"/>
            <a:chOff x="6098378" y="3"/>
            <a:chExt cx="3045625" cy="2030571"/>
          </a:xfrm>
        </p:grpSpPr>
        <p:sp>
          <p:nvSpPr>
            <p:cNvPr id="107" name="Shape 107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Shape 108"/>
            <p:cNvSpPr/>
            <p:nvPr/>
          </p:nvSpPr>
          <p:spPr>
            <a:xfrm flipH="1">
              <a:off x="7113463" y="3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Shape 109"/>
            <p:cNvSpPr/>
            <p:nvPr/>
          </p:nvSpPr>
          <p:spPr>
            <a:xfrm rot="10800000" flipH="1">
              <a:off x="7113588" y="10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Shape 110"/>
            <p:cNvSpPr/>
            <p:nvPr/>
          </p:nvSpPr>
          <p:spPr>
            <a:xfrm rot="10800000">
              <a:off x="6098378" y="95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Shape 111"/>
            <p:cNvSpPr/>
            <p:nvPr/>
          </p:nvSpPr>
          <p:spPr>
            <a:xfrm rot="10800000">
              <a:off x="8128789" y="1015374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8460431" y="465118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‹N›</a:t>
            </a:fld>
            <a:endParaRPr lang="it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899" cy="3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899" cy="3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8460431" y="465118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it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Arial"/>
                <a:buNone/>
              </a:pPr>
              <a:t>‹N›</a:t>
            </a:fld>
            <a:endParaRPr lang="it"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460431" y="465118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it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Arial"/>
                <a:buNone/>
              </a:pPr>
              <a:t>‹N›</a:t>
            </a:fld>
            <a:endParaRPr lang="it"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7999" cy="310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8460431" y="465118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it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Arial"/>
                <a:buNone/>
              </a:pPr>
              <a:t>‹N›</a:t>
            </a:fld>
            <a:endParaRPr lang="it"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Shape 127"/>
          <p:cNvGrpSpPr/>
          <p:nvPr/>
        </p:nvGrpSpPr>
        <p:grpSpPr>
          <a:xfrm>
            <a:off x="6098378" y="3"/>
            <a:ext cx="3045625" cy="2030571"/>
            <a:chOff x="6098378" y="3"/>
            <a:chExt cx="3045625" cy="2030571"/>
          </a:xfrm>
        </p:grpSpPr>
        <p:sp>
          <p:nvSpPr>
            <p:cNvPr id="128" name="Shape 128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 flipH="1">
              <a:off x="7113463" y="3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Shape 130"/>
            <p:cNvSpPr/>
            <p:nvPr/>
          </p:nvSpPr>
          <p:spPr>
            <a:xfrm rot="10800000" flipH="1">
              <a:off x="7113588" y="105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 rot="10800000">
              <a:off x="6098378" y="9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Shape 132"/>
            <p:cNvSpPr/>
            <p:nvPr/>
          </p:nvSpPr>
          <p:spPr>
            <a:xfrm rot="10800000">
              <a:off x="8128789" y="101537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8460431" y="465118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‹N›</a:t>
            </a:fld>
            <a:endParaRPr lang="it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4572000" y="-17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7" name="Shape 13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199" cy="156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Roboto"/>
              <a:buNone/>
              <a:defRPr sz="4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Roboto"/>
              <a:buNone/>
              <a:defRPr sz="4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Roboto"/>
              <a:buNone/>
              <a:defRPr sz="4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Roboto"/>
              <a:buNone/>
              <a:defRPr sz="4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Roboto"/>
              <a:buNone/>
              <a:defRPr sz="4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Roboto"/>
              <a:buNone/>
              <a:defRPr sz="4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Roboto"/>
              <a:buNone/>
              <a:defRPr sz="4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Roboto"/>
              <a:buNone/>
              <a:defRPr sz="4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199" cy="1269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8460431" y="465118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‹N›</a:t>
            </a:fld>
            <a:endParaRPr lang="it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460431" y="465118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it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Arial"/>
                <a:buNone/>
              </a:pPr>
              <a:t>‹N›</a:t>
            </a:fld>
            <a:endParaRPr lang="it"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Shape 146"/>
          <p:cNvGrpSpPr/>
          <p:nvPr/>
        </p:nvGrpSpPr>
        <p:grpSpPr>
          <a:xfrm>
            <a:off x="6098378" y="3"/>
            <a:ext cx="3045625" cy="2030571"/>
            <a:chOff x="6098378" y="3"/>
            <a:chExt cx="3045625" cy="2030571"/>
          </a:xfrm>
        </p:grpSpPr>
        <p:sp>
          <p:nvSpPr>
            <p:cNvPr id="147" name="Shape 147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Shape 148"/>
            <p:cNvSpPr/>
            <p:nvPr/>
          </p:nvSpPr>
          <p:spPr>
            <a:xfrm flipH="1">
              <a:off x="7113463" y="3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Shape 149"/>
            <p:cNvSpPr/>
            <p:nvPr/>
          </p:nvSpPr>
          <p:spPr>
            <a:xfrm rot="10800000" flipH="1">
              <a:off x="7113588" y="10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Shape 150"/>
            <p:cNvSpPr/>
            <p:nvPr/>
          </p:nvSpPr>
          <p:spPr>
            <a:xfrm rot="10800000">
              <a:off x="6098378" y="95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Shape 151"/>
            <p:cNvSpPr/>
            <p:nvPr/>
          </p:nvSpPr>
          <p:spPr>
            <a:xfrm rot="10800000">
              <a:off x="8128789" y="1015374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11700" y="1256050"/>
            <a:ext cx="8520599" cy="203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algn="ctr">
              <a:spcBef>
                <a:spcPts val="0"/>
              </a:spcBef>
              <a:buClr>
                <a:schemeClr val="lt1"/>
              </a:buClr>
              <a:buFont typeface="Roboto"/>
              <a:buNone/>
              <a:defRPr sz="1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 algn="ctr">
              <a:spcBef>
                <a:spcPts val="0"/>
              </a:spcBef>
              <a:buClr>
                <a:schemeClr val="lt1"/>
              </a:buClr>
              <a:buFont typeface="Roboto"/>
              <a:buNone/>
              <a:defRPr sz="1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 algn="ctr">
              <a:spcBef>
                <a:spcPts val="0"/>
              </a:spcBef>
              <a:buClr>
                <a:schemeClr val="lt1"/>
              </a:buClr>
              <a:buFont typeface="Roboto"/>
              <a:buNone/>
              <a:defRPr sz="1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 algn="ctr">
              <a:spcBef>
                <a:spcPts val="0"/>
              </a:spcBef>
              <a:buClr>
                <a:schemeClr val="lt1"/>
              </a:buClr>
              <a:buFont typeface="Roboto"/>
              <a:buNone/>
              <a:defRPr sz="1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 algn="ctr">
              <a:spcBef>
                <a:spcPts val="0"/>
              </a:spcBef>
              <a:buClr>
                <a:schemeClr val="lt1"/>
              </a:buClr>
              <a:buFont typeface="Roboto"/>
              <a:buNone/>
              <a:defRPr sz="1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 algn="ctr">
              <a:spcBef>
                <a:spcPts val="0"/>
              </a:spcBef>
              <a:buClr>
                <a:schemeClr val="lt1"/>
              </a:buClr>
              <a:buFont typeface="Roboto"/>
              <a:buNone/>
              <a:defRPr sz="1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 algn="ctr">
              <a:spcBef>
                <a:spcPts val="0"/>
              </a:spcBef>
              <a:buClr>
                <a:schemeClr val="lt1"/>
              </a:buClr>
              <a:buFont typeface="Roboto"/>
              <a:buNone/>
              <a:defRPr sz="1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 algn="ctr">
              <a:spcBef>
                <a:spcPts val="0"/>
              </a:spcBef>
              <a:buClr>
                <a:schemeClr val="lt1"/>
              </a:buClr>
              <a:buFont typeface="Roboto"/>
              <a:buNone/>
              <a:defRPr sz="1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599" cy="128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8460431" y="465118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‹N›</a:t>
            </a:fld>
            <a:endParaRPr lang="it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8460431" y="465118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it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Arial"/>
                <a:buNone/>
              </a:pPr>
              <a:t>‹N›</a:t>
            </a:fld>
            <a:endParaRPr lang="it"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Shape 162"/>
          <p:cNvGrpSpPr/>
          <p:nvPr/>
        </p:nvGrpSpPr>
        <p:grpSpPr>
          <a:xfrm>
            <a:off x="0" y="3903669"/>
            <a:ext cx="9144000" cy="1239924"/>
            <a:chOff x="0" y="3903669"/>
            <a:chExt cx="9144000" cy="1239924"/>
          </a:xfrm>
        </p:grpSpPr>
        <p:sp>
          <p:nvSpPr>
            <p:cNvPr id="163" name="Shape 163"/>
            <p:cNvSpPr/>
            <p:nvPr/>
          </p:nvSpPr>
          <p:spPr>
            <a:xfrm>
              <a:off x="8154895" y="3903669"/>
              <a:ext cx="989099" cy="987899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 flipH="1">
              <a:off x="6181161" y="3903669"/>
              <a:ext cx="989099" cy="987899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7170274" y="3903669"/>
              <a:ext cx="989099" cy="9878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 rot="10800000">
              <a:off x="8154757" y="3903682"/>
              <a:ext cx="989099" cy="987899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0" y="4891594"/>
              <a:ext cx="9144000" cy="25199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8460431" y="465118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‹N›</a:t>
            </a:fld>
            <a:endParaRPr lang="it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Shape 172"/>
          <p:cNvGrpSpPr/>
          <p:nvPr/>
        </p:nvGrpSpPr>
        <p:grpSpPr>
          <a:xfrm>
            <a:off x="6098378" y="3"/>
            <a:ext cx="3045625" cy="2030571"/>
            <a:chOff x="6098378" y="3"/>
            <a:chExt cx="3045625" cy="2030571"/>
          </a:xfrm>
        </p:grpSpPr>
        <p:sp>
          <p:nvSpPr>
            <p:cNvPr id="173" name="Shape 173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 flipH="1">
              <a:off x="7113463" y="3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 rot="10800000" flipH="1">
              <a:off x="7113588" y="10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 rot="10800000">
              <a:off x="6098378" y="95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 rot="10800000">
              <a:off x="8128789" y="1015374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" name="Shape 178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subTitle" idx="1"/>
          </p:nvPr>
        </p:nvSpPr>
        <p:spPr>
          <a:xfrm>
            <a:off x="598087" y="2715911"/>
            <a:ext cx="8222100" cy="43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8460431" y="465118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‹N›</a:t>
            </a:fld>
            <a:endParaRPr lang="it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Shape 182"/>
          <p:cNvGrpSpPr/>
          <p:nvPr/>
        </p:nvGrpSpPr>
        <p:grpSpPr>
          <a:xfrm>
            <a:off x="6098378" y="3"/>
            <a:ext cx="3045625" cy="2030571"/>
            <a:chOff x="6098378" y="3"/>
            <a:chExt cx="3045625" cy="2030571"/>
          </a:xfrm>
        </p:grpSpPr>
        <p:sp>
          <p:nvSpPr>
            <p:cNvPr id="183" name="Shape 183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 flipH="1">
              <a:off x="7113463" y="3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 rot="10800000" flipH="1">
              <a:off x="7113588" y="10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 rot="10800000">
              <a:off x="6098378" y="95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 rot="10800000">
              <a:off x="8128789" y="1015374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460431" y="465118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‹N›</a:t>
            </a:fld>
            <a:endParaRPr lang="it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899" cy="3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899" cy="3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sldNum" idx="12"/>
          </p:nvPr>
        </p:nvSpPr>
        <p:spPr>
          <a:xfrm>
            <a:off x="8460431" y="465118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it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Arial"/>
                <a:buNone/>
              </a:pPr>
              <a:t>‹N›</a:t>
            </a:fld>
            <a:endParaRPr lang="it"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8460431" y="465118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it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Arial"/>
                <a:buNone/>
              </a:pPr>
              <a:t>‹N›</a:t>
            </a:fld>
            <a:endParaRPr lang="it"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7999" cy="310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8460431" y="465118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it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Arial"/>
                <a:buNone/>
              </a:pPr>
              <a:t>‹N›</a:t>
            </a:fld>
            <a:endParaRPr lang="it"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Shape 203"/>
          <p:cNvGrpSpPr/>
          <p:nvPr/>
        </p:nvGrpSpPr>
        <p:grpSpPr>
          <a:xfrm>
            <a:off x="6098378" y="3"/>
            <a:ext cx="3045625" cy="2030571"/>
            <a:chOff x="6098378" y="3"/>
            <a:chExt cx="3045625" cy="2030571"/>
          </a:xfrm>
        </p:grpSpPr>
        <p:sp>
          <p:nvSpPr>
            <p:cNvPr id="204" name="Shape 204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 flipH="1">
              <a:off x="7113463" y="3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 rot="10800000" flipH="1">
              <a:off x="7113588" y="105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 rot="10800000">
              <a:off x="6098378" y="9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 rot="10800000">
              <a:off x="8128789" y="101537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8460431" y="465118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‹N›</a:t>
            </a:fld>
            <a:endParaRPr lang="it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/>
        </p:nvSpPr>
        <p:spPr>
          <a:xfrm>
            <a:off x="4572000" y="-17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3" name="Shape 21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199" cy="156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Roboto"/>
              <a:buNone/>
              <a:defRPr sz="4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Roboto"/>
              <a:buNone/>
              <a:defRPr sz="4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Roboto"/>
              <a:buNone/>
              <a:defRPr sz="4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Roboto"/>
              <a:buNone/>
              <a:defRPr sz="4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Roboto"/>
              <a:buNone/>
              <a:defRPr sz="4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Roboto"/>
              <a:buNone/>
              <a:defRPr sz="4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Roboto"/>
              <a:buNone/>
              <a:defRPr sz="4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Roboto"/>
              <a:buNone/>
              <a:defRPr sz="4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199" cy="1269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8460431" y="465118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‹N›</a:t>
            </a:fld>
            <a:endParaRPr lang="it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sldNum" idx="12"/>
          </p:nvPr>
        </p:nvSpPr>
        <p:spPr>
          <a:xfrm>
            <a:off x="8460431" y="465118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it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Arial"/>
                <a:buNone/>
              </a:pPr>
              <a:t>‹N›</a:t>
            </a:fld>
            <a:endParaRPr lang="it"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Shape 222"/>
          <p:cNvGrpSpPr/>
          <p:nvPr/>
        </p:nvGrpSpPr>
        <p:grpSpPr>
          <a:xfrm>
            <a:off x="6098378" y="3"/>
            <a:ext cx="3045625" cy="2030571"/>
            <a:chOff x="6098378" y="3"/>
            <a:chExt cx="3045625" cy="2030571"/>
          </a:xfrm>
        </p:grpSpPr>
        <p:sp>
          <p:nvSpPr>
            <p:cNvPr id="223" name="Shape 223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 flipH="1">
              <a:off x="7113463" y="3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 rot="10800000" flipH="1">
              <a:off x="7113588" y="10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Shape 226"/>
            <p:cNvSpPr/>
            <p:nvPr/>
          </p:nvSpPr>
          <p:spPr>
            <a:xfrm rot="10800000">
              <a:off x="6098378" y="95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Shape 227"/>
            <p:cNvSpPr/>
            <p:nvPr/>
          </p:nvSpPr>
          <p:spPr>
            <a:xfrm rot="10800000">
              <a:off x="8128789" y="1015374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311700" y="1256050"/>
            <a:ext cx="8520599" cy="203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algn="ctr">
              <a:spcBef>
                <a:spcPts val="0"/>
              </a:spcBef>
              <a:buClr>
                <a:schemeClr val="lt1"/>
              </a:buClr>
              <a:buFont typeface="Roboto"/>
              <a:buNone/>
              <a:defRPr sz="1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 algn="ctr">
              <a:spcBef>
                <a:spcPts val="0"/>
              </a:spcBef>
              <a:buClr>
                <a:schemeClr val="lt1"/>
              </a:buClr>
              <a:buFont typeface="Roboto"/>
              <a:buNone/>
              <a:defRPr sz="1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 algn="ctr">
              <a:spcBef>
                <a:spcPts val="0"/>
              </a:spcBef>
              <a:buClr>
                <a:schemeClr val="lt1"/>
              </a:buClr>
              <a:buFont typeface="Roboto"/>
              <a:buNone/>
              <a:defRPr sz="1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 algn="ctr">
              <a:spcBef>
                <a:spcPts val="0"/>
              </a:spcBef>
              <a:buClr>
                <a:schemeClr val="lt1"/>
              </a:buClr>
              <a:buFont typeface="Roboto"/>
              <a:buNone/>
              <a:defRPr sz="1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 algn="ctr">
              <a:spcBef>
                <a:spcPts val="0"/>
              </a:spcBef>
              <a:buClr>
                <a:schemeClr val="lt1"/>
              </a:buClr>
              <a:buFont typeface="Roboto"/>
              <a:buNone/>
              <a:defRPr sz="1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 algn="ctr">
              <a:spcBef>
                <a:spcPts val="0"/>
              </a:spcBef>
              <a:buClr>
                <a:schemeClr val="lt1"/>
              </a:buClr>
              <a:buFont typeface="Roboto"/>
              <a:buNone/>
              <a:defRPr sz="1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 algn="ctr">
              <a:spcBef>
                <a:spcPts val="0"/>
              </a:spcBef>
              <a:buClr>
                <a:schemeClr val="lt1"/>
              </a:buClr>
              <a:buFont typeface="Roboto"/>
              <a:buNone/>
              <a:defRPr sz="1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 algn="ctr">
              <a:spcBef>
                <a:spcPts val="0"/>
              </a:spcBef>
              <a:buClr>
                <a:schemeClr val="lt1"/>
              </a:buClr>
              <a:buFont typeface="Roboto"/>
              <a:buNone/>
              <a:defRPr sz="1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599" cy="128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8460431" y="465118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‹N›</a:t>
            </a:fld>
            <a:endParaRPr lang="it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8460431" y="465118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it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Arial"/>
                <a:buNone/>
              </a:pPr>
              <a:t>‹N›</a:t>
            </a:fld>
            <a:endParaRPr lang="it"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>
                <a:solidFill>
                  <a:schemeClr val="dk2"/>
                </a:solidFill>
              </a:rPr>
              <a:pPr lvl="0">
                <a:spcBef>
                  <a:spcPts val="0"/>
                </a:spcBef>
                <a:buNone/>
              </a:pPr>
              <a:t>‹N›</a:t>
            </a:fld>
            <a:endParaRPr lang="it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>
                <a:solidFill>
                  <a:schemeClr val="dk2"/>
                </a:solidFill>
              </a:rPr>
              <a:pPr lvl="0">
                <a:spcBef>
                  <a:spcPts val="0"/>
                </a:spcBef>
                <a:buNone/>
              </a:pPr>
              <a:t>‹N›</a:t>
            </a:fld>
            <a:endParaRPr lang="it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>
                <a:solidFill>
                  <a:schemeClr val="dk2"/>
                </a:solidFill>
              </a:rPr>
              <a:pPr lvl="0">
                <a:spcBef>
                  <a:spcPts val="0"/>
                </a:spcBef>
                <a:buNone/>
              </a:pPr>
              <a:t>‹N›</a:t>
            </a:fld>
            <a:endParaRPr lang="it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>
                <a:solidFill>
                  <a:schemeClr val="dk2"/>
                </a:solidFill>
              </a:rPr>
              <a:pPr lvl="0">
                <a:spcBef>
                  <a:spcPts val="0"/>
                </a:spcBef>
                <a:buNone/>
              </a:pPr>
              <a:t>‹N›</a:t>
            </a:fld>
            <a:endParaRPr lang="it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it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pPr lvl="0" algn="r">
                <a:spcBef>
                  <a:spcPts val="0"/>
                </a:spcBef>
                <a:buNone/>
              </a:pPr>
              <a:t>‹N›</a:t>
            </a:fld>
            <a:endParaRPr lang="it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460431" y="465118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fld id="{00000000-1234-1234-1234-123412341234}" type="slidenum">
              <a:rPr lang="it"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Roboto"/>
                <a:buNone/>
              </a:pPr>
              <a:t>‹N›</a:t>
            </a:fld>
            <a:endParaRPr lang="it" sz="1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8460431" y="465118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fld id="{00000000-1234-1234-1234-123412341234}" type="slidenum">
              <a:rPr lang="it"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Roboto"/>
                <a:buNone/>
              </a:pPr>
              <a:t>‹N›</a:t>
            </a:fld>
            <a:endParaRPr lang="it" sz="1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ctrTitle"/>
          </p:nvPr>
        </p:nvSpPr>
        <p:spPr>
          <a:xfrm>
            <a:off x="0" y="2211710"/>
            <a:ext cx="9144000" cy="85887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it" sz="4800" b="1" dirty="0" smtClean="0"/>
              <a:t>Le professioni di cura</a:t>
            </a:r>
            <a:endParaRPr lang="it" sz="4800" b="1" dirty="0"/>
          </a:p>
        </p:txBody>
      </p:sp>
      <p:sp>
        <p:nvSpPr>
          <p:cNvPr id="238" name="Shape 238"/>
          <p:cNvSpPr txBox="1">
            <a:spLocks noGrp="1"/>
          </p:cNvSpPr>
          <p:nvPr>
            <p:ph type="subTitle" idx="1"/>
          </p:nvPr>
        </p:nvSpPr>
        <p:spPr>
          <a:xfrm>
            <a:off x="179512" y="3075806"/>
            <a:ext cx="8782200" cy="119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it" sz="3200" dirty="0" smtClean="0"/>
              <a:t>Percorsi e strumenti per l’orientamento</a:t>
            </a:r>
            <a:endParaRPr lang="it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419873" y="3867894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i="1" dirty="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Ricerca realizzata dagli studenti del Liceo scientifico E. Fermi</a:t>
            </a:r>
          </a:p>
        </p:txBody>
      </p:sp>
      <p:pic>
        <p:nvPicPr>
          <p:cNvPr id="5" name="Picture 5" descr="http://gutenbergcalabria.it/wp-content/uploads/2014/05/BB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3478"/>
            <a:ext cx="7810500" cy="1352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/>
          <p:nvPr/>
        </p:nvSpPr>
        <p:spPr>
          <a:xfrm>
            <a:off x="3625981" y="1733992"/>
            <a:ext cx="2237400" cy="7458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it" sz="2400" b="1" i="0" u="none" strike="noStrike" cap="none" dirty="0" smtClean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Infermiere</a:t>
            </a:r>
            <a:endParaRPr lang="it" sz="1600" b="1" i="0" u="none" strike="noStrike" cap="none" dirty="0">
              <a:solidFill>
                <a:schemeClr val="bg2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Shape 429"/>
          <p:cNvSpPr/>
          <p:nvPr/>
        </p:nvSpPr>
        <p:spPr>
          <a:xfrm>
            <a:off x="214108" y="187123"/>
            <a:ext cx="2358000" cy="656435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25000"/>
              <a:buFont typeface="Arial"/>
              <a:buNone/>
            </a:pPr>
            <a:r>
              <a:rPr lang="it" sz="1000" i="0" u="none" strike="noStrike" cap="none" dirty="0" smtClean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DELLA PREVENZIONE</a:t>
            </a:r>
            <a:r>
              <a:rPr lang="it" sz="10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it" sz="100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informa, educa </a:t>
            </a:r>
            <a:r>
              <a:rPr lang="it" sz="10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it" sz="100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sostIene </a:t>
            </a:r>
            <a:r>
              <a:rPr lang="it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lang="it" sz="1000" b="0" i="0" u="none" strike="noStrike" cap="none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cittadino</a:t>
            </a:r>
          </a:p>
        </p:txBody>
      </p:sp>
      <p:sp>
        <p:nvSpPr>
          <p:cNvPr id="430" name="Shape 430"/>
          <p:cNvSpPr/>
          <p:nvPr/>
        </p:nvSpPr>
        <p:spPr>
          <a:xfrm>
            <a:off x="214108" y="1115225"/>
            <a:ext cx="2116500" cy="672465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25000"/>
              <a:buFont typeface="Arial"/>
              <a:buNone/>
            </a:pPr>
            <a:r>
              <a:rPr lang="it" sz="1000" i="0" u="none" strike="noStrike" cap="none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DELLA CURA</a:t>
            </a:r>
            <a:r>
              <a:rPr lang="it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it" sz="1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opera intervenendo nella </a:t>
            </a:r>
            <a:r>
              <a:rPr lang="it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diagnosi, cura e riabilitazione</a:t>
            </a:r>
          </a:p>
        </p:txBody>
      </p:sp>
      <p:sp>
        <p:nvSpPr>
          <p:cNvPr id="431" name="Shape 431"/>
          <p:cNvSpPr/>
          <p:nvPr/>
        </p:nvSpPr>
        <p:spPr>
          <a:xfrm>
            <a:off x="254962" y="2178141"/>
            <a:ext cx="2358000" cy="734427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25000"/>
              <a:buFont typeface="Arial"/>
              <a:buNone/>
            </a:pPr>
            <a:r>
              <a:rPr lang="it" sz="1000" i="0" u="none" strike="noStrike" cap="none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DELL’ASSISTENZA</a:t>
            </a:r>
            <a:r>
              <a:rPr lang="it" sz="10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it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" sz="1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individua </a:t>
            </a:r>
            <a:r>
              <a:rPr lang="it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it" sz="1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gestisce </a:t>
            </a:r>
            <a:r>
              <a:rPr lang="it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bisogni di assistenza della persona e della famiglia.</a:t>
            </a:r>
          </a:p>
        </p:txBody>
      </p:sp>
      <p:sp>
        <p:nvSpPr>
          <p:cNvPr id="432" name="Shape 432"/>
          <p:cNvSpPr/>
          <p:nvPr/>
        </p:nvSpPr>
        <p:spPr>
          <a:xfrm>
            <a:off x="242623" y="3303018"/>
            <a:ext cx="2346899" cy="7809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25000"/>
              <a:buFont typeface="Arial"/>
              <a:buNone/>
            </a:pPr>
            <a:r>
              <a:rPr lang="it" sz="1000" i="0" u="none" strike="noStrike" cap="none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DELLA </a:t>
            </a:r>
            <a:r>
              <a:rPr lang="it" sz="1000" i="0" u="none" strike="noStrike" cap="none" dirty="0" smtClean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RIABILITAZIONE</a:t>
            </a:r>
            <a:r>
              <a:rPr lang="it" sz="1000" b="1" i="0" u="none" strike="noStrike" cap="none" dirty="0" smtClean="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it" sz="1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promuove </a:t>
            </a:r>
            <a:r>
              <a:rPr lang="it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it" sz="1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sostiene </a:t>
            </a:r>
            <a:r>
              <a:rPr lang="it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recupero, in particolare nelle malattie croniche, </a:t>
            </a:r>
            <a:r>
              <a:rPr lang="it" sz="1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rieducando </a:t>
            </a:r>
            <a:r>
              <a:rPr lang="it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lang="it" sz="1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singolo paziente</a:t>
            </a:r>
            <a:endParaRPr lang="it"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Shape 433"/>
          <p:cNvSpPr/>
          <p:nvPr/>
        </p:nvSpPr>
        <p:spPr>
          <a:xfrm>
            <a:off x="6431012" y="2124652"/>
            <a:ext cx="2343484" cy="1730173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212121"/>
              </a:buClr>
              <a:buSzPct val="25000"/>
            </a:pPr>
            <a:r>
              <a:rPr lang="it" sz="1200" i="0" u="none" strike="noStrike" cap="none" dirty="0" smtClean="0">
                <a:solidFill>
                  <a:srgbClr val="212121"/>
                </a:solidFill>
                <a:sym typeface="Arial"/>
              </a:rPr>
              <a:t>Laurea </a:t>
            </a:r>
            <a:r>
              <a:rPr lang="it" sz="1200" i="0" u="none" strike="noStrike" cap="none" dirty="0">
                <a:solidFill>
                  <a:srgbClr val="212121"/>
                </a:solidFill>
                <a:sym typeface="Arial"/>
              </a:rPr>
              <a:t>di primo livello (triennale</a:t>
            </a:r>
            <a:r>
              <a:rPr lang="it" sz="1200" i="0" u="none" strike="noStrike" cap="none" dirty="0" smtClean="0">
                <a:solidFill>
                  <a:srgbClr val="212121"/>
                </a:solidFill>
                <a:sym typeface="Arial"/>
              </a:rPr>
              <a:t>)</a:t>
            </a:r>
          </a:p>
          <a:p>
            <a:pPr>
              <a:buClr>
                <a:srgbClr val="212121"/>
              </a:buClr>
              <a:buSzPct val="25000"/>
            </a:pPr>
            <a:r>
              <a:rPr lang="it" sz="1200" dirty="0" smtClean="0"/>
              <a:t>Formazione </a:t>
            </a:r>
            <a:r>
              <a:rPr lang="it" sz="1200" dirty="0"/>
              <a:t>continua e costante nel </a:t>
            </a:r>
            <a:r>
              <a:rPr lang="it" sz="1200" dirty="0" smtClean="0"/>
              <a:t>tempo</a:t>
            </a:r>
            <a:r>
              <a:rPr lang="it" sz="1200" dirty="0"/>
              <a:t> </a:t>
            </a:r>
            <a:r>
              <a:rPr lang="it" sz="1200" dirty="0" smtClean="0"/>
              <a:t>e percorsi </a:t>
            </a:r>
            <a:r>
              <a:rPr lang="it" sz="1200" dirty="0"/>
              <a:t>di ricerca </a:t>
            </a:r>
            <a:r>
              <a:rPr lang="it" sz="1200" dirty="0" smtClean="0"/>
              <a:t>per </a:t>
            </a:r>
            <a:r>
              <a:rPr lang="it" sz="1200" dirty="0"/>
              <a:t>approfondire  il proprio patrimonio professionale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25000"/>
              <a:buFont typeface="Arial"/>
              <a:buNone/>
            </a:pPr>
            <a:endParaRPr lang="it" sz="1400" b="1" i="0" u="none" strike="noStrike" cap="none" dirty="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Shape 437"/>
          <p:cNvSpPr/>
          <p:nvPr/>
        </p:nvSpPr>
        <p:spPr>
          <a:xfrm>
            <a:off x="6385036" y="120775"/>
            <a:ext cx="2435436" cy="1844995"/>
          </a:xfrm>
          <a:prstGeom prst="roundRect">
            <a:avLst>
              <a:gd name="adj" fmla="val 16667"/>
            </a:avLst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buClr>
                <a:srgbClr val="000000"/>
              </a:buClr>
              <a:buSzPct val="25000"/>
            </a:pPr>
            <a:endParaRPr lang="it" sz="12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lvl="0">
              <a:buClr>
                <a:srgbClr val="000000"/>
              </a:buClr>
              <a:buSzPct val="25000"/>
            </a:pPr>
            <a:r>
              <a:rPr lang="it" sz="1200" b="0" i="0" u="none" strike="noStrike" cap="none" dirty="0" smtClean="0">
                <a:solidFill>
                  <a:srgbClr val="000000"/>
                </a:solidFill>
                <a:sym typeface="Arial"/>
              </a:rPr>
              <a:t>Lavora </a:t>
            </a:r>
            <a:r>
              <a:rPr lang="it" sz="1200" b="0" i="0" u="none" strike="noStrike" cap="none" dirty="0">
                <a:solidFill>
                  <a:srgbClr val="000000"/>
                </a:solidFill>
                <a:sym typeface="Arial"/>
              </a:rPr>
              <a:t>in tutte le strutture </a:t>
            </a:r>
            <a:r>
              <a:rPr lang="it" sz="1200" b="0" i="0" u="none" strike="noStrike" cap="none" dirty="0" smtClean="0">
                <a:solidFill>
                  <a:srgbClr val="000000"/>
                </a:solidFill>
                <a:sym typeface="Arial"/>
              </a:rPr>
              <a:t>pubbliche </a:t>
            </a:r>
            <a:r>
              <a:rPr lang="it" sz="1200" b="0" i="0" u="none" strike="noStrike" cap="none" dirty="0">
                <a:solidFill>
                  <a:srgbClr val="000000"/>
                </a:solidFill>
                <a:sym typeface="Arial"/>
              </a:rPr>
              <a:t>o private territoriali (distretti sanitari, ambulatori specialistici</a:t>
            </a:r>
            <a:r>
              <a:rPr lang="it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it" dirty="0"/>
              <a:t> </a:t>
            </a:r>
            <a:r>
              <a:rPr lang="it" sz="1200" dirty="0"/>
              <a:t>Strutture di ricovero (ospedali, hospice)</a:t>
            </a:r>
          </a:p>
          <a:p>
            <a:pPr lvl="0">
              <a:buClr>
                <a:srgbClr val="000000"/>
              </a:buClr>
              <a:buSzPct val="25000"/>
            </a:pPr>
            <a:r>
              <a:rPr lang="it" sz="1200" dirty="0" smtClean="0"/>
              <a:t>Può </a:t>
            </a:r>
            <a:r>
              <a:rPr lang="it" sz="1200" dirty="0"/>
              <a:t>esercitare come dipendente o come libero professionista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lang="it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8" name="Shape 438"/>
          <p:cNvCxnSpPr/>
          <p:nvPr/>
        </p:nvCxnSpPr>
        <p:spPr>
          <a:xfrm rot="10800000" flipH="1">
            <a:off x="5276338" y="616144"/>
            <a:ext cx="1097399" cy="1039799"/>
          </a:xfrm>
          <a:prstGeom prst="curvedConnector3">
            <a:avLst>
              <a:gd name="adj1" fmla="val 4999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9" name="Shape 439"/>
          <p:cNvCxnSpPr/>
          <p:nvPr/>
        </p:nvCxnSpPr>
        <p:spPr>
          <a:xfrm>
            <a:off x="4975749" y="2507999"/>
            <a:ext cx="1397988" cy="783337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0" name="Shape 440"/>
          <p:cNvCxnSpPr>
            <a:stCxn id="428" idx="1"/>
            <a:endCxn id="429" idx="3"/>
          </p:cNvCxnSpPr>
          <p:nvPr/>
        </p:nvCxnSpPr>
        <p:spPr>
          <a:xfrm rot="10800000">
            <a:off x="2572109" y="515342"/>
            <a:ext cx="1053873" cy="1591551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1" name="Shape 441"/>
          <p:cNvCxnSpPr>
            <a:stCxn id="428" idx="1"/>
            <a:endCxn id="430" idx="3"/>
          </p:cNvCxnSpPr>
          <p:nvPr/>
        </p:nvCxnSpPr>
        <p:spPr>
          <a:xfrm rot="10800000">
            <a:off x="2330609" y="1451458"/>
            <a:ext cx="1295373" cy="655434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2" name="Shape 442"/>
          <p:cNvCxnSpPr>
            <a:stCxn id="428" idx="1"/>
            <a:endCxn id="431" idx="3"/>
          </p:cNvCxnSpPr>
          <p:nvPr/>
        </p:nvCxnSpPr>
        <p:spPr>
          <a:xfrm rot="10800000" flipV="1">
            <a:off x="2612963" y="2106891"/>
            <a:ext cx="1013019" cy="438463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3" name="Shape 443"/>
          <p:cNvCxnSpPr>
            <a:stCxn id="428" idx="1"/>
            <a:endCxn id="432" idx="3"/>
          </p:cNvCxnSpPr>
          <p:nvPr/>
        </p:nvCxnSpPr>
        <p:spPr>
          <a:xfrm rot="10800000" flipV="1">
            <a:off x="2589523" y="2106892"/>
            <a:ext cx="1036459" cy="1586576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7" name="Shape 447"/>
          <p:cNvSpPr txBox="1"/>
          <p:nvPr/>
        </p:nvSpPr>
        <p:spPr>
          <a:xfrm>
            <a:off x="7148100" y="4013875"/>
            <a:ext cx="1995900" cy="866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attività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formazione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sbocchi di lavoro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Shape 448"/>
          <p:cNvSpPr/>
          <p:nvPr/>
        </p:nvSpPr>
        <p:spPr>
          <a:xfrm>
            <a:off x="7198575" y="4183825"/>
            <a:ext cx="164400" cy="175499"/>
          </a:xfrm>
          <a:prstGeom prst="rect">
            <a:avLst/>
          </a:prstGeom>
          <a:solidFill>
            <a:srgbClr val="E69138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Shape 449"/>
          <p:cNvSpPr/>
          <p:nvPr/>
        </p:nvSpPr>
        <p:spPr>
          <a:xfrm>
            <a:off x="7198575" y="4359325"/>
            <a:ext cx="164400" cy="175499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Shape 450"/>
          <p:cNvSpPr/>
          <p:nvPr/>
        </p:nvSpPr>
        <p:spPr>
          <a:xfrm>
            <a:off x="7198575" y="4518375"/>
            <a:ext cx="164400" cy="175499"/>
          </a:xfrm>
          <a:prstGeom prst="rect">
            <a:avLst/>
          </a:prstGeom>
          <a:solidFill>
            <a:srgbClr val="D5A6BD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/>
          <p:nvPr/>
        </p:nvSpPr>
        <p:spPr>
          <a:xfrm>
            <a:off x="3871325" y="1875350"/>
            <a:ext cx="2237400" cy="7458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it" sz="2400" b="1" dirty="0"/>
              <a:t>Dietista</a:t>
            </a:r>
            <a:endParaRPr lang="it" b="1" dirty="0"/>
          </a:p>
        </p:txBody>
      </p:sp>
      <p:sp>
        <p:nvSpPr>
          <p:cNvPr id="456" name="Shape 456"/>
          <p:cNvSpPr/>
          <p:nvPr/>
        </p:nvSpPr>
        <p:spPr>
          <a:xfrm>
            <a:off x="252075" y="289775"/>
            <a:ext cx="3068400" cy="12456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200" dirty="0" smtClean="0"/>
              <a:t>Si </a:t>
            </a:r>
            <a:r>
              <a:rPr lang="it" sz="1200" dirty="0"/>
              <a:t>occupa della progettazione e realizzazione di progetti di educazione alla salute anche tramite incontri informativi sull’alimentazione con studenti e altri gruppi di persone interessate</a:t>
            </a:r>
          </a:p>
        </p:txBody>
      </p:sp>
      <p:sp>
        <p:nvSpPr>
          <p:cNvPr id="457" name="Shape 457"/>
          <p:cNvSpPr/>
          <p:nvPr/>
        </p:nvSpPr>
        <p:spPr>
          <a:xfrm>
            <a:off x="252075" y="1680350"/>
            <a:ext cx="2873700" cy="13356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200" dirty="0" smtClean="0"/>
              <a:t>Si </a:t>
            </a:r>
            <a:r>
              <a:rPr lang="it" sz="1200" dirty="0"/>
              <a:t>occupa della formulazione (in collaborazione col medico curante) di diete per pazienti che hanno necessita di seguire diete specifiche sia per motivi di salute che per desiderio di dimagrire</a:t>
            </a:r>
            <a:r>
              <a:rPr lang="it" sz="900" dirty="0"/>
              <a:t/>
            </a:r>
            <a:br>
              <a:rPr lang="it" sz="900" dirty="0"/>
            </a:br>
            <a:endParaRPr lang="it" sz="900" dirty="0"/>
          </a:p>
        </p:txBody>
      </p:sp>
      <p:sp>
        <p:nvSpPr>
          <p:cNvPr id="458" name="Shape 458"/>
          <p:cNvSpPr/>
          <p:nvPr/>
        </p:nvSpPr>
        <p:spPr>
          <a:xfrm>
            <a:off x="252075" y="3224250"/>
            <a:ext cx="2873700" cy="11406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200" dirty="0" smtClean="0"/>
              <a:t>Si </a:t>
            </a:r>
            <a:r>
              <a:rPr lang="it" sz="1200" dirty="0"/>
              <a:t>occupa della pianificazione dell’alimentazione e la supervisione dei servizi di ristorazione di strutture quali asili, scuole, ospedali e  case di riposo</a:t>
            </a:r>
          </a:p>
        </p:txBody>
      </p:sp>
      <p:sp>
        <p:nvSpPr>
          <p:cNvPr id="459" name="Shape 459"/>
          <p:cNvSpPr/>
          <p:nvPr/>
        </p:nvSpPr>
        <p:spPr>
          <a:xfrm>
            <a:off x="6157700" y="342750"/>
            <a:ext cx="2588100" cy="10200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200" dirty="0" smtClean="0"/>
              <a:t>Laurea </a:t>
            </a:r>
            <a:r>
              <a:rPr lang="it" sz="1200" dirty="0"/>
              <a:t>triennale in Dietistica, che rientra nella classe delle lauree in professioni sanitarie tecniche</a:t>
            </a:r>
          </a:p>
        </p:txBody>
      </p:sp>
      <p:sp>
        <p:nvSpPr>
          <p:cNvPr id="460" name="Shape 460"/>
          <p:cNvSpPr/>
          <p:nvPr/>
        </p:nvSpPr>
        <p:spPr>
          <a:xfrm>
            <a:off x="6157700" y="2248250"/>
            <a:ext cx="2986200" cy="1535400"/>
          </a:xfrm>
          <a:prstGeom prst="roundRect">
            <a:avLst>
              <a:gd name="adj" fmla="val 16667"/>
            </a:avLst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200" dirty="0" smtClean="0"/>
              <a:t>Svolge </a:t>
            </a:r>
            <a:r>
              <a:rPr lang="it" sz="1200" dirty="0"/>
              <a:t>la sua attività professionale in strutture sanitarie, pubbliche o private, in regime di dipendenza o libero-professionale.</a:t>
            </a:r>
            <a:br>
              <a:rPr lang="it" sz="1200" dirty="0"/>
            </a:br>
            <a:r>
              <a:rPr lang="it" sz="1200" dirty="0" smtClean="0"/>
              <a:t>Il </a:t>
            </a:r>
            <a:r>
              <a:rPr lang="it" sz="1200" dirty="0"/>
              <a:t>dietista può esercitare la libera professione, inserendosi facilmente anche nei settori del fitness, cosmesi, estetica ed erboristeria</a:t>
            </a:r>
          </a:p>
        </p:txBody>
      </p:sp>
      <p:cxnSp>
        <p:nvCxnSpPr>
          <p:cNvPr id="461" name="Shape 461"/>
          <p:cNvCxnSpPr>
            <a:stCxn id="455" idx="0"/>
            <a:endCxn id="459" idx="1"/>
          </p:cNvCxnSpPr>
          <p:nvPr/>
        </p:nvCxnSpPr>
        <p:spPr>
          <a:xfrm rot="-5400000">
            <a:off x="5062475" y="780200"/>
            <a:ext cx="1022700" cy="1167600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62" name="Shape 462"/>
          <p:cNvCxnSpPr>
            <a:stCxn id="455" idx="2"/>
            <a:endCxn id="460" idx="1"/>
          </p:cNvCxnSpPr>
          <p:nvPr/>
        </p:nvCxnSpPr>
        <p:spPr>
          <a:xfrm rot="-5400000" flipH="1">
            <a:off x="5376425" y="2234750"/>
            <a:ext cx="394800" cy="1167600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63" name="Shape 463"/>
          <p:cNvCxnSpPr>
            <a:stCxn id="455" idx="1"/>
            <a:endCxn id="456" idx="3"/>
          </p:cNvCxnSpPr>
          <p:nvPr/>
        </p:nvCxnSpPr>
        <p:spPr>
          <a:xfrm rot="10800000">
            <a:off x="3320525" y="912650"/>
            <a:ext cx="550800" cy="1335600"/>
          </a:xfrm>
          <a:prstGeom prst="curvedConnector3">
            <a:avLst>
              <a:gd name="adj1" fmla="val 5000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64" name="Shape 464"/>
          <p:cNvCxnSpPr>
            <a:stCxn id="455" idx="1"/>
            <a:endCxn id="457" idx="3"/>
          </p:cNvCxnSpPr>
          <p:nvPr/>
        </p:nvCxnSpPr>
        <p:spPr>
          <a:xfrm flipH="1">
            <a:off x="3125825" y="2248250"/>
            <a:ext cx="745500" cy="99900"/>
          </a:xfrm>
          <a:prstGeom prst="curvedConnector3">
            <a:avLst>
              <a:gd name="adj1" fmla="val 5000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65" name="Shape 465"/>
          <p:cNvCxnSpPr>
            <a:stCxn id="455" idx="1"/>
            <a:endCxn id="458" idx="3"/>
          </p:cNvCxnSpPr>
          <p:nvPr/>
        </p:nvCxnSpPr>
        <p:spPr>
          <a:xfrm flipH="1">
            <a:off x="3125825" y="2248250"/>
            <a:ext cx="745500" cy="1546200"/>
          </a:xfrm>
          <a:prstGeom prst="curvedConnector3">
            <a:avLst>
              <a:gd name="adj1" fmla="val 5000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66" name="Shape 466"/>
          <p:cNvSpPr txBox="1"/>
          <p:nvPr/>
        </p:nvSpPr>
        <p:spPr>
          <a:xfrm>
            <a:off x="7148100" y="4013875"/>
            <a:ext cx="1995900" cy="866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/>
              <a:t>    attività</a:t>
            </a:r>
          </a:p>
          <a:p>
            <a:pPr lvl="0" rtl="0">
              <a:spcBef>
                <a:spcPts val="0"/>
              </a:spcBef>
              <a:buNone/>
            </a:pPr>
            <a:r>
              <a:rPr lang="it"/>
              <a:t>    formazione</a:t>
            </a:r>
          </a:p>
          <a:p>
            <a:pPr lvl="0" rtl="0">
              <a:spcBef>
                <a:spcPts val="0"/>
              </a:spcBef>
              <a:buNone/>
            </a:pPr>
            <a:r>
              <a:rPr lang="it"/>
              <a:t>    sbocchi di lavoro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67" name="Shape 467"/>
          <p:cNvSpPr/>
          <p:nvPr/>
        </p:nvSpPr>
        <p:spPr>
          <a:xfrm>
            <a:off x="7198575" y="4183825"/>
            <a:ext cx="164400" cy="175500"/>
          </a:xfrm>
          <a:prstGeom prst="rect">
            <a:avLst/>
          </a:prstGeom>
          <a:solidFill>
            <a:srgbClr val="E69138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8" name="Shape 468"/>
          <p:cNvSpPr/>
          <p:nvPr/>
        </p:nvSpPr>
        <p:spPr>
          <a:xfrm>
            <a:off x="7198575" y="4359325"/>
            <a:ext cx="164400" cy="1755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9" name="Shape 469"/>
          <p:cNvSpPr/>
          <p:nvPr/>
        </p:nvSpPr>
        <p:spPr>
          <a:xfrm>
            <a:off x="7198575" y="4518375"/>
            <a:ext cx="164400" cy="175500"/>
          </a:xfrm>
          <a:prstGeom prst="rect">
            <a:avLst/>
          </a:prstGeom>
          <a:solidFill>
            <a:srgbClr val="D5A6BD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/>
          <p:nvPr/>
        </p:nvSpPr>
        <p:spPr>
          <a:xfrm>
            <a:off x="3779912" y="1875350"/>
            <a:ext cx="2328813" cy="1200456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it" sz="2000" b="1" dirty="0"/>
              <a:t>Operatore socio sanitario</a:t>
            </a:r>
          </a:p>
        </p:txBody>
      </p:sp>
      <p:sp>
        <p:nvSpPr>
          <p:cNvPr id="475" name="Shape 475"/>
          <p:cNvSpPr/>
          <p:nvPr/>
        </p:nvSpPr>
        <p:spPr>
          <a:xfrm>
            <a:off x="6190525" y="217325"/>
            <a:ext cx="2889000" cy="16581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200" dirty="0"/>
              <a:t> </a:t>
            </a:r>
            <a:r>
              <a:rPr lang="it" sz="1200" dirty="0" smtClean="0"/>
              <a:t>La </a:t>
            </a:r>
            <a:r>
              <a:rPr lang="it" sz="1200" dirty="0"/>
              <a:t>qualifica di operatore socio sanitario </a:t>
            </a:r>
            <a:r>
              <a:rPr lang="it" sz="1200" dirty="0" smtClean="0"/>
              <a:t>(OSS) </a:t>
            </a:r>
            <a:r>
              <a:rPr lang="it" sz="1200" dirty="0"/>
              <a:t>si consegue al termine di un percorso formativo della durata complessiva di 1000 ore (tra lezioni in aula, stage ed esame finale) organizzate in maniera differente a seconda dell'Ente che gestisce il corso</a:t>
            </a:r>
          </a:p>
        </p:txBody>
      </p:sp>
      <p:sp>
        <p:nvSpPr>
          <p:cNvPr id="476" name="Shape 476"/>
          <p:cNvSpPr/>
          <p:nvPr/>
        </p:nvSpPr>
        <p:spPr>
          <a:xfrm>
            <a:off x="6254850" y="2347050"/>
            <a:ext cx="2889000" cy="1436700"/>
          </a:xfrm>
          <a:prstGeom prst="roundRect">
            <a:avLst>
              <a:gd name="adj" fmla="val 16667"/>
            </a:avLst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200" dirty="0" smtClean="0"/>
              <a:t>E’ </a:t>
            </a:r>
            <a:r>
              <a:rPr lang="it" sz="1200" dirty="0"/>
              <a:t>possibile trovare un impiego presso aziende sanitarie, enti pubblici e privati a carattere assistenziale per fornire servizi di cura</a:t>
            </a:r>
          </a:p>
          <a:p>
            <a:pPr lvl="0">
              <a:spcBef>
                <a:spcPts val="0"/>
              </a:spcBef>
              <a:buNone/>
            </a:pPr>
            <a:r>
              <a:rPr lang="it" sz="1200" dirty="0"/>
              <a:t>alla persona anche domiciliari, istituti scolastici e strutture educative in genere. </a:t>
            </a:r>
          </a:p>
        </p:txBody>
      </p:sp>
      <p:cxnSp>
        <p:nvCxnSpPr>
          <p:cNvPr id="477" name="Shape 477"/>
          <p:cNvCxnSpPr>
            <a:stCxn id="474" idx="0"/>
            <a:endCxn id="475" idx="1"/>
          </p:cNvCxnSpPr>
          <p:nvPr/>
        </p:nvCxnSpPr>
        <p:spPr>
          <a:xfrm rot="5400000" flipH="1" flipV="1">
            <a:off x="5152935" y="837760"/>
            <a:ext cx="828975" cy="1246206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78" name="Shape 478"/>
          <p:cNvCxnSpPr>
            <a:stCxn id="474" idx="2"/>
            <a:endCxn id="476" idx="1"/>
          </p:cNvCxnSpPr>
          <p:nvPr/>
        </p:nvCxnSpPr>
        <p:spPr>
          <a:xfrm rot="5400000" flipH="1" flipV="1">
            <a:off x="5594381" y="2415337"/>
            <a:ext cx="10406" cy="1310531"/>
          </a:xfrm>
          <a:prstGeom prst="curvedConnector4">
            <a:avLst>
              <a:gd name="adj1" fmla="val -2196810"/>
              <a:gd name="adj2" fmla="val 944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79" name="Shape 479"/>
          <p:cNvCxnSpPr>
            <a:stCxn id="474" idx="1"/>
            <a:endCxn id="480" idx="3"/>
          </p:cNvCxnSpPr>
          <p:nvPr/>
        </p:nvCxnSpPr>
        <p:spPr>
          <a:xfrm rot="10800000">
            <a:off x="3404824" y="2094800"/>
            <a:ext cx="375088" cy="380778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81" name="Shape 481"/>
          <p:cNvSpPr txBox="1"/>
          <p:nvPr/>
        </p:nvSpPr>
        <p:spPr>
          <a:xfrm>
            <a:off x="7148100" y="4013875"/>
            <a:ext cx="1995900" cy="866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/>
              <a:t>    attività</a:t>
            </a:r>
          </a:p>
          <a:p>
            <a:pPr lvl="0" rtl="0">
              <a:spcBef>
                <a:spcPts val="0"/>
              </a:spcBef>
              <a:buNone/>
            </a:pPr>
            <a:r>
              <a:rPr lang="it"/>
              <a:t>    formazione</a:t>
            </a:r>
          </a:p>
          <a:p>
            <a:pPr lvl="0" rtl="0">
              <a:spcBef>
                <a:spcPts val="0"/>
              </a:spcBef>
              <a:buNone/>
            </a:pPr>
            <a:r>
              <a:rPr lang="it"/>
              <a:t>    sbocchi di lavoro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82" name="Shape 482"/>
          <p:cNvSpPr/>
          <p:nvPr/>
        </p:nvSpPr>
        <p:spPr>
          <a:xfrm>
            <a:off x="7198575" y="4183825"/>
            <a:ext cx="164400" cy="175500"/>
          </a:xfrm>
          <a:prstGeom prst="rect">
            <a:avLst/>
          </a:prstGeom>
          <a:solidFill>
            <a:srgbClr val="E69138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3" name="Shape 483"/>
          <p:cNvSpPr/>
          <p:nvPr/>
        </p:nvSpPr>
        <p:spPr>
          <a:xfrm>
            <a:off x="7198575" y="4359325"/>
            <a:ext cx="164400" cy="1755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4" name="Shape 484"/>
          <p:cNvSpPr/>
          <p:nvPr/>
        </p:nvSpPr>
        <p:spPr>
          <a:xfrm>
            <a:off x="7198575" y="4518375"/>
            <a:ext cx="164400" cy="175500"/>
          </a:xfrm>
          <a:prstGeom prst="rect">
            <a:avLst/>
          </a:prstGeom>
          <a:solidFill>
            <a:srgbClr val="D5A6BD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0" name="Shape 480"/>
          <p:cNvSpPr/>
          <p:nvPr/>
        </p:nvSpPr>
        <p:spPr>
          <a:xfrm rot="-327">
            <a:off x="252124" y="1231550"/>
            <a:ext cx="3152700" cy="17268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200" dirty="0" smtClean="0"/>
              <a:t>Svolge </a:t>
            </a:r>
            <a:r>
              <a:rPr lang="it" sz="1200" dirty="0"/>
              <a:t>attività che aiutano le persone a soddisfare i propri bisogni fondamentali, finalizzate al recupero, al mantenimento e allo sviluppo del livello di benessere, promuovendone l'autonomia e l'autodeterminazione.</a:t>
            </a:r>
            <a:r>
              <a:rPr lang="it" sz="900" dirty="0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/>
          <p:nvPr/>
        </p:nvSpPr>
        <p:spPr>
          <a:xfrm>
            <a:off x="3871325" y="1875350"/>
            <a:ext cx="2237400" cy="7458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2000" b="1" dirty="0"/>
              <a:t>Terapista occupazionale</a:t>
            </a:r>
          </a:p>
        </p:txBody>
      </p:sp>
      <p:sp>
        <p:nvSpPr>
          <p:cNvPr id="490" name="Shape 490"/>
          <p:cNvSpPr/>
          <p:nvPr/>
        </p:nvSpPr>
        <p:spPr>
          <a:xfrm>
            <a:off x="257625" y="4074175"/>
            <a:ext cx="3619200" cy="7458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200" dirty="0" smtClean="0"/>
              <a:t>Favorisce </a:t>
            </a:r>
            <a:r>
              <a:rPr lang="it" sz="1200" dirty="0"/>
              <a:t>il recupero delle abilità originarie per garantire il massimo di autonomia individuale possibile nella vita quotidiana (lavarsi, vestirsi, fare la spesa ecc.)</a:t>
            </a:r>
          </a:p>
        </p:txBody>
      </p:sp>
      <p:sp>
        <p:nvSpPr>
          <p:cNvPr id="491" name="Shape 491"/>
          <p:cNvSpPr/>
          <p:nvPr/>
        </p:nvSpPr>
        <p:spPr>
          <a:xfrm>
            <a:off x="257625" y="1272050"/>
            <a:ext cx="2358000" cy="6033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200" dirty="0" smtClean="0"/>
              <a:t>Predispone interventi </a:t>
            </a:r>
            <a:r>
              <a:rPr lang="it" sz="1200" dirty="0"/>
              <a:t>per il miglioramento delle funzioni fisiche </a:t>
            </a:r>
          </a:p>
        </p:txBody>
      </p:sp>
      <p:sp>
        <p:nvSpPr>
          <p:cNvPr id="492" name="Shape 492"/>
          <p:cNvSpPr/>
          <p:nvPr/>
        </p:nvSpPr>
        <p:spPr>
          <a:xfrm>
            <a:off x="257625" y="2024300"/>
            <a:ext cx="2881500" cy="7458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200" dirty="0" smtClean="0"/>
              <a:t>Organizza attività </a:t>
            </a:r>
            <a:r>
              <a:rPr lang="it" sz="1200" dirty="0"/>
              <a:t>pratico-lavorative per favorire facoltà quali la concentrazione, la memoria, la presenza mentale</a:t>
            </a:r>
          </a:p>
        </p:txBody>
      </p:sp>
      <p:sp>
        <p:nvSpPr>
          <p:cNvPr id="493" name="Shape 493"/>
          <p:cNvSpPr/>
          <p:nvPr/>
        </p:nvSpPr>
        <p:spPr>
          <a:xfrm>
            <a:off x="203825" y="170012"/>
            <a:ext cx="3204300" cy="8664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200" dirty="0" smtClean="0"/>
              <a:t>Si occupa di lavori </a:t>
            </a:r>
            <a:r>
              <a:rPr lang="it" sz="1200" dirty="0"/>
              <a:t>e attività di gruppo volte a promuovere le capacità espressive e le competenze sociali (attività manuali, attività creative ecc.).</a:t>
            </a:r>
          </a:p>
        </p:txBody>
      </p:sp>
      <p:sp>
        <p:nvSpPr>
          <p:cNvPr id="494" name="Shape 494"/>
          <p:cNvSpPr/>
          <p:nvPr/>
        </p:nvSpPr>
        <p:spPr>
          <a:xfrm>
            <a:off x="6190525" y="342750"/>
            <a:ext cx="2588100" cy="10200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200"/>
              <a:t>Laurea di primo livello </a:t>
            </a:r>
          </a:p>
          <a:p>
            <a:pPr lvl="0">
              <a:spcBef>
                <a:spcPts val="0"/>
              </a:spcBef>
              <a:buNone/>
            </a:pPr>
            <a:r>
              <a:rPr lang="it" sz="1200"/>
              <a:t>(3 anni) in Terapia occupazionale.</a:t>
            </a:r>
          </a:p>
        </p:txBody>
      </p:sp>
      <p:sp>
        <p:nvSpPr>
          <p:cNvPr id="495" name="Shape 495"/>
          <p:cNvSpPr/>
          <p:nvPr/>
        </p:nvSpPr>
        <p:spPr>
          <a:xfrm>
            <a:off x="6470550" y="2123275"/>
            <a:ext cx="2588100" cy="1660500"/>
          </a:xfrm>
          <a:prstGeom prst="roundRect">
            <a:avLst>
              <a:gd name="adj" fmla="val 16667"/>
            </a:avLst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200" dirty="0"/>
              <a:t>Lavoro in azienda sanitaria (ospedali, case di riposo) o strutture sociali private, (case di cura e cliniche private</a:t>
            </a:r>
            <a:r>
              <a:rPr lang="it" sz="1200" dirty="0" smtClean="0"/>
              <a:t>); possibilità di </a:t>
            </a:r>
            <a:r>
              <a:rPr lang="it" sz="1200" dirty="0"/>
              <a:t>aprire  un ambulatorio di ergoterapia da libero professionista.</a:t>
            </a:r>
          </a:p>
        </p:txBody>
      </p:sp>
      <p:cxnSp>
        <p:nvCxnSpPr>
          <p:cNvPr id="496" name="Shape 496"/>
          <p:cNvCxnSpPr>
            <a:stCxn id="489" idx="0"/>
            <a:endCxn id="494" idx="1"/>
          </p:cNvCxnSpPr>
          <p:nvPr/>
        </p:nvCxnSpPr>
        <p:spPr>
          <a:xfrm rot="-5400000">
            <a:off x="5078975" y="763700"/>
            <a:ext cx="1022700" cy="1200600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97" name="Shape 497"/>
          <p:cNvCxnSpPr>
            <a:stCxn id="489" idx="2"/>
            <a:endCxn id="495" idx="1"/>
          </p:cNvCxnSpPr>
          <p:nvPr/>
        </p:nvCxnSpPr>
        <p:spPr>
          <a:xfrm rot="-5400000" flipH="1">
            <a:off x="5564075" y="2047100"/>
            <a:ext cx="332400" cy="1480500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98" name="Shape 498"/>
          <p:cNvCxnSpPr>
            <a:stCxn id="489" idx="1"/>
            <a:endCxn id="499" idx="3"/>
          </p:cNvCxnSpPr>
          <p:nvPr/>
        </p:nvCxnSpPr>
        <p:spPr>
          <a:xfrm flipH="1">
            <a:off x="3554525" y="2248250"/>
            <a:ext cx="316800" cy="1164900"/>
          </a:xfrm>
          <a:prstGeom prst="curvedConnector3">
            <a:avLst>
              <a:gd name="adj1" fmla="val 4998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00" name="Shape 500"/>
          <p:cNvCxnSpPr>
            <a:stCxn id="489" idx="1"/>
            <a:endCxn id="490" idx="3"/>
          </p:cNvCxnSpPr>
          <p:nvPr/>
        </p:nvCxnSpPr>
        <p:spPr>
          <a:xfrm>
            <a:off x="3871325" y="2248250"/>
            <a:ext cx="5400" cy="2198700"/>
          </a:xfrm>
          <a:prstGeom prst="curvedConnector5">
            <a:avLst>
              <a:gd name="adj1" fmla="val -4409722"/>
              <a:gd name="adj2" fmla="val 50003"/>
              <a:gd name="adj3" fmla="val 451157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01" name="Shape 501"/>
          <p:cNvCxnSpPr>
            <a:stCxn id="489" idx="1"/>
            <a:endCxn id="491" idx="3"/>
          </p:cNvCxnSpPr>
          <p:nvPr/>
        </p:nvCxnSpPr>
        <p:spPr>
          <a:xfrm rot="10800000">
            <a:off x="2615525" y="1573850"/>
            <a:ext cx="1255800" cy="674400"/>
          </a:xfrm>
          <a:prstGeom prst="curvedConnector3">
            <a:avLst>
              <a:gd name="adj1" fmla="val 4999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02" name="Shape 502"/>
          <p:cNvCxnSpPr>
            <a:stCxn id="489" idx="1"/>
            <a:endCxn id="492" idx="3"/>
          </p:cNvCxnSpPr>
          <p:nvPr/>
        </p:nvCxnSpPr>
        <p:spPr>
          <a:xfrm flipH="1">
            <a:off x="3139025" y="2248250"/>
            <a:ext cx="732300" cy="149100"/>
          </a:xfrm>
          <a:prstGeom prst="curvedConnector3">
            <a:avLst>
              <a:gd name="adj1" fmla="val 4999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03" name="Shape 503"/>
          <p:cNvCxnSpPr>
            <a:stCxn id="489" idx="1"/>
            <a:endCxn id="493" idx="3"/>
          </p:cNvCxnSpPr>
          <p:nvPr/>
        </p:nvCxnSpPr>
        <p:spPr>
          <a:xfrm rot="10800000">
            <a:off x="3408125" y="603350"/>
            <a:ext cx="463200" cy="16449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04" name="Shape 504"/>
          <p:cNvSpPr txBox="1"/>
          <p:nvPr/>
        </p:nvSpPr>
        <p:spPr>
          <a:xfrm>
            <a:off x="7148100" y="4013875"/>
            <a:ext cx="1995900" cy="866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/>
              <a:t>    attività</a:t>
            </a:r>
          </a:p>
          <a:p>
            <a:pPr lvl="0" rtl="0">
              <a:spcBef>
                <a:spcPts val="0"/>
              </a:spcBef>
              <a:buNone/>
            </a:pPr>
            <a:r>
              <a:rPr lang="it"/>
              <a:t>    formazione</a:t>
            </a:r>
          </a:p>
          <a:p>
            <a:pPr lvl="0" rtl="0">
              <a:spcBef>
                <a:spcPts val="0"/>
              </a:spcBef>
              <a:buNone/>
            </a:pPr>
            <a:r>
              <a:rPr lang="it"/>
              <a:t>    sbocchi di lavoro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05" name="Shape 505"/>
          <p:cNvSpPr/>
          <p:nvPr/>
        </p:nvSpPr>
        <p:spPr>
          <a:xfrm>
            <a:off x="7198575" y="4183825"/>
            <a:ext cx="164400" cy="175500"/>
          </a:xfrm>
          <a:prstGeom prst="rect">
            <a:avLst/>
          </a:prstGeom>
          <a:solidFill>
            <a:srgbClr val="E69138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6" name="Shape 506"/>
          <p:cNvSpPr/>
          <p:nvPr/>
        </p:nvSpPr>
        <p:spPr>
          <a:xfrm>
            <a:off x="7198575" y="4359325"/>
            <a:ext cx="164400" cy="1755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7" name="Shape 507"/>
          <p:cNvSpPr/>
          <p:nvPr/>
        </p:nvSpPr>
        <p:spPr>
          <a:xfrm>
            <a:off x="7198575" y="4518375"/>
            <a:ext cx="164400" cy="175500"/>
          </a:xfrm>
          <a:prstGeom prst="rect">
            <a:avLst/>
          </a:prstGeom>
          <a:solidFill>
            <a:srgbClr val="D5A6BD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9" name="Shape 499"/>
          <p:cNvSpPr/>
          <p:nvPr/>
        </p:nvSpPr>
        <p:spPr>
          <a:xfrm rot="-313">
            <a:off x="257624" y="2919187"/>
            <a:ext cx="3297000" cy="9882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200" dirty="0" smtClean="0"/>
              <a:t>Cura </a:t>
            </a:r>
            <a:r>
              <a:rPr lang="it" sz="1200" dirty="0"/>
              <a:t>persone adulte, bambine e bambini affetti  da disturbi tali da compromettere l'autonomia psico-motoria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5544616" cy="715321"/>
          </a:xfrm>
        </p:spPr>
        <p:txBody>
          <a:bodyPr/>
          <a:lstStyle/>
          <a:p>
            <a:r>
              <a:rPr lang="it-IT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Siti per l’orientamento</a:t>
            </a:r>
            <a:endParaRPr lang="it-IT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 b="44966"/>
          <a:stretch>
            <a:fillRect/>
          </a:stretch>
        </p:blipFill>
        <p:spPr bwMode="auto">
          <a:xfrm>
            <a:off x="282952" y="3219822"/>
            <a:ext cx="3938541" cy="18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Connettore 1 4"/>
          <p:cNvCxnSpPr/>
          <p:nvPr/>
        </p:nvCxnSpPr>
        <p:spPr>
          <a:xfrm>
            <a:off x="323528" y="3723878"/>
            <a:ext cx="41764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/>
          <a:srcRect l="11045" r="20105" b="14789"/>
          <a:stretch>
            <a:fillRect/>
          </a:stretch>
        </p:blipFill>
        <p:spPr bwMode="auto">
          <a:xfrm>
            <a:off x="5652120" y="1131590"/>
            <a:ext cx="2912309" cy="15739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560" y="1203598"/>
            <a:ext cx="3312368" cy="15143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4454" y="3363838"/>
            <a:ext cx="2943039" cy="165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6012160" y="627534"/>
            <a:ext cx="2470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http://www.almaorientati.it/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39552" y="843558"/>
            <a:ext cx="2629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http://www.orientacalabria.it/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0" y="2859782"/>
            <a:ext cx="5202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http://www.skuola.net/</a:t>
            </a:r>
            <a:r>
              <a:rPr lang="it-IT" b="1" dirty="0" err="1" smtClean="0">
                <a:solidFill>
                  <a:schemeClr val="bg1"/>
                </a:solidFill>
              </a:rPr>
              <a:t>maturita</a:t>
            </a:r>
            <a:r>
              <a:rPr lang="it-IT" b="1" dirty="0" smtClean="0">
                <a:solidFill>
                  <a:schemeClr val="bg1"/>
                </a:solidFill>
              </a:rPr>
              <a:t>/</a:t>
            </a:r>
            <a:r>
              <a:rPr lang="it-IT" b="1" dirty="0" err="1" smtClean="0">
                <a:solidFill>
                  <a:schemeClr val="bg1"/>
                </a:solidFill>
              </a:rPr>
              <a:t>orientamento-post-diploma</a:t>
            </a:r>
            <a:r>
              <a:rPr lang="it-IT" b="1" dirty="0" smtClean="0">
                <a:solidFill>
                  <a:schemeClr val="bg1"/>
                </a:solidFill>
              </a:rPr>
              <a:t>/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759740" y="3003798"/>
            <a:ext cx="3384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http://www.istruzione.it/orientamento/</a:t>
            </a:r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874866"/>
            <a:ext cx="4104456" cy="3283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vale 3"/>
          <p:cNvSpPr/>
          <p:nvPr/>
        </p:nvSpPr>
        <p:spPr>
          <a:xfrm>
            <a:off x="2699792" y="2859782"/>
            <a:ext cx="1224136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79512" y="0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Siti per l’orientamento universitario</a:t>
            </a:r>
            <a:endParaRPr lang="it-IT" sz="24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716016" y="0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Siti per l’orientamento al lavoro</a:t>
            </a:r>
            <a:endParaRPr lang="it-IT" sz="24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/>
          <a:srcRect b="6718"/>
          <a:stretch>
            <a:fillRect/>
          </a:stretch>
        </p:blipFill>
        <p:spPr bwMode="auto">
          <a:xfrm>
            <a:off x="4427984" y="915566"/>
            <a:ext cx="4536504" cy="3672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asellaDiTesto 7"/>
          <p:cNvSpPr txBox="1"/>
          <p:nvPr/>
        </p:nvSpPr>
        <p:spPr>
          <a:xfrm>
            <a:off x="179512" y="4443958"/>
            <a:ext cx="4140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https://www.almalaurea.it/lau/orientamento/siti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788024" y="4731990"/>
            <a:ext cx="413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http://www.jobtel.it/</a:t>
            </a:r>
            <a:r>
              <a:rPr lang="it-IT" b="1" dirty="0" err="1" smtClean="0">
                <a:solidFill>
                  <a:schemeClr val="bg1"/>
                </a:solidFill>
              </a:rPr>
              <a:t>consigli-per-lorientamento</a:t>
            </a:r>
            <a:r>
              <a:rPr lang="it-IT" b="1" dirty="0" smtClean="0">
                <a:solidFill>
                  <a:schemeClr val="bg1"/>
                </a:solidFill>
              </a:rPr>
              <a:t>/</a:t>
            </a:r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491630"/>
            <a:ext cx="3859439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r="13380" b="21212"/>
          <a:stretch>
            <a:fillRect/>
          </a:stretch>
        </p:blipFill>
        <p:spPr bwMode="auto">
          <a:xfrm>
            <a:off x="4644008" y="987574"/>
            <a:ext cx="341394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467544" y="339502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Atlante delle professioni a cura dell’Università di Torino  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788024" y="267494"/>
            <a:ext cx="4176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Repertorio delle professioni della Regione Toscana 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211960" y="2931790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chemeClr val="bg1"/>
                </a:solidFill>
              </a:rPr>
              <a:t>…e</a:t>
            </a:r>
            <a:r>
              <a:rPr lang="it-IT" sz="2400" b="1" dirty="0" smtClean="0">
                <a:solidFill>
                  <a:schemeClr val="bg1"/>
                </a:solidFill>
              </a:rPr>
              <a:t> la Calabria?</a:t>
            </a:r>
            <a:endParaRPr lang="it-IT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0032" y="3435846"/>
            <a:ext cx="2672603" cy="143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7596336" y="2931789"/>
            <a:ext cx="13681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La nostra mappa può essere un </a:t>
            </a:r>
            <a:r>
              <a:rPr lang="it-IT" sz="2000" b="1" dirty="0" err="1" smtClean="0">
                <a:solidFill>
                  <a:schemeClr val="bg1"/>
                </a:solidFill>
              </a:rPr>
              <a:t>inizio…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>
            <a:spLocks noGrp="1"/>
          </p:cNvSpPr>
          <p:nvPr>
            <p:ph type="title"/>
          </p:nvPr>
        </p:nvSpPr>
        <p:spPr>
          <a:xfrm>
            <a:off x="0" y="195486"/>
            <a:ext cx="8222100" cy="259733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it" dirty="0"/>
              <a:t>    </a:t>
            </a:r>
            <a:r>
              <a:rPr lang="it" sz="5400" i="1" dirty="0">
                <a:latin typeface="Palatino Linotype" pitchFamily="18" charset="0"/>
              </a:rPr>
              <a:t>Grazie per la vostra attenzione</a:t>
            </a:r>
            <a:endParaRPr lang="it" i="1" dirty="0">
              <a:latin typeface="Palatino Linotype" pitchFamily="18" charset="0"/>
            </a:endParaRPr>
          </a:p>
        </p:txBody>
      </p:sp>
      <p:pic>
        <p:nvPicPr>
          <p:cNvPr id="3074" name="Picture 2" descr="http://thumbs.dreamstime.com/z/boy-scout-o-esploratore-boy-holding-una-mappa-bianco-38960001.jpg"/>
          <p:cNvPicPr>
            <a:picLocks noChangeAspect="1" noChangeArrowheads="1"/>
          </p:cNvPicPr>
          <p:nvPr/>
        </p:nvPicPr>
        <p:blipFill>
          <a:blip r:embed="rId3"/>
          <a:srcRect r="13791"/>
          <a:stretch>
            <a:fillRect/>
          </a:stretch>
        </p:blipFill>
        <p:spPr bwMode="auto">
          <a:xfrm rot="474937">
            <a:off x="6300725" y="1703959"/>
            <a:ext cx="2302221" cy="3068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/>
        </p:nvSpPr>
        <p:spPr>
          <a:xfrm>
            <a:off x="3779912" y="1851670"/>
            <a:ext cx="2237400" cy="7458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logopedista</a:t>
            </a:r>
          </a:p>
        </p:txBody>
      </p:sp>
      <p:sp>
        <p:nvSpPr>
          <p:cNvPr id="244" name="Shape 244"/>
          <p:cNvSpPr/>
          <p:nvPr/>
        </p:nvSpPr>
        <p:spPr>
          <a:xfrm>
            <a:off x="197776" y="132223"/>
            <a:ext cx="2358000" cy="506759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Svolge valutazioni logopediche </a:t>
            </a:r>
          </a:p>
        </p:txBody>
      </p:sp>
      <p:sp>
        <p:nvSpPr>
          <p:cNvPr id="245" name="Shape 245"/>
          <p:cNvSpPr/>
          <p:nvPr/>
        </p:nvSpPr>
        <p:spPr>
          <a:xfrm>
            <a:off x="179511" y="843556"/>
            <a:ext cx="2116500" cy="576064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Esegue i trattamenti di riabilitazione</a:t>
            </a:r>
          </a:p>
        </p:txBody>
      </p:sp>
      <p:sp>
        <p:nvSpPr>
          <p:cNvPr id="246" name="Shape 246"/>
          <p:cNvSpPr/>
          <p:nvPr/>
        </p:nvSpPr>
        <p:spPr>
          <a:xfrm>
            <a:off x="179511" y="1563637"/>
            <a:ext cx="2430008" cy="576064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Shape 247"/>
          <p:cNvSpPr/>
          <p:nvPr/>
        </p:nvSpPr>
        <p:spPr>
          <a:xfrm>
            <a:off x="179511" y="2283717"/>
            <a:ext cx="2520279" cy="72008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Pratica l'attività terapeutica necessaria alla rieducazione dei pazienti</a:t>
            </a:r>
          </a:p>
        </p:txBody>
      </p:sp>
      <p:sp>
        <p:nvSpPr>
          <p:cNvPr id="248" name="Shape 248"/>
          <p:cNvSpPr/>
          <p:nvPr/>
        </p:nvSpPr>
        <p:spPr>
          <a:xfrm>
            <a:off x="179511" y="3219822"/>
            <a:ext cx="2520279" cy="648071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Svolge attività nei servizi sanitari e nelle strutture in cui sono richieste le sue competenze</a:t>
            </a:r>
          </a:p>
        </p:txBody>
      </p:sp>
      <p:sp>
        <p:nvSpPr>
          <p:cNvPr id="249" name="Shape 249"/>
          <p:cNvSpPr/>
          <p:nvPr/>
        </p:nvSpPr>
        <p:spPr>
          <a:xfrm>
            <a:off x="179511" y="4083917"/>
            <a:ext cx="2520279" cy="648071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6084175" y="182725"/>
            <a:ext cx="3059700" cy="16929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6300192" y="2067693"/>
            <a:ext cx="2843807" cy="1715906"/>
          </a:xfrm>
          <a:prstGeom prst="roundRect">
            <a:avLst>
              <a:gd name="adj" fmla="val 16667"/>
            </a:avLst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Logopedista svolge la sua attività professionale in strutture sanitarie pubbliche o private, come dipendente o libero professionista. Il rapporto di lavoro dipendente vige soprattutto con le ASL, dove tale rapporto è regolato secondo i principi generali del pubblico impiego, oppure, meno frequentemente, con gli studi di riabilitazione privati</a:t>
            </a:r>
          </a:p>
        </p:txBody>
      </p:sp>
      <p:cxnSp>
        <p:nvCxnSpPr>
          <p:cNvPr id="252" name="Shape 252"/>
          <p:cNvCxnSpPr>
            <a:stCxn id="243" idx="0"/>
            <a:endCxn id="250" idx="1"/>
          </p:cNvCxnSpPr>
          <p:nvPr/>
        </p:nvCxnSpPr>
        <p:spPr>
          <a:xfrm rot="5400000" flipH="1" flipV="1">
            <a:off x="5080146" y="847642"/>
            <a:ext cx="822495" cy="1185563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Shape 253"/>
          <p:cNvCxnSpPr>
            <a:stCxn id="243" idx="2"/>
            <a:endCxn id="251" idx="1"/>
          </p:cNvCxnSpPr>
          <p:nvPr/>
        </p:nvCxnSpPr>
        <p:spPr>
          <a:xfrm rot="16200000" flipH="1">
            <a:off x="5435314" y="2060768"/>
            <a:ext cx="328176" cy="1401580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4" name="Shape 254"/>
          <p:cNvCxnSpPr>
            <a:stCxn id="243" idx="1"/>
            <a:endCxn id="244" idx="3"/>
          </p:cNvCxnSpPr>
          <p:nvPr/>
        </p:nvCxnSpPr>
        <p:spPr>
          <a:xfrm rot="10800000">
            <a:off x="2555776" y="385604"/>
            <a:ext cx="1224136" cy="1838967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5" name="Shape 255"/>
          <p:cNvCxnSpPr>
            <a:stCxn id="243" idx="1"/>
            <a:endCxn id="245" idx="3"/>
          </p:cNvCxnSpPr>
          <p:nvPr/>
        </p:nvCxnSpPr>
        <p:spPr>
          <a:xfrm rot="10800000">
            <a:off x="2296012" y="1131588"/>
            <a:ext cx="1483901" cy="1092982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6" name="Shape 256"/>
          <p:cNvCxnSpPr>
            <a:stCxn id="243" idx="1"/>
            <a:endCxn id="246" idx="3"/>
          </p:cNvCxnSpPr>
          <p:nvPr/>
        </p:nvCxnSpPr>
        <p:spPr>
          <a:xfrm rot="10800000">
            <a:off x="2609520" y="1851670"/>
            <a:ext cx="1170393" cy="372901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7" name="Shape 257"/>
          <p:cNvCxnSpPr>
            <a:stCxn id="243" idx="1"/>
            <a:endCxn id="247" idx="3"/>
          </p:cNvCxnSpPr>
          <p:nvPr/>
        </p:nvCxnSpPr>
        <p:spPr>
          <a:xfrm rot="10800000" flipV="1">
            <a:off x="2699790" y="2224569"/>
            <a:ext cx="1080122" cy="419187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8" name="Shape 258"/>
          <p:cNvCxnSpPr>
            <a:stCxn id="243" idx="1"/>
            <a:endCxn id="248" idx="3"/>
          </p:cNvCxnSpPr>
          <p:nvPr/>
        </p:nvCxnSpPr>
        <p:spPr>
          <a:xfrm rot="10800000" flipV="1">
            <a:off x="2699790" y="2224570"/>
            <a:ext cx="1080122" cy="1319288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9" name="Shape 259"/>
          <p:cNvCxnSpPr>
            <a:stCxn id="243" idx="1"/>
            <a:endCxn id="249" idx="3"/>
          </p:cNvCxnSpPr>
          <p:nvPr/>
        </p:nvCxnSpPr>
        <p:spPr>
          <a:xfrm rot="10800000" flipV="1">
            <a:off x="2699790" y="2224569"/>
            <a:ext cx="1080122" cy="2183383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0" name="Shape 260"/>
          <p:cNvSpPr txBox="1"/>
          <p:nvPr/>
        </p:nvSpPr>
        <p:spPr>
          <a:xfrm>
            <a:off x="7148100" y="4013875"/>
            <a:ext cx="1995900" cy="866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attività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formazione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sbocchi di lavoro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7198575" y="4183825"/>
            <a:ext cx="164400" cy="175499"/>
          </a:xfrm>
          <a:prstGeom prst="rect">
            <a:avLst/>
          </a:prstGeom>
          <a:solidFill>
            <a:srgbClr val="E69138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7198575" y="4359325"/>
            <a:ext cx="164400" cy="175499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7198575" y="4518375"/>
            <a:ext cx="164400" cy="175499"/>
          </a:xfrm>
          <a:prstGeom prst="rect">
            <a:avLst/>
          </a:prstGeom>
          <a:solidFill>
            <a:srgbClr val="D5A6BD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Shape 264"/>
          <p:cNvSpPr txBox="1"/>
          <p:nvPr/>
        </p:nvSpPr>
        <p:spPr>
          <a:xfrm>
            <a:off x="6353875" y="251624"/>
            <a:ext cx="2520300" cy="15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percorso formativo di questa figura professionale richiede il possesso della laurea specialistica triennale. </a:t>
            </a:r>
            <a:br>
              <a:rPr lang="it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frequenza alle lezioni e al tirocinio è obbligatoria. L’accesso al corso è a numero programmato. Gli studi si concludono con il superamento di una prova finale, abilitante all’esercizio della professione.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323528" y="1635645"/>
            <a:ext cx="2232248" cy="738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Propone l'adozione di ausili, addestra i pazienti al loro uso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Shape 266"/>
          <p:cNvSpPr txBox="1"/>
          <p:nvPr/>
        </p:nvSpPr>
        <p:spPr>
          <a:xfrm>
            <a:off x="179511" y="4083917"/>
            <a:ext cx="2664295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Verifica l’efficacia dei metodi riabilitativi in funzione dei progressi del paziente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/>
        </p:nvSpPr>
        <p:spPr>
          <a:xfrm>
            <a:off x="4555575" y="1677900"/>
            <a:ext cx="2643000" cy="6798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600" b="1" dirty="0"/>
              <a:t>Terapista della riabilitazione psichiatrica</a:t>
            </a:r>
          </a:p>
        </p:txBody>
      </p:sp>
      <p:sp>
        <p:nvSpPr>
          <p:cNvPr id="272" name="Shape 272"/>
          <p:cNvSpPr/>
          <p:nvPr/>
        </p:nvSpPr>
        <p:spPr>
          <a:xfrm>
            <a:off x="6218275" y="2588025"/>
            <a:ext cx="2851500" cy="1294200"/>
          </a:xfrm>
          <a:prstGeom prst="roundRect">
            <a:avLst>
              <a:gd name="adj" fmla="val 16667"/>
            </a:avLst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200" dirty="0"/>
              <a:t>Lavora per lo più presso enti ospedalieri, Asl, istituti assistenziali in qualità di dipendente. Può anche lavorare autonomamente, in qualità di libero professionista</a:t>
            </a:r>
            <a:r>
              <a:rPr lang="it" dirty="0"/>
              <a:t>.</a:t>
            </a:r>
          </a:p>
        </p:txBody>
      </p:sp>
      <p:sp>
        <p:nvSpPr>
          <p:cNvPr id="273" name="Shape 273"/>
          <p:cNvSpPr/>
          <p:nvPr/>
        </p:nvSpPr>
        <p:spPr>
          <a:xfrm>
            <a:off x="6492450" y="274175"/>
            <a:ext cx="2478600" cy="822600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200" dirty="0"/>
              <a:t>Laurea triennale con tirocini in tecnica della riabilitazione psichiatrica</a:t>
            </a:r>
            <a:r>
              <a:rPr lang="it" dirty="0"/>
              <a:t>.</a:t>
            </a:r>
          </a:p>
        </p:txBody>
      </p:sp>
      <p:sp>
        <p:nvSpPr>
          <p:cNvPr id="274" name="Shape 274"/>
          <p:cNvSpPr/>
          <p:nvPr/>
        </p:nvSpPr>
        <p:spPr>
          <a:xfrm>
            <a:off x="109650" y="1233750"/>
            <a:ext cx="1831500" cy="10803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200" dirty="0" smtClean="0"/>
              <a:t>Adatta </a:t>
            </a:r>
            <a:r>
              <a:rPr lang="it" sz="1200" dirty="0"/>
              <a:t>gli interventi terapeutici alle peculiari caratteristiche dei pazienti in età evolutiva</a:t>
            </a:r>
          </a:p>
        </p:txBody>
      </p:sp>
      <p:sp>
        <p:nvSpPr>
          <p:cNvPr id="275" name="Shape 275"/>
          <p:cNvSpPr/>
          <p:nvPr/>
        </p:nvSpPr>
        <p:spPr>
          <a:xfrm>
            <a:off x="109650" y="109750"/>
            <a:ext cx="3520500" cy="10089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200" dirty="0" smtClean="0"/>
              <a:t>Individua ed elabora </a:t>
            </a:r>
            <a:r>
              <a:rPr lang="it" sz="1200" dirty="0"/>
              <a:t>il programma di prevenzione, di terapia e riabilitazione volto al superamento del bisogno di salute del bambino con disabilità dello sviluppo</a:t>
            </a:r>
          </a:p>
        </p:txBody>
      </p:sp>
      <p:sp>
        <p:nvSpPr>
          <p:cNvPr id="276" name="Shape 276"/>
          <p:cNvSpPr/>
          <p:nvPr/>
        </p:nvSpPr>
        <p:spPr>
          <a:xfrm>
            <a:off x="109650" y="3882250"/>
            <a:ext cx="3684900" cy="9432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200" dirty="0" smtClean="0"/>
              <a:t>Attua </a:t>
            </a:r>
            <a:r>
              <a:rPr lang="it" sz="1200" dirty="0"/>
              <a:t>interventi terapeutici e riabilitativi nei disturbi percettivo-motori e</a:t>
            </a:r>
          </a:p>
          <a:p>
            <a:pPr lvl="0">
              <a:spcBef>
                <a:spcPts val="0"/>
              </a:spcBef>
              <a:buNone/>
            </a:pPr>
            <a:r>
              <a:rPr lang="it" sz="1200" dirty="0"/>
              <a:t>neurocognitivi e nei disturbi di simbolizzazione e     d’interazione del bambino fin dalla nascita</a:t>
            </a:r>
          </a:p>
        </p:txBody>
      </p:sp>
      <p:sp>
        <p:nvSpPr>
          <p:cNvPr id="277" name="Shape 277"/>
          <p:cNvSpPr/>
          <p:nvPr/>
        </p:nvSpPr>
        <p:spPr>
          <a:xfrm>
            <a:off x="109650" y="2686837"/>
            <a:ext cx="3114600" cy="8226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200" dirty="0" smtClean="0"/>
              <a:t>Attua </a:t>
            </a:r>
            <a:r>
              <a:rPr lang="it" sz="1200" dirty="0"/>
              <a:t>procedure rivolte all’inserimento di soggetti portatori di disabilità e di handicap neuro-psicomotorio e cognitivo.</a:t>
            </a:r>
          </a:p>
        </p:txBody>
      </p:sp>
      <p:cxnSp>
        <p:nvCxnSpPr>
          <p:cNvPr id="278" name="Shape 278"/>
          <p:cNvCxnSpPr>
            <a:stCxn id="271" idx="1"/>
            <a:endCxn id="275" idx="3"/>
          </p:cNvCxnSpPr>
          <p:nvPr/>
        </p:nvCxnSpPr>
        <p:spPr>
          <a:xfrm rot="10800000">
            <a:off x="3630075" y="614100"/>
            <a:ext cx="925500" cy="1403700"/>
          </a:xfrm>
          <a:prstGeom prst="curvedConnector3">
            <a:avLst>
              <a:gd name="adj1" fmla="val 4999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79" name="Shape 279"/>
          <p:cNvCxnSpPr>
            <a:stCxn id="271" idx="1"/>
            <a:endCxn id="274" idx="3"/>
          </p:cNvCxnSpPr>
          <p:nvPr/>
        </p:nvCxnSpPr>
        <p:spPr>
          <a:xfrm rot="10800000">
            <a:off x="1941075" y="1773900"/>
            <a:ext cx="2614500" cy="243900"/>
          </a:xfrm>
          <a:prstGeom prst="curvedConnector3">
            <a:avLst>
              <a:gd name="adj1" fmla="val 4999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80" name="Shape 280"/>
          <p:cNvCxnSpPr>
            <a:stCxn id="271" idx="1"/>
            <a:endCxn id="277" idx="3"/>
          </p:cNvCxnSpPr>
          <p:nvPr/>
        </p:nvCxnSpPr>
        <p:spPr>
          <a:xfrm flipH="1">
            <a:off x="3224175" y="2017800"/>
            <a:ext cx="1331400" cy="1080300"/>
          </a:xfrm>
          <a:prstGeom prst="curvedConnector3">
            <a:avLst>
              <a:gd name="adj1" fmla="val 49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81" name="Shape 281"/>
          <p:cNvCxnSpPr>
            <a:stCxn id="271" idx="1"/>
            <a:endCxn id="276" idx="3"/>
          </p:cNvCxnSpPr>
          <p:nvPr/>
        </p:nvCxnSpPr>
        <p:spPr>
          <a:xfrm flipH="1">
            <a:off x="3794475" y="2017800"/>
            <a:ext cx="761100" cy="2336100"/>
          </a:xfrm>
          <a:prstGeom prst="curvedConnector3">
            <a:avLst>
              <a:gd name="adj1" fmla="val 4999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82" name="Shape 282"/>
          <p:cNvCxnSpPr>
            <a:stCxn id="271" idx="0"/>
            <a:endCxn id="273" idx="1"/>
          </p:cNvCxnSpPr>
          <p:nvPr/>
        </p:nvCxnSpPr>
        <p:spPr>
          <a:xfrm rot="-5400000">
            <a:off x="5688525" y="874050"/>
            <a:ext cx="992400" cy="615300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83" name="Shape 283"/>
          <p:cNvCxnSpPr>
            <a:stCxn id="271" idx="2"/>
            <a:endCxn id="272" idx="1"/>
          </p:cNvCxnSpPr>
          <p:nvPr/>
        </p:nvCxnSpPr>
        <p:spPr>
          <a:xfrm rot="-5400000" flipH="1">
            <a:off x="5608875" y="2625900"/>
            <a:ext cx="877500" cy="341100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84" name="Shape 284"/>
          <p:cNvSpPr txBox="1"/>
          <p:nvPr/>
        </p:nvSpPr>
        <p:spPr>
          <a:xfrm>
            <a:off x="7139475" y="4013875"/>
            <a:ext cx="2004600" cy="877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     attività</a:t>
            </a:r>
          </a:p>
          <a:p>
            <a:pPr lvl="0">
              <a:spcBef>
                <a:spcPts val="0"/>
              </a:spcBef>
              <a:buNone/>
            </a:pPr>
            <a:r>
              <a:rPr lang="it"/>
              <a:t>     formazione</a:t>
            </a:r>
          </a:p>
          <a:p>
            <a:pPr lvl="0">
              <a:spcBef>
                <a:spcPts val="0"/>
              </a:spcBef>
              <a:buNone/>
            </a:pPr>
            <a:r>
              <a:rPr lang="it"/>
              <a:t>     sbocchi lavorativi</a:t>
            </a:r>
          </a:p>
          <a:p>
            <a:pPr lvl="0">
              <a:spcBef>
                <a:spcPts val="0"/>
              </a:spcBef>
              <a:buNone/>
            </a:pPr>
            <a:r>
              <a:rPr lang="it"/>
              <a:t>      </a:t>
            </a:r>
          </a:p>
        </p:txBody>
      </p:sp>
      <p:sp>
        <p:nvSpPr>
          <p:cNvPr id="285" name="Shape 285"/>
          <p:cNvSpPr/>
          <p:nvPr/>
        </p:nvSpPr>
        <p:spPr>
          <a:xfrm>
            <a:off x="7198575" y="4178475"/>
            <a:ext cx="164400" cy="175500"/>
          </a:xfrm>
          <a:prstGeom prst="rect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/>
          <p:nvPr/>
        </p:nvSpPr>
        <p:spPr>
          <a:xfrm>
            <a:off x="7198575" y="4353975"/>
            <a:ext cx="164400" cy="1755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7198575" y="4518375"/>
            <a:ext cx="164400" cy="175500"/>
          </a:xfrm>
          <a:prstGeom prst="rect">
            <a:avLst/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/>
        </p:nvSpPr>
        <p:spPr>
          <a:xfrm>
            <a:off x="5011874" y="1688750"/>
            <a:ext cx="1720365" cy="5814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it" sz="1800" b="1" dirty="0"/>
              <a:t>Fisioterapista</a:t>
            </a:r>
            <a:endParaRPr lang="it" b="1" dirty="0"/>
          </a:p>
        </p:txBody>
      </p:sp>
      <p:sp>
        <p:nvSpPr>
          <p:cNvPr id="293" name="Shape 293"/>
          <p:cNvSpPr txBox="1"/>
          <p:nvPr/>
        </p:nvSpPr>
        <p:spPr>
          <a:xfrm>
            <a:off x="7128525" y="4002925"/>
            <a:ext cx="2015100" cy="888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/>
              <a:t>     attività</a:t>
            </a:r>
          </a:p>
          <a:p>
            <a:pPr lvl="0" rtl="0">
              <a:spcBef>
                <a:spcPts val="0"/>
              </a:spcBef>
              <a:buNone/>
            </a:pPr>
            <a:r>
              <a:rPr lang="it"/>
              <a:t>     formazione</a:t>
            </a:r>
          </a:p>
          <a:p>
            <a:pPr lvl="0" rtl="0">
              <a:spcBef>
                <a:spcPts val="0"/>
              </a:spcBef>
              <a:buNone/>
            </a:pPr>
            <a:r>
              <a:rPr lang="it"/>
              <a:t>     sbocchi lavorativi</a:t>
            </a:r>
          </a:p>
          <a:p>
            <a:pPr lvl="0" rtl="0">
              <a:spcBef>
                <a:spcPts val="0"/>
              </a:spcBef>
              <a:buNone/>
            </a:pPr>
            <a:r>
              <a:rPr lang="it"/>
              <a:t>      </a:t>
            </a:r>
          </a:p>
        </p:txBody>
      </p:sp>
      <p:sp>
        <p:nvSpPr>
          <p:cNvPr id="294" name="Shape 294"/>
          <p:cNvSpPr/>
          <p:nvPr/>
        </p:nvSpPr>
        <p:spPr>
          <a:xfrm>
            <a:off x="7198575" y="4183825"/>
            <a:ext cx="164400" cy="175500"/>
          </a:xfrm>
          <a:prstGeom prst="rect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/>
          <p:nvPr/>
        </p:nvSpPr>
        <p:spPr>
          <a:xfrm>
            <a:off x="7198575" y="4359325"/>
            <a:ext cx="164400" cy="1755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/>
          <p:nvPr/>
        </p:nvSpPr>
        <p:spPr>
          <a:xfrm>
            <a:off x="7198575" y="4518375"/>
            <a:ext cx="164400" cy="175500"/>
          </a:xfrm>
          <a:prstGeom prst="rect">
            <a:avLst/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/>
          <p:cNvSpPr/>
          <p:nvPr/>
        </p:nvSpPr>
        <p:spPr>
          <a:xfrm>
            <a:off x="152050" y="55050"/>
            <a:ext cx="3883800" cy="8883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it" sz="1200" dirty="0" smtClean="0"/>
              <a:t>Elabora il </a:t>
            </a:r>
            <a:r>
              <a:rPr lang="it" sz="1200" dirty="0"/>
              <a:t>programma di riabilitazione volto all’individuazione ed al superamento del bisogno di salute del disabile;</a:t>
            </a:r>
          </a:p>
        </p:txBody>
      </p:sp>
      <p:sp>
        <p:nvSpPr>
          <p:cNvPr id="298" name="Shape 298"/>
          <p:cNvSpPr/>
          <p:nvPr/>
        </p:nvSpPr>
        <p:spPr>
          <a:xfrm>
            <a:off x="152050" y="3772675"/>
            <a:ext cx="5287500" cy="10695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it" sz="1200" dirty="0" smtClean="0"/>
              <a:t>Pratica </a:t>
            </a:r>
            <a:r>
              <a:rPr lang="it" sz="1200" dirty="0"/>
              <a:t>autonomamente attività terapeutica per la rieducazione funzionale delle disabilità motorie, psicomotorie e cognitive utilizzando terapie fisiche, manuali, massoterapiche e occupazionali;</a:t>
            </a:r>
          </a:p>
        </p:txBody>
      </p:sp>
      <p:sp>
        <p:nvSpPr>
          <p:cNvPr id="299" name="Shape 299"/>
          <p:cNvSpPr/>
          <p:nvPr/>
        </p:nvSpPr>
        <p:spPr>
          <a:xfrm>
            <a:off x="152050" y="1063800"/>
            <a:ext cx="3232500" cy="7569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it" sz="1200" dirty="0" smtClean="0"/>
              <a:t>Propone </a:t>
            </a:r>
            <a:r>
              <a:rPr lang="it" sz="1200" dirty="0"/>
              <a:t>l’adozione di protesi ed ausili, ne addestra all’uso e ne verifica l’efficacia</a:t>
            </a:r>
          </a:p>
        </p:txBody>
      </p:sp>
      <p:sp>
        <p:nvSpPr>
          <p:cNvPr id="300" name="Shape 300"/>
          <p:cNvSpPr/>
          <p:nvPr/>
        </p:nvSpPr>
        <p:spPr>
          <a:xfrm>
            <a:off x="152050" y="1941150"/>
            <a:ext cx="3752100" cy="8883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it" sz="1200" dirty="0" smtClean="0"/>
              <a:t>Verifica </a:t>
            </a:r>
            <a:r>
              <a:rPr lang="it" sz="1200" dirty="0"/>
              <a:t>le rispondenze della metodologia riabilitativa attuata agli obiettivi di recupero funzionale.</a:t>
            </a:r>
          </a:p>
        </p:txBody>
      </p:sp>
      <p:sp>
        <p:nvSpPr>
          <p:cNvPr id="301" name="Shape 301"/>
          <p:cNvSpPr/>
          <p:nvPr/>
        </p:nvSpPr>
        <p:spPr>
          <a:xfrm>
            <a:off x="152050" y="2947100"/>
            <a:ext cx="3598500" cy="7569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it" sz="1200"/>
              <a:t>Svolge attività di studio, didattica e consulenza professionale</a:t>
            </a:r>
          </a:p>
        </p:txBody>
      </p:sp>
      <p:sp>
        <p:nvSpPr>
          <p:cNvPr id="302" name="Shape 302"/>
          <p:cNvSpPr/>
          <p:nvPr/>
        </p:nvSpPr>
        <p:spPr>
          <a:xfrm>
            <a:off x="6635000" y="186450"/>
            <a:ext cx="2412600" cy="1118700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200" dirty="0" smtClean="0"/>
              <a:t>Laurea </a:t>
            </a:r>
            <a:r>
              <a:rPr lang="it" sz="1200" dirty="0"/>
              <a:t>triennale in Fisioterapia.Si può anche conseguire la specializzazione che dura due anni</a:t>
            </a:r>
            <a:r>
              <a:rPr lang="it" dirty="0"/>
              <a:t>.</a:t>
            </a:r>
          </a:p>
        </p:txBody>
      </p:sp>
      <p:sp>
        <p:nvSpPr>
          <p:cNvPr id="303" name="Shape 303"/>
          <p:cNvSpPr/>
          <p:nvPr/>
        </p:nvSpPr>
        <p:spPr>
          <a:xfrm>
            <a:off x="5911125" y="2533375"/>
            <a:ext cx="3232500" cy="1239300"/>
          </a:xfrm>
          <a:prstGeom prst="roundRect">
            <a:avLst>
              <a:gd name="adj" fmla="val 16667"/>
            </a:avLst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200" dirty="0" smtClean="0"/>
              <a:t>Lavora </a:t>
            </a:r>
            <a:r>
              <a:rPr lang="it" sz="1200" dirty="0"/>
              <a:t>in strutture pubbliche come ospedali, ambulatori e case di riposo o in quelle private.Possibilità di lavorare come libero professionista e nelle strutture pubbliche può essere classificato in classe C, D e D super.</a:t>
            </a:r>
          </a:p>
          <a:p>
            <a:pPr lvl="0">
              <a:spcBef>
                <a:spcPts val="0"/>
              </a:spcBef>
              <a:buNone/>
            </a:pPr>
            <a:endParaRPr sz="800" dirty="0">
              <a:highlight>
                <a:srgbClr val="FFFFFF"/>
              </a:highlight>
            </a:endParaRPr>
          </a:p>
        </p:txBody>
      </p:sp>
      <p:cxnSp>
        <p:nvCxnSpPr>
          <p:cNvPr id="304" name="Shape 304"/>
          <p:cNvCxnSpPr>
            <a:stCxn id="292" idx="1"/>
            <a:endCxn id="297" idx="3"/>
          </p:cNvCxnSpPr>
          <p:nvPr/>
        </p:nvCxnSpPr>
        <p:spPr>
          <a:xfrm rot="10800000">
            <a:off x="4035850" y="499200"/>
            <a:ext cx="976024" cy="148025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05" name="Shape 305"/>
          <p:cNvCxnSpPr>
            <a:stCxn id="292" idx="1"/>
            <a:endCxn id="299" idx="3"/>
          </p:cNvCxnSpPr>
          <p:nvPr/>
        </p:nvCxnSpPr>
        <p:spPr>
          <a:xfrm rot="10800000">
            <a:off x="3384550" y="1442250"/>
            <a:ext cx="1627324" cy="5372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06" name="Shape 306"/>
          <p:cNvCxnSpPr>
            <a:stCxn id="292" idx="1"/>
            <a:endCxn id="300" idx="3"/>
          </p:cNvCxnSpPr>
          <p:nvPr/>
        </p:nvCxnSpPr>
        <p:spPr>
          <a:xfrm rot="10800000" flipV="1">
            <a:off x="3904150" y="1979450"/>
            <a:ext cx="1107724" cy="40585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07" name="Shape 307"/>
          <p:cNvCxnSpPr>
            <a:stCxn id="292" idx="1"/>
            <a:endCxn id="301" idx="3"/>
          </p:cNvCxnSpPr>
          <p:nvPr/>
        </p:nvCxnSpPr>
        <p:spPr>
          <a:xfrm rot="10800000" flipV="1">
            <a:off x="3750550" y="1979450"/>
            <a:ext cx="1261324" cy="13461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08" name="Shape 308"/>
          <p:cNvCxnSpPr>
            <a:stCxn id="292" idx="1"/>
            <a:endCxn id="298" idx="3"/>
          </p:cNvCxnSpPr>
          <p:nvPr/>
        </p:nvCxnSpPr>
        <p:spPr>
          <a:xfrm rot="10800000" flipH="1" flipV="1">
            <a:off x="5011874" y="1979449"/>
            <a:ext cx="427676" cy="2327975"/>
          </a:xfrm>
          <a:prstGeom prst="curvedConnector5">
            <a:avLst>
              <a:gd name="adj1" fmla="val -53452"/>
              <a:gd name="adj2" fmla="val 44758"/>
              <a:gd name="adj3" fmla="val 15345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09" name="Shape 309"/>
          <p:cNvCxnSpPr>
            <a:stCxn id="292" idx="0"/>
            <a:endCxn id="302" idx="1"/>
          </p:cNvCxnSpPr>
          <p:nvPr/>
        </p:nvCxnSpPr>
        <p:spPr>
          <a:xfrm rot="5400000" flipH="1" flipV="1">
            <a:off x="5782053" y="835804"/>
            <a:ext cx="942950" cy="762943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0" name="Shape 310"/>
          <p:cNvCxnSpPr>
            <a:stCxn id="292" idx="2"/>
            <a:endCxn id="303" idx="1"/>
          </p:cNvCxnSpPr>
          <p:nvPr/>
        </p:nvCxnSpPr>
        <p:spPr>
          <a:xfrm rot="16200000" flipH="1">
            <a:off x="5450154" y="2692053"/>
            <a:ext cx="882875" cy="39068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/>
        </p:nvSpPr>
        <p:spPr>
          <a:xfrm>
            <a:off x="252075" y="943150"/>
            <a:ext cx="2662200" cy="5922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100" dirty="0" smtClean="0"/>
              <a:t>Fornisce </a:t>
            </a:r>
            <a:r>
              <a:rPr lang="it" sz="1100" dirty="0"/>
              <a:t>informazioni, consulenza e sostegno in diversi ambiti, come quello economico, </a:t>
            </a:r>
            <a:r>
              <a:rPr lang="it" sz="1100" dirty="0" smtClean="0"/>
              <a:t>domiciliare </a:t>
            </a:r>
            <a:endParaRPr lang="it" sz="1100" dirty="0"/>
          </a:p>
        </p:txBody>
      </p:sp>
      <p:sp>
        <p:nvSpPr>
          <p:cNvPr id="316" name="Shape 316"/>
          <p:cNvSpPr/>
          <p:nvPr/>
        </p:nvSpPr>
        <p:spPr>
          <a:xfrm>
            <a:off x="257625" y="1623125"/>
            <a:ext cx="2549700" cy="6033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100" dirty="0" smtClean="0"/>
              <a:t>Offre </a:t>
            </a:r>
            <a:r>
              <a:rPr lang="it" sz="1100" dirty="0"/>
              <a:t>consulenza socio-assistenziale per i soggetti più deboli e non </a:t>
            </a:r>
            <a:r>
              <a:rPr lang="it" sz="1100" dirty="0" smtClean="0"/>
              <a:t>autosufficienti </a:t>
            </a:r>
            <a:endParaRPr lang="it" sz="1100" dirty="0"/>
          </a:p>
        </p:txBody>
      </p:sp>
      <p:sp>
        <p:nvSpPr>
          <p:cNvPr id="317" name="Shape 317"/>
          <p:cNvSpPr/>
          <p:nvPr/>
        </p:nvSpPr>
        <p:spPr>
          <a:xfrm>
            <a:off x="154725" y="2388025"/>
            <a:ext cx="2856900" cy="6801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100" dirty="0" smtClean="0"/>
              <a:t>Interviene </a:t>
            </a:r>
            <a:r>
              <a:rPr lang="it" sz="1100" dirty="0"/>
              <a:t>in casi di adozione, affido familiare, collaborando con i tribunali e i giudici minorili in tutti in casi previsti dalla legge</a:t>
            </a:r>
          </a:p>
        </p:txBody>
      </p:sp>
      <p:sp>
        <p:nvSpPr>
          <p:cNvPr id="318" name="Shape 318"/>
          <p:cNvSpPr/>
          <p:nvPr/>
        </p:nvSpPr>
        <p:spPr>
          <a:xfrm>
            <a:off x="224625" y="3161200"/>
            <a:ext cx="3066300" cy="5484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100" dirty="0" smtClean="0"/>
              <a:t>Svolge </a:t>
            </a:r>
            <a:r>
              <a:rPr lang="it" sz="1100" dirty="0"/>
              <a:t>attività di tipo preventivo, rieducativo e di sostegno per gli adulti entrati nel circuito penale</a:t>
            </a:r>
          </a:p>
        </p:txBody>
      </p:sp>
      <p:sp>
        <p:nvSpPr>
          <p:cNvPr id="319" name="Shape 319"/>
          <p:cNvSpPr/>
          <p:nvPr/>
        </p:nvSpPr>
        <p:spPr>
          <a:xfrm>
            <a:off x="252075" y="3777925"/>
            <a:ext cx="3421800" cy="9159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100" dirty="0" smtClean="0"/>
              <a:t>Garantisce </a:t>
            </a:r>
            <a:r>
              <a:rPr lang="it" sz="1100" dirty="0"/>
              <a:t>la copertura di compiti amministrativo-organizzativo, per migliorare l’efficacia degli interventi, in particolare attraverso il coordinamento dei servizi assistenziali presenti sul territorio locale.</a:t>
            </a:r>
          </a:p>
        </p:txBody>
      </p:sp>
      <p:sp>
        <p:nvSpPr>
          <p:cNvPr id="320" name="Shape 320"/>
          <p:cNvSpPr/>
          <p:nvPr/>
        </p:nvSpPr>
        <p:spPr>
          <a:xfrm>
            <a:off x="6078650" y="120275"/>
            <a:ext cx="2801700" cy="15684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200" dirty="0" smtClean="0"/>
              <a:t>Laurea </a:t>
            </a:r>
            <a:r>
              <a:rPr lang="it" sz="1200" dirty="0"/>
              <a:t>triennale per  accedere alla sezione b dell’albo mentre alla sezione A si accede con la laurea </a:t>
            </a:r>
            <a:r>
              <a:rPr lang="it" sz="1200" dirty="0" smtClean="0"/>
              <a:t>magistrale (</a:t>
            </a:r>
            <a:r>
              <a:rPr lang="it" sz="1200" dirty="0"/>
              <a:t>ovvero la specializzazione)</a:t>
            </a:r>
          </a:p>
        </p:txBody>
      </p:sp>
      <p:sp>
        <p:nvSpPr>
          <p:cNvPr id="321" name="Shape 321"/>
          <p:cNvSpPr/>
          <p:nvPr/>
        </p:nvSpPr>
        <p:spPr>
          <a:xfrm>
            <a:off x="5824700" y="1989300"/>
            <a:ext cx="3309600" cy="1893900"/>
          </a:xfrm>
          <a:prstGeom prst="roundRect">
            <a:avLst>
              <a:gd name="adj" fmla="val 16667"/>
            </a:avLst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200" dirty="0" smtClean="0"/>
              <a:t>Lavora </a:t>
            </a:r>
            <a:r>
              <a:rPr lang="it" sz="1200" dirty="0"/>
              <a:t>in strutture pubbliche e private che erogano servizi assistenziali. </a:t>
            </a:r>
            <a:r>
              <a:rPr lang="it" sz="1200" dirty="0" smtClean="0"/>
              <a:t>L’assistente </a:t>
            </a:r>
            <a:r>
              <a:rPr lang="it" sz="1200" dirty="0"/>
              <a:t>sociale può diventare, dopo un lungo periodo di esperienza a livello locale, coordinatore sociale, ruolo di carattere dirigenziale; a livello non </a:t>
            </a:r>
            <a:r>
              <a:rPr lang="it" sz="1200" dirty="0" smtClean="0"/>
              <a:t>territoriale, come </a:t>
            </a:r>
            <a:r>
              <a:rPr lang="it" sz="1200" dirty="0"/>
              <a:t>libero professionista può svolgere attività di consulenza tecnica e attività peritale.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322" name="Shape 322"/>
          <p:cNvCxnSpPr>
            <a:stCxn id="323" idx="0"/>
            <a:endCxn id="320" idx="1"/>
          </p:cNvCxnSpPr>
          <p:nvPr/>
        </p:nvCxnSpPr>
        <p:spPr>
          <a:xfrm rot="-5400000">
            <a:off x="4983687" y="572100"/>
            <a:ext cx="762600" cy="1427400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24" name="Shape 324"/>
          <p:cNvCxnSpPr>
            <a:stCxn id="323" idx="2"/>
            <a:endCxn id="321" idx="1"/>
          </p:cNvCxnSpPr>
          <p:nvPr/>
        </p:nvCxnSpPr>
        <p:spPr>
          <a:xfrm rot="-5400000" flipH="1">
            <a:off x="4981587" y="2093400"/>
            <a:ext cx="512700" cy="1173300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25" name="Shape 325"/>
          <p:cNvCxnSpPr>
            <a:stCxn id="323" idx="1"/>
            <a:endCxn id="326" idx="3"/>
          </p:cNvCxnSpPr>
          <p:nvPr/>
        </p:nvCxnSpPr>
        <p:spPr>
          <a:xfrm rot="10800000" flipH="1">
            <a:off x="3532587" y="460200"/>
            <a:ext cx="393600" cy="1585200"/>
          </a:xfrm>
          <a:prstGeom prst="curvedConnector5">
            <a:avLst>
              <a:gd name="adj1" fmla="val -60499"/>
              <a:gd name="adj2" fmla="val 51194"/>
              <a:gd name="adj3" fmla="val 1604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27" name="Shape 327"/>
          <p:cNvCxnSpPr>
            <a:stCxn id="323" idx="1"/>
            <a:endCxn id="315" idx="3"/>
          </p:cNvCxnSpPr>
          <p:nvPr/>
        </p:nvCxnSpPr>
        <p:spPr>
          <a:xfrm rot="10800000">
            <a:off x="2914287" y="1239300"/>
            <a:ext cx="618300" cy="806100"/>
          </a:xfrm>
          <a:prstGeom prst="curvedConnector3">
            <a:avLst>
              <a:gd name="adj1" fmla="val 5000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28" name="Shape 328"/>
          <p:cNvCxnSpPr>
            <a:stCxn id="323" idx="1"/>
            <a:endCxn id="316" idx="3"/>
          </p:cNvCxnSpPr>
          <p:nvPr/>
        </p:nvCxnSpPr>
        <p:spPr>
          <a:xfrm rot="10800000">
            <a:off x="2807187" y="1924800"/>
            <a:ext cx="725400" cy="120600"/>
          </a:xfrm>
          <a:prstGeom prst="curvedConnector3">
            <a:avLst>
              <a:gd name="adj1" fmla="val 4999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29" name="Shape 329"/>
          <p:cNvCxnSpPr>
            <a:stCxn id="323" idx="1"/>
            <a:endCxn id="317" idx="3"/>
          </p:cNvCxnSpPr>
          <p:nvPr/>
        </p:nvCxnSpPr>
        <p:spPr>
          <a:xfrm rot="10800000" flipV="1">
            <a:off x="3011625" y="2045399"/>
            <a:ext cx="520962" cy="682675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30" name="Shape 330"/>
          <p:cNvCxnSpPr>
            <a:stCxn id="323" idx="1"/>
            <a:endCxn id="318" idx="3"/>
          </p:cNvCxnSpPr>
          <p:nvPr/>
        </p:nvCxnSpPr>
        <p:spPr>
          <a:xfrm flipH="1">
            <a:off x="3290787" y="2045400"/>
            <a:ext cx="241800" cy="1389900"/>
          </a:xfrm>
          <a:prstGeom prst="curvedConnector3">
            <a:avLst>
              <a:gd name="adj1" fmla="val 4997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31" name="Shape 331"/>
          <p:cNvCxnSpPr>
            <a:stCxn id="323" idx="1"/>
            <a:endCxn id="319" idx="3"/>
          </p:cNvCxnSpPr>
          <p:nvPr/>
        </p:nvCxnSpPr>
        <p:spPr>
          <a:xfrm>
            <a:off x="3532587" y="2045400"/>
            <a:ext cx="141300" cy="2190600"/>
          </a:xfrm>
          <a:prstGeom prst="curvedConnector5">
            <a:avLst>
              <a:gd name="adj1" fmla="val -168524"/>
              <a:gd name="adj2" fmla="val 48179"/>
              <a:gd name="adj3" fmla="val 26851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32" name="Shape 332"/>
          <p:cNvSpPr txBox="1"/>
          <p:nvPr/>
        </p:nvSpPr>
        <p:spPr>
          <a:xfrm>
            <a:off x="7148100" y="4013875"/>
            <a:ext cx="1995900" cy="866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    attività</a:t>
            </a:r>
          </a:p>
          <a:p>
            <a:pPr lvl="0">
              <a:spcBef>
                <a:spcPts val="0"/>
              </a:spcBef>
              <a:buNone/>
            </a:pPr>
            <a:r>
              <a:rPr lang="it"/>
              <a:t>    formazione</a:t>
            </a:r>
          </a:p>
          <a:p>
            <a:pPr lvl="0">
              <a:spcBef>
                <a:spcPts val="0"/>
              </a:spcBef>
              <a:buNone/>
            </a:pPr>
            <a:r>
              <a:rPr lang="it"/>
              <a:t>    sbocchi di lavoro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7198575" y="4183825"/>
            <a:ext cx="164400" cy="175500"/>
          </a:xfrm>
          <a:prstGeom prst="rect">
            <a:avLst/>
          </a:prstGeom>
          <a:solidFill>
            <a:srgbClr val="E69138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7198575" y="4359325"/>
            <a:ext cx="164400" cy="1755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7198575" y="4518375"/>
            <a:ext cx="164400" cy="175500"/>
          </a:xfrm>
          <a:prstGeom prst="rect">
            <a:avLst/>
          </a:prstGeom>
          <a:solidFill>
            <a:srgbClr val="D5A6BD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6" name="Shape 326"/>
          <p:cNvSpPr/>
          <p:nvPr/>
        </p:nvSpPr>
        <p:spPr>
          <a:xfrm rot="-561">
            <a:off x="252076" y="120575"/>
            <a:ext cx="3674100" cy="6798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100" dirty="0" smtClean="0"/>
              <a:t>Individua </a:t>
            </a:r>
            <a:r>
              <a:rPr lang="it" sz="1100" dirty="0"/>
              <a:t>e </a:t>
            </a:r>
            <a:r>
              <a:rPr lang="it" sz="1100" dirty="0" smtClean="0"/>
              <a:t>censisce </a:t>
            </a:r>
            <a:r>
              <a:rPr lang="it" sz="1100" dirty="0"/>
              <a:t>le situazioni di emarginazione sulla base delle segnalazioni di insegnanti, medici, forze dell’ordine e </a:t>
            </a:r>
            <a:r>
              <a:rPr lang="it" sz="1100" dirty="0" smtClean="0"/>
              <a:t>prende </a:t>
            </a:r>
            <a:r>
              <a:rPr lang="it" sz="1100" dirty="0"/>
              <a:t>contatto con le persone che si trovano in situazioni di disagio</a:t>
            </a:r>
          </a:p>
        </p:txBody>
      </p:sp>
      <p:sp>
        <p:nvSpPr>
          <p:cNvPr id="323" name="Shape 323"/>
          <p:cNvSpPr/>
          <p:nvPr/>
        </p:nvSpPr>
        <p:spPr>
          <a:xfrm>
            <a:off x="3532587" y="1667100"/>
            <a:ext cx="2237400" cy="7566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it" sz="1800" b="1" dirty="0"/>
              <a:t>Assistente sociale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/>
        </p:nvSpPr>
        <p:spPr>
          <a:xfrm>
            <a:off x="3871325" y="1779661"/>
            <a:ext cx="2237400" cy="841488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" sz="14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Terapista della neuro e psicomotricità dell’età evolutiva</a:t>
            </a:r>
            <a:endParaRPr lang="it"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Shape 341"/>
          <p:cNvSpPr/>
          <p:nvPr/>
        </p:nvSpPr>
        <p:spPr>
          <a:xfrm>
            <a:off x="251525" y="410525"/>
            <a:ext cx="2736300" cy="16509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" sz="11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Svolge </a:t>
            </a:r>
            <a:r>
              <a:rPr lang="it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attività di studio, di didattica e di ricerca specifica applicata al proprio ambito </a:t>
            </a:r>
            <a:r>
              <a:rPr lang="it" sz="11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professionale</a:t>
            </a:r>
            <a:endParaRPr lang="it"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" sz="1100" dirty="0" smtClean="0"/>
              <a:t>Presta consulenza professionale </a:t>
            </a:r>
            <a:r>
              <a:rPr lang="it" sz="1100" dirty="0"/>
              <a:t>nei servizi sanitari </a:t>
            </a:r>
            <a:r>
              <a:rPr lang="it" sz="1100" dirty="0" smtClean="0"/>
              <a:t>di sua </a:t>
            </a:r>
            <a:r>
              <a:rPr lang="it" sz="1100" dirty="0"/>
              <a:t>competenza </a:t>
            </a:r>
          </a:p>
        </p:txBody>
      </p:sp>
      <p:sp>
        <p:nvSpPr>
          <p:cNvPr id="342" name="Shape 342"/>
          <p:cNvSpPr/>
          <p:nvPr/>
        </p:nvSpPr>
        <p:spPr>
          <a:xfrm>
            <a:off x="257625" y="2200406"/>
            <a:ext cx="2346899" cy="947408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Gli strumenti didattici per l’apprendimento professionale sono differenziati in base all’obiettivo didattico </a:t>
            </a:r>
          </a:p>
        </p:txBody>
      </p:sp>
      <p:sp>
        <p:nvSpPr>
          <p:cNvPr id="343" name="Shape 343"/>
          <p:cNvSpPr/>
          <p:nvPr/>
        </p:nvSpPr>
        <p:spPr>
          <a:xfrm>
            <a:off x="251519" y="3219822"/>
            <a:ext cx="2171400" cy="72008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3 aree formative individuate all'interno del profilo professionale caratterizzano l'intero percorso formativo</a:t>
            </a:r>
          </a:p>
        </p:txBody>
      </p:sp>
      <p:sp>
        <p:nvSpPr>
          <p:cNvPr id="344" name="Shape 344"/>
          <p:cNvSpPr/>
          <p:nvPr/>
        </p:nvSpPr>
        <p:spPr>
          <a:xfrm>
            <a:off x="251519" y="4011910"/>
            <a:ext cx="2116500" cy="780739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" sz="11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</a:t>
            </a:r>
            <a:r>
              <a:rPr lang="it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attività si differenziano per tipologia e contesto in riferimento all'argomento</a:t>
            </a:r>
          </a:p>
        </p:txBody>
      </p:sp>
      <p:sp>
        <p:nvSpPr>
          <p:cNvPr id="345" name="Shape 345"/>
          <p:cNvSpPr/>
          <p:nvPr/>
        </p:nvSpPr>
        <p:spPr>
          <a:xfrm>
            <a:off x="6372200" y="195485"/>
            <a:ext cx="2622449" cy="1779661"/>
          </a:xfrm>
          <a:prstGeom prst="roundRect">
            <a:avLst>
              <a:gd name="adj" fmla="val 16667"/>
            </a:avLst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1A1A1A"/>
              </a:buClr>
              <a:buSzPct val="25000"/>
              <a:buFont typeface="Arial"/>
            </a:pPr>
            <a:r>
              <a:rPr lang="it" sz="1000" dirty="0">
                <a:solidFill>
                  <a:srgbClr val="1A1A1A"/>
                </a:solidFill>
              </a:rPr>
              <a:t>Il corso ha lo scopo di formare operatori con le conoscenze scientifiche e tecniche necessarie per svolgere con titolarità e autonomia professionale, attività dirette alla prevenzione, alla valutazione funzionale, alla cura e alla riabilitazione per quanto riguarda le problematiche riabilitative dell’età evolutiva.</a:t>
            </a:r>
          </a:p>
        </p:txBody>
      </p:sp>
      <p:sp>
        <p:nvSpPr>
          <p:cNvPr id="346" name="Shape 346"/>
          <p:cNvSpPr/>
          <p:nvPr/>
        </p:nvSpPr>
        <p:spPr>
          <a:xfrm>
            <a:off x="6228183" y="2427733"/>
            <a:ext cx="2736303" cy="1368151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</a:pPr>
            <a:r>
              <a:rPr lang="it" sz="1100" dirty="0"/>
              <a:t>Il Corso di Laurea ha durata triennale. L’anno accademico inizia a ottobre e finisce a settembre. Le lezioni si svolgono dal mese di settembre/ottobre al mese di gennaio e da marzo a maggio, mentre i mesi di febbraio e giugno/luglio sono dedicati alle sessioni di esame</a:t>
            </a:r>
          </a:p>
        </p:txBody>
      </p:sp>
      <p:cxnSp>
        <p:nvCxnSpPr>
          <p:cNvPr id="347" name="Shape 347"/>
          <p:cNvCxnSpPr>
            <a:stCxn id="340" idx="0"/>
            <a:endCxn id="345" idx="1"/>
          </p:cNvCxnSpPr>
          <p:nvPr/>
        </p:nvCxnSpPr>
        <p:spPr>
          <a:xfrm rot="-5400000">
            <a:off x="5333975" y="741511"/>
            <a:ext cx="694200" cy="1382100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" name="Shape 348"/>
          <p:cNvCxnSpPr>
            <a:stCxn id="340" idx="2"/>
            <a:endCxn id="346" idx="1"/>
          </p:cNvCxnSpPr>
          <p:nvPr/>
        </p:nvCxnSpPr>
        <p:spPr>
          <a:xfrm rot="-5400000" flipH="1">
            <a:off x="5363675" y="2247499"/>
            <a:ext cx="490800" cy="1238100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9" name="Shape 349"/>
          <p:cNvCxnSpPr>
            <a:stCxn id="340" idx="1"/>
            <a:endCxn id="341" idx="3"/>
          </p:cNvCxnSpPr>
          <p:nvPr/>
        </p:nvCxnSpPr>
        <p:spPr>
          <a:xfrm rot="10800000">
            <a:off x="2987825" y="1235905"/>
            <a:ext cx="883500" cy="9645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0" name="Shape 350"/>
          <p:cNvCxnSpPr>
            <a:stCxn id="340" idx="1"/>
            <a:endCxn id="342" idx="3"/>
          </p:cNvCxnSpPr>
          <p:nvPr/>
        </p:nvCxnSpPr>
        <p:spPr>
          <a:xfrm rot="10800000" flipV="1">
            <a:off x="2604525" y="2200404"/>
            <a:ext cx="1266801" cy="473705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1" name="Shape 351"/>
          <p:cNvCxnSpPr>
            <a:stCxn id="340" idx="1"/>
            <a:endCxn id="343" idx="3"/>
          </p:cNvCxnSpPr>
          <p:nvPr/>
        </p:nvCxnSpPr>
        <p:spPr>
          <a:xfrm flipH="1">
            <a:off x="2422925" y="2200405"/>
            <a:ext cx="1448400" cy="13794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2" name="Shape 352"/>
          <p:cNvCxnSpPr>
            <a:stCxn id="340" idx="1"/>
            <a:endCxn id="344" idx="3"/>
          </p:cNvCxnSpPr>
          <p:nvPr/>
        </p:nvCxnSpPr>
        <p:spPr>
          <a:xfrm flipH="1">
            <a:off x="2368025" y="2200405"/>
            <a:ext cx="1503300" cy="22020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3" name="Shape 353"/>
          <p:cNvSpPr txBox="1"/>
          <p:nvPr/>
        </p:nvSpPr>
        <p:spPr>
          <a:xfrm>
            <a:off x="7148100" y="4013875"/>
            <a:ext cx="1995900" cy="866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attività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formazione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sbocchi di lavoro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Shape 354"/>
          <p:cNvSpPr/>
          <p:nvPr/>
        </p:nvSpPr>
        <p:spPr>
          <a:xfrm>
            <a:off x="7198575" y="4183825"/>
            <a:ext cx="164400" cy="175499"/>
          </a:xfrm>
          <a:prstGeom prst="rect">
            <a:avLst/>
          </a:prstGeom>
          <a:solidFill>
            <a:srgbClr val="E69138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Shape 355"/>
          <p:cNvSpPr/>
          <p:nvPr/>
        </p:nvSpPr>
        <p:spPr>
          <a:xfrm>
            <a:off x="7198575" y="4359325"/>
            <a:ext cx="164400" cy="175499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Shape 356"/>
          <p:cNvSpPr/>
          <p:nvPr/>
        </p:nvSpPr>
        <p:spPr>
          <a:xfrm>
            <a:off x="7198575" y="4518375"/>
            <a:ext cx="164400" cy="175499"/>
          </a:xfrm>
          <a:prstGeom prst="rect">
            <a:avLst/>
          </a:prstGeom>
          <a:solidFill>
            <a:srgbClr val="D5A6BD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/>
        </p:nvSpPr>
        <p:spPr>
          <a:xfrm>
            <a:off x="3491880" y="1930200"/>
            <a:ext cx="2237400" cy="7458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it" sz="2000" b="1" dirty="0" smtClean="0"/>
              <a:t>Caregiver</a:t>
            </a:r>
            <a:endParaRPr lang="it" b="1" dirty="0"/>
          </a:p>
        </p:txBody>
      </p:sp>
      <p:sp>
        <p:nvSpPr>
          <p:cNvPr id="362" name="Shape 362"/>
          <p:cNvSpPr/>
          <p:nvPr/>
        </p:nvSpPr>
        <p:spPr>
          <a:xfrm>
            <a:off x="197400" y="976050"/>
            <a:ext cx="2412600" cy="19083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200" dirty="0"/>
              <a:t>Il caregiver è la persona che si prende cura di un altro individuo che non riesce a occuparsi di se stesso in modo autonomo e </a:t>
            </a:r>
            <a:r>
              <a:rPr lang="it" sz="1200" b="1" u="sng" dirty="0"/>
              <a:t>si preoccupa di rispondere ai suoi bisogni fisici, psichici e sociali </a:t>
            </a:r>
            <a:r>
              <a:rPr lang="it" sz="1200" dirty="0"/>
              <a:t>e lo aiuta nelle piccole azioni di tutti giorni</a:t>
            </a:r>
          </a:p>
        </p:txBody>
      </p:sp>
      <p:sp>
        <p:nvSpPr>
          <p:cNvPr id="363" name="Shape 363"/>
          <p:cNvSpPr/>
          <p:nvPr/>
        </p:nvSpPr>
        <p:spPr>
          <a:xfrm>
            <a:off x="6190525" y="342750"/>
            <a:ext cx="2588100" cy="10200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200" dirty="0"/>
              <a:t>Non esiste un vero e proprio percorso di formazione ma </a:t>
            </a:r>
            <a:r>
              <a:rPr lang="it" sz="1200" dirty="0" smtClean="0"/>
              <a:t> </a:t>
            </a:r>
            <a:r>
              <a:rPr lang="it" sz="1200" dirty="0"/>
              <a:t>comunque si stanno sviluppando dei corsi sperimentali per caregiver</a:t>
            </a:r>
          </a:p>
        </p:txBody>
      </p:sp>
      <p:sp>
        <p:nvSpPr>
          <p:cNvPr id="364" name="Shape 364"/>
          <p:cNvSpPr/>
          <p:nvPr/>
        </p:nvSpPr>
        <p:spPr>
          <a:xfrm>
            <a:off x="6240450" y="2204350"/>
            <a:ext cx="2903400" cy="1579200"/>
          </a:xfrm>
          <a:prstGeom prst="roundRect">
            <a:avLst>
              <a:gd name="adj" fmla="val 16667"/>
            </a:avLst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200" dirty="0"/>
              <a:t>Il 26 marzo 2016 è </a:t>
            </a:r>
            <a:r>
              <a:rPr lang="it" sz="1200" dirty="0" smtClean="0"/>
              <a:t>stata approvata </a:t>
            </a:r>
            <a:r>
              <a:rPr lang="it" sz="1200" dirty="0"/>
              <a:t>in Emilia Romagna la legge per i caregiver che prevede  la formazione al lavoro di accudimento e al riconoscimento delle competenze acquisite per favorire successivi sbocchi lavorativi sempre nell’ambito dell’assistenza.</a:t>
            </a:r>
          </a:p>
        </p:txBody>
      </p:sp>
      <p:cxnSp>
        <p:nvCxnSpPr>
          <p:cNvPr id="365" name="Shape 365"/>
          <p:cNvCxnSpPr>
            <a:stCxn id="361" idx="0"/>
            <a:endCxn id="363" idx="1"/>
          </p:cNvCxnSpPr>
          <p:nvPr/>
        </p:nvCxnSpPr>
        <p:spPr>
          <a:xfrm rot="5400000" flipH="1" flipV="1">
            <a:off x="4861827" y="601503"/>
            <a:ext cx="1077450" cy="1579945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66" name="Shape 366"/>
          <p:cNvCxnSpPr>
            <a:stCxn id="361" idx="2"/>
            <a:endCxn id="364" idx="1"/>
          </p:cNvCxnSpPr>
          <p:nvPr/>
        </p:nvCxnSpPr>
        <p:spPr>
          <a:xfrm rot="16200000" flipH="1">
            <a:off x="5266540" y="2020040"/>
            <a:ext cx="317950" cy="1629870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67" name="Shape 367"/>
          <p:cNvCxnSpPr>
            <a:stCxn id="361" idx="1"/>
            <a:endCxn id="362" idx="3"/>
          </p:cNvCxnSpPr>
          <p:nvPr/>
        </p:nvCxnSpPr>
        <p:spPr>
          <a:xfrm rot="10800000">
            <a:off x="2610000" y="1930200"/>
            <a:ext cx="881880" cy="3729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68" name="Shape 368"/>
          <p:cNvSpPr txBox="1"/>
          <p:nvPr/>
        </p:nvSpPr>
        <p:spPr>
          <a:xfrm>
            <a:off x="7148100" y="4013875"/>
            <a:ext cx="1995900" cy="866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    attività</a:t>
            </a:r>
          </a:p>
          <a:p>
            <a:pPr lvl="0">
              <a:spcBef>
                <a:spcPts val="0"/>
              </a:spcBef>
              <a:buNone/>
            </a:pPr>
            <a:r>
              <a:rPr lang="it"/>
              <a:t>    formazione</a:t>
            </a:r>
          </a:p>
          <a:p>
            <a:pPr lvl="0">
              <a:spcBef>
                <a:spcPts val="0"/>
              </a:spcBef>
              <a:buNone/>
            </a:pPr>
            <a:r>
              <a:rPr lang="it"/>
              <a:t>    sbocchi di lavoro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/>
          <p:nvPr/>
        </p:nvSpPr>
        <p:spPr>
          <a:xfrm>
            <a:off x="7198575" y="4183825"/>
            <a:ext cx="164400" cy="175500"/>
          </a:xfrm>
          <a:prstGeom prst="rect">
            <a:avLst/>
          </a:prstGeom>
          <a:solidFill>
            <a:srgbClr val="E69138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0" name="Shape 370"/>
          <p:cNvSpPr/>
          <p:nvPr/>
        </p:nvSpPr>
        <p:spPr>
          <a:xfrm>
            <a:off x="7198575" y="4359325"/>
            <a:ext cx="164400" cy="1755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1" name="Shape 371"/>
          <p:cNvSpPr/>
          <p:nvPr/>
        </p:nvSpPr>
        <p:spPr>
          <a:xfrm>
            <a:off x="7198575" y="4518375"/>
            <a:ext cx="164400" cy="175500"/>
          </a:xfrm>
          <a:prstGeom prst="rect">
            <a:avLst/>
          </a:prstGeom>
          <a:solidFill>
            <a:srgbClr val="D5A6BD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/>
          <p:nvPr/>
        </p:nvSpPr>
        <p:spPr>
          <a:xfrm>
            <a:off x="3871325" y="1875350"/>
            <a:ext cx="2237400" cy="7458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Psicologo</a:t>
            </a:r>
            <a:endParaRPr lang="it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Shape 377"/>
          <p:cNvSpPr/>
          <p:nvPr/>
        </p:nvSpPr>
        <p:spPr>
          <a:xfrm>
            <a:off x="252075" y="120773"/>
            <a:ext cx="2358000" cy="794791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Effettua </a:t>
            </a:r>
            <a:r>
              <a:rPr lang="it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interventi di prevenzione, diagnosi, riabilitazione e sostegno rivolte all'individuo</a:t>
            </a:r>
          </a:p>
        </p:txBody>
      </p:sp>
      <p:sp>
        <p:nvSpPr>
          <p:cNvPr id="378" name="Shape 378"/>
          <p:cNvSpPr/>
          <p:nvPr/>
        </p:nvSpPr>
        <p:spPr>
          <a:xfrm>
            <a:off x="262012" y="1017816"/>
            <a:ext cx="2116500" cy="793432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 scopo primario è quello di migliorare la qualità della vita del/i paziente/i</a:t>
            </a:r>
          </a:p>
        </p:txBody>
      </p:sp>
      <p:sp>
        <p:nvSpPr>
          <p:cNvPr id="379" name="Shape 379"/>
          <p:cNvSpPr/>
          <p:nvPr/>
        </p:nvSpPr>
        <p:spPr>
          <a:xfrm>
            <a:off x="249638" y="2004431"/>
            <a:ext cx="2358000" cy="6033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Compie interventi rivolti alla </a:t>
            </a:r>
            <a:r>
              <a:rPr lang="it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salutare </a:t>
            </a:r>
            <a:r>
              <a:rPr lang="it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genesi dell’individuo</a:t>
            </a:r>
          </a:p>
        </p:txBody>
      </p:sp>
      <p:sp>
        <p:nvSpPr>
          <p:cNvPr id="380" name="Shape 380"/>
          <p:cNvSpPr/>
          <p:nvPr/>
        </p:nvSpPr>
        <p:spPr>
          <a:xfrm>
            <a:off x="285486" y="2715766"/>
            <a:ext cx="2346899" cy="662125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Cura inoltre diversi disturbi mentali dei pazienti</a:t>
            </a:r>
          </a:p>
        </p:txBody>
      </p:sp>
      <p:sp>
        <p:nvSpPr>
          <p:cNvPr id="381" name="Shape 381"/>
          <p:cNvSpPr/>
          <p:nvPr/>
        </p:nvSpPr>
        <p:spPr>
          <a:xfrm>
            <a:off x="249638" y="3507853"/>
            <a:ext cx="2171400" cy="419761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Promuove il benessere relazionale</a:t>
            </a:r>
          </a:p>
        </p:txBody>
      </p:sp>
      <p:sp>
        <p:nvSpPr>
          <p:cNvPr id="382" name="Shape 382"/>
          <p:cNvSpPr/>
          <p:nvPr/>
        </p:nvSpPr>
        <p:spPr>
          <a:xfrm>
            <a:off x="252075" y="4013875"/>
            <a:ext cx="1995900" cy="679998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 differenzia dallo psichiatra e dallo psicoterapeuta</a:t>
            </a:r>
          </a:p>
        </p:txBody>
      </p:sp>
      <p:sp>
        <p:nvSpPr>
          <p:cNvPr id="383" name="Shape 383"/>
          <p:cNvSpPr/>
          <p:nvPr/>
        </p:nvSpPr>
        <p:spPr>
          <a:xfrm>
            <a:off x="6190525" y="342750"/>
            <a:ext cx="2588099" cy="1020000"/>
          </a:xfrm>
          <a:prstGeom prst="roundRect">
            <a:avLst>
              <a:gd name="adj" fmla="val 16667"/>
            </a:avLst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285750" indent="-28575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it" sz="1200" dirty="0"/>
              <a:t>Può lavorare sia all’interno di strutture sanitarie, para sanitarie pubbliche e private, organizzazioni, oppure come libero professionista</a:t>
            </a:r>
          </a:p>
        </p:txBody>
      </p:sp>
      <p:sp>
        <p:nvSpPr>
          <p:cNvPr id="384" name="Shape 384"/>
          <p:cNvSpPr/>
          <p:nvPr/>
        </p:nvSpPr>
        <p:spPr>
          <a:xfrm>
            <a:off x="6591150" y="2519750"/>
            <a:ext cx="2237400" cy="126385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212121"/>
              </a:buClr>
              <a:buSzPct val="25000"/>
              <a:buFont typeface="Arial"/>
            </a:pPr>
            <a:r>
              <a:rPr lang="it" sz="1200" dirty="0">
                <a:solidFill>
                  <a:srgbClr val="212121"/>
                </a:solidFill>
              </a:rPr>
              <a:t>Laura quinquennale o magistrale in Psicologia</a:t>
            </a:r>
          </a:p>
          <a:p>
            <a:pPr>
              <a:buClr>
                <a:srgbClr val="212121"/>
              </a:buClr>
              <a:buSzPct val="25000"/>
              <a:buFont typeface="Arial"/>
            </a:pPr>
            <a:r>
              <a:rPr lang="it" sz="1200" dirty="0">
                <a:solidFill>
                  <a:srgbClr val="212121"/>
                </a:solidFill>
              </a:rPr>
              <a:t>Specializzazione</a:t>
            </a:r>
          </a:p>
          <a:p>
            <a:pPr>
              <a:buClr>
                <a:srgbClr val="212121"/>
              </a:buClr>
              <a:buSzPct val="25000"/>
              <a:buFont typeface="Arial"/>
            </a:pPr>
            <a:r>
              <a:rPr lang="it" sz="1200" dirty="0">
                <a:solidFill>
                  <a:srgbClr val="212121"/>
                </a:solidFill>
              </a:rPr>
              <a:t>Periodo di tirocinio come psicologo</a:t>
            </a:r>
          </a:p>
        </p:txBody>
      </p:sp>
      <p:cxnSp>
        <p:nvCxnSpPr>
          <p:cNvPr id="385" name="Shape 385"/>
          <p:cNvCxnSpPr>
            <a:stCxn id="376" idx="0"/>
            <a:endCxn id="383" idx="1"/>
          </p:cNvCxnSpPr>
          <p:nvPr/>
        </p:nvCxnSpPr>
        <p:spPr>
          <a:xfrm rot="-5400000">
            <a:off x="5078975" y="763700"/>
            <a:ext cx="1022700" cy="1200600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6" name="Shape 386"/>
          <p:cNvCxnSpPr>
            <a:stCxn id="376" idx="2"/>
            <a:endCxn id="384" idx="1"/>
          </p:cNvCxnSpPr>
          <p:nvPr/>
        </p:nvCxnSpPr>
        <p:spPr>
          <a:xfrm rot="-5400000" flipH="1">
            <a:off x="5525375" y="2085800"/>
            <a:ext cx="530400" cy="1601100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7" name="Shape 387"/>
          <p:cNvCxnSpPr>
            <a:stCxn id="376" idx="1"/>
            <a:endCxn id="377" idx="3"/>
          </p:cNvCxnSpPr>
          <p:nvPr/>
        </p:nvCxnSpPr>
        <p:spPr>
          <a:xfrm rot="10800000">
            <a:off x="2610125" y="518150"/>
            <a:ext cx="1261200" cy="1730100"/>
          </a:xfrm>
          <a:prstGeom prst="curvedConnector3">
            <a:avLst>
              <a:gd name="adj1" fmla="val 5000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8" name="Shape 388"/>
          <p:cNvCxnSpPr>
            <a:stCxn id="376" idx="1"/>
            <a:endCxn id="378" idx="3"/>
          </p:cNvCxnSpPr>
          <p:nvPr/>
        </p:nvCxnSpPr>
        <p:spPr>
          <a:xfrm rot="10800000">
            <a:off x="2378525" y="1414550"/>
            <a:ext cx="1492800" cy="8337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9" name="Shape 389"/>
          <p:cNvCxnSpPr>
            <a:stCxn id="376" idx="1"/>
            <a:endCxn id="379" idx="3"/>
          </p:cNvCxnSpPr>
          <p:nvPr/>
        </p:nvCxnSpPr>
        <p:spPr>
          <a:xfrm flipH="1">
            <a:off x="2607725" y="2248250"/>
            <a:ext cx="1263600" cy="57900"/>
          </a:xfrm>
          <a:prstGeom prst="curvedConnector3">
            <a:avLst>
              <a:gd name="adj1" fmla="val 5000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0" name="Shape 390"/>
          <p:cNvCxnSpPr>
            <a:stCxn id="376" idx="1"/>
            <a:endCxn id="380" idx="3"/>
          </p:cNvCxnSpPr>
          <p:nvPr/>
        </p:nvCxnSpPr>
        <p:spPr>
          <a:xfrm flipH="1">
            <a:off x="2632325" y="2248250"/>
            <a:ext cx="1239000" cy="798600"/>
          </a:xfrm>
          <a:prstGeom prst="curvedConnector3">
            <a:avLst>
              <a:gd name="adj1" fmla="val 49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1" name="Shape 391"/>
          <p:cNvCxnSpPr>
            <a:stCxn id="376" idx="1"/>
            <a:endCxn id="381" idx="3"/>
          </p:cNvCxnSpPr>
          <p:nvPr/>
        </p:nvCxnSpPr>
        <p:spPr>
          <a:xfrm flipH="1">
            <a:off x="2421125" y="2248250"/>
            <a:ext cx="1450200" cy="1469400"/>
          </a:xfrm>
          <a:prstGeom prst="curvedConnector3">
            <a:avLst>
              <a:gd name="adj1" fmla="val 5000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2" name="Shape 392"/>
          <p:cNvCxnSpPr>
            <a:stCxn id="376" idx="1"/>
            <a:endCxn id="382" idx="3"/>
          </p:cNvCxnSpPr>
          <p:nvPr/>
        </p:nvCxnSpPr>
        <p:spPr>
          <a:xfrm flipH="1">
            <a:off x="2248025" y="2248250"/>
            <a:ext cx="1623300" cy="2105700"/>
          </a:xfrm>
          <a:prstGeom prst="curvedConnector3">
            <a:avLst>
              <a:gd name="adj1" fmla="val 5000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3" name="Shape 393"/>
          <p:cNvSpPr txBox="1"/>
          <p:nvPr/>
        </p:nvSpPr>
        <p:spPr>
          <a:xfrm>
            <a:off x="7148100" y="4013875"/>
            <a:ext cx="1995900" cy="866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attività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formazione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sbocchi di lavoro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Shape 394"/>
          <p:cNvSpPr/>
          <p:nvPr/>
        </p:nvSpPr>
        <p:spPr>
          <a:xfrm>
            <a:off x="7198575" y="4183825"/>
            <a:ext cx="164400" cy="175499"/>
          </a:xfrm>
          <a:prstGeom prst="rect">
            <a:avLst/>
          </a:prstGeom>
          <a:solidFill>
            <a:srgbClr val="E69138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Shape 395"/>
          <p:cNvSpPr/>
          <p:nvPr/>
        </p:nvSpPr>
        <p:spPr>
          <a:xfrm>
            <a:off x="7198575" y="4359325"/>
            <a:ext cx="164400" cy="175499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Shape 396"/>
          <p:cNvSpPr/>
          <p:nvPr/>
        </p:nvSpPr>
        <p:spPr>
          <a:xfrm>
            <a:off x="7198575" y="4518375"/>
            <a:ext cx="164400" cy="175499"/>
          </a:xfrm>
          <a:prstGeom prst="rect">
            <a:avLst/>
          </a:prstGeom>
          <a:solidFill>
            <a:srgbClr val="D5A6BD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/>
          <p:nvPr/>
        </p:nvSpPr>
        <p:spPr>
          <a:xfrm>
            <a:off x="3871325" y="1875350"/>
            <a:ext cx="2237400" cy="7458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" sz="1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Educatore Sociale</a:t>
            </a:r>
            <a:endParaRPr lang="it"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Shape 402"/>
          <p:cNvSpPr/>
          <p:nvPr/>
        </p:nvSpPr>
        <p:spPr>
          <a:xfrm>
            <a:off x="252075" y="120775"/>
            <a:ext cx="2358000" cy="6798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Analizza i bisogni del territorio attraverso analisi di studi e confronti con gli attori sociali.</a:t>
            </a:r>
          </a:p>
        </p:txBody>
      </p:sp>
      <p:sp>
        <p:nvSpPr>
          <p:cNvPr id="403" name="Shape 403"/>
          <p:cNvSpPr/>
          <p:nvPr/>
        </p:nvSpPr>
        <p:spPr>
          <a:xfrm>
            <a:off x="252075" y="943150"/>
            <a:ext cx="2116500" cy="5922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Progetta servizi ed interventi volti a soddisfare i bisogni individuati.</a:t>
            </a:r>
          </a:p>
        </p:txBody>
      </p:sp>
      <p:sp>
        <p:nvSpPr>
          <p:cNvPr id="404" name="Shape 404"/>
          <p:cNvSpPr/>
          <p:nvPr/>
        </p:nvSpPr>
        <p:spPr>
          <a:xfrm>
            <a:off x="252075" y="1743750"/>
            <a:ext cx="2358000" cy="6033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Organizza gli interventi di assistenza e riabilitativi pianificando le attività attraverso il confronto con il committente. </a:t>
            </a:r>
          </a:p>
        </p:txBody>
      </p:sp>
      <p:sp>
        <p:nvSpPr>
          <p:cNvPr id="405" name="Shape 405"/>
          <p:cNvSpPr/>
          <p:nvPr/>
        </p:nvSpPr>
        <p:spPr>
          <a:xfrm>
            <a:off x="257625" y="2489550"/>
            <a:ext cx="2226141" cy="49625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Realizza attività assistenziali e sociosanitarie rivolti a target differenti. </a:t>
            </a:r>
          </a:p>
        </p:txBody>
      </p:sp>
      <p:sp>
        <p:nvSpPr>
          <p:cNvPr id="406" name="Shape 406"/>
          <p:cNvSpPr/>
          <p:nvPr/>
        </p:nvSpPr>
        <p:spPr>
          <a:xfrm>
            <a:off x="278949" y="3106025"/>
            <a:ext cx="2304300" cy="4149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Rendiconta producendo la documentazione richiesta dal committente.</a:t>
            </a:r>
          </a:p>
        </p:txBody>
      </p:sp>
      <p:sp>
        <p:nvSpPr>
          <p:cNvPr id="407" name="Shape 407"/>
          <p:cNvSpPr/>
          <p:nvPr/>
        </p:nvSpPr>
        <p:spPr>
          <a:xfrm>
            <a:off x="252075" y="3641250"/>
            <a:ext cx="1995949" cy="6030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Valuta l’intervento educativo dal progetto al servizio erogato, in base agli obiettivi posti in fase di progettazione. </a:t>
            </a:r>
          </a:p>
        </p:txBody>
      </p:sp>
      <p:sp>
        <p:nvSpPr>
          <p:cNvPr id="408" name="Shape 408"/>
          <p:cNvSpPr/>
          <p:nvPr/>
        </p:nvSpPr>
        <p:spPr>
          <a:xfrm>
            <a:off x="252075" y="4386750"/>
            <a:ext cx="2116500" cy="405899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Attiva reti territoriali facendosi portavoce dei bisogni .</a:t>
            </a:r>
          </a:p>
        </p:txBody>
      </p:sp>
      <p:sp>
        <p:nvSpPr>
          <p:cNvPr id="409" name="Shape 409"/>
          <p:cNvSpPr/>
          <p:nvPr/>
        </p:nvSpPr>
        <p:spPr>
          <a:xfrm>
            <a:off x="6173144" y="120775"/>
            <a:ext cx="2588099" cy="1217651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25000"/>
              <a:buFont typeface="Arial"/>
              <a:buNone/>
            </a:pPr>
            <a:r>
              <a:rPr lang="it" sz="1000" b="0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Il corso si propone l’obiettivo di formare risorse capaci di operare nell’ambito dei processi educativi e rieducativi, coniugando la formazione teorica e l’operatività pratica assimilata grazie alla </a:t>
            </a:r>
            <a:r>
              <a:rPr lang="it" sz="1000" b="1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grande expertise dei docenti</a:t>
            </a:r>
            <a:r>
              <a:rPr lang="it" sz="1000" b="0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 e all’esperienza di tirocinio successiva alla conclusione della parte teorica.</a:t>
            </a:r>
          </a:p>
        </p:txBody>
      </p:sp>
      <p:sp>
        <p:nvSpPr>
          <p:cNvPr id="410" name="Shape 410"/>
          <p:cNvSpPr/>
          <p:nvPr/>
        </p:nvSpPr>
        <p:spPr>
          <a:xfrm>
            <a:off x="6579689" y="2024415"/>
            <a:ext cx="2170093" cy="1795898"/>
          </a:xfrm>
          <a:prstGeom prst="roundRect">
            <a:avLst>
              <a:gd name="adj" fmla="val 16667"/>
            </a:avLst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ct val="25000"/>
              <a:buFont typeface="Arial"/>
              <a:buNone/>
            </a:pPr>
            <a:r>
              <a:rPr lang="it" sz="1000" b="0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Il laureato in Scienze dell’educazione e formazione può trovare impiego nelle posizioni che richiedono di gestire attività di educatore e animatore socio-educativo; attività che possono realizzarsi nelle strutture pubbliche e private che gestiscono e/o erogano servizi sociali e socio-sanitari.</a:t>
            </a:r>
          </a:p>
        </p:txBody>
      </p:sp>
      <p:cxnSp>
        <p:nvCxnSpPr>
          <p:cNvPr id="411" name="Shape 411"/>
          <p:cNvCxnSpPr>
            <a:stCxn id="401" idx="0"/>
            <a:endCxn id="409" idx="1"/>
          </p:cNvCxnSpPr>
          <p:nvPr/>
        </p:nvCxnSpPr>
        <p:spPr>
          <a:xfrm rot="-5400000">
            <a:off x="5008775" y="710900"/>
            <a:ext cx="1145700" cy="1183200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2" name="Shape 412"/>
          <p:cNvCxnSpPr>
            <a:stCxn id="401" idx="2"/>
            <a:endCxn id="410" idx="1"/>
          </p:cNvCxnSpPr>
          <p:nvPr/>
        </p:nvCxnSpPr>
        <p:spPr>
          <a:xfrm rot="-5400000" flipH="1">
            <a:off x="5634275" y="1976900"/>
            <a:ext cx="301200" cy="1589700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3" name="Shape 413"/>
          <p:cNvCxnSpPr>
            <a:stCxn id="401" idx="1"/>
            <a:endCxn id="402" idx="3"/>
          </p:cNvCxnSpPr>
          <p:nvPr/>
        </p:nvCxnSpPr>
        <p:spPr>
          <a:xfrm rot="10800000">
            <a:off x="2610125" y="460550"/>
            <a:ext cx="1261200" cy="1787700"/>
          </a:xfrm>
          <a:prstGeom prst="curvedConnector3">
            <a:avLst>
              <a:gd name="adj1" fmla="val 5000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4" name="Shape 414"/>
          <p:cNvCxnSpPr>
            <a:stCxn id="401" idx="1"/>
            <a:endCxn id="403" idx="3"/>
          </p:cNvCxnSpPr>
          <p:nvPr/>
        </p:nvCxnSpPr>
        <p:spPr>
          <a:xfrm rot="10800000">
            <a:off x="2368625" y="1239350"/>
            <a:ext cx="1502700" cy="1008900"/>
          </a:xfrm>
          <a:prstGeom prst="curvedConnector3">
            <a:avLst>
              <a:gd name="adj1" fmla="val 5000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5" name="Shape 415"/>
          <p:cNvCxnSpPr>
            <a:stCxn id="401" idx="1"/>
            <a:endCxn id="404" idx="3"/>
          </p:cNvCxnSpPr>
          <p:nvPr/>
        </p:nvCxnSpPr>
        <p:spPr>
          <a:xfrm rot="10800000">
            <a:off x="2610125" y="2045450"/>
            <a:ext cx="1261200" cy="202800"/>
          </a:xfrm>
          <a:prstGeom prst="curvedConnector3">
            <a:avLst>
              <a:gd name="adj1" fmla="val 5000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6" name="Shape 416"/>
          <p:cNvCxnSpPr>
            <a:stCxn id="401" idx="1"/>
            <a:endCxn id="405" idx="3"/>
          </p:cNvCxnSpPr>
          <p:nvPr/>
        </p:nvCxnSpPr>
        <p:spPr>
          <a:xfrm flipH="1">
            <a:off x="2483825" y="2248250"/>
            <a:ext cx="1387500" cy="489300"/>
          </a:xfrm>
          <a:prstGeom prst="curvedConnector3">
            <a:avLst>
              <a:gd name="adj1" fmla="val 5000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7" name="Shape 417"/>
          <p:cNvCxnSpPr>
            <a:stCxn id="401" idx="1"/>
            <a:endCxn id="406" idx="3"/>
          </p:cNvCxnSpPr>
          <p:nvPr/>
        </p:nvCxnSpPr>
        <p:spPr>
          <a:xfrm flipH="1">
            <a:off x="2583125" y="2248250"/>
            <a:ext cx="1288200" cy="1065300"/>
          </a:xfrm>
          <a:prstGeom prst="curvedConnector3">
            <a:avLst>
              <a:gd name="adj1" fmla="val 4999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8" name="Shape 418"/>
          <p:cNvCxnSpPr>
            <a:stCxn id="401" idx="1"/>
            <a:endCxn id="407" idx="3"/>
          </p:cNvCxnSpPr>
          <p:nvPr/>
        </p:nvCxnSpPr>
        <p:spPr>
          <a:xfrm flipH="1">
            <a:off x="2248025" y="2248250"/>
            <a:ext cx="1623300" cy="16944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9" name="Shape 419"/>
          <p:cNvCxnSpPr>
            <a:stCxn id="401" idx="1"/>
            <a:endCxn id="408" idx="3"/>
          </p:cNvCxnSpPr>
          <p:nvPr/>
        </p:nvCxnSpPr>
        <p:spPr>
          <a:xfrm flipH="1">
            <a:off x="2368625" y="2248250"/>
            <a:ext cx="1502700" cy="2341500"/>
          </a:xfrm>
          <a:prstGeom prst="curvedConnector3">
            <a:avLst>
              <a:gd name="adj1" fmla="val 5000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0" name="Shape 420"/>
          <p:cNvSpPr txBox="1"/>
          <p:nvPr/>
        </p:nvSpPr>
        <p:spPr>
          <a:xfrm>
            <a:off x="7148100" y="4013875"/>
            <a:ext cx="1995900" cy="866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attività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formazione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sbocchi di lavoro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Shape 421"/>
          <p:cNvSpPr/>
          <p:nvPr/>
        </p:nvSpPr>
        <p:spPr>
          <a:xfrm>
            <a:off x="7198575" y="4183825"/>
            <a:ext cx="164400" cy="175499"/>
          </a:xfrm>
          <a:prstGeom prst="rect">
            <a:avLst/>
          </a:prstGeom>
          <a:solidFill>
            <a:srgbClr val="E69138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Shape 422"/>
          <p:cNvSpPr/>
          <p:nvPr/>
        </p:nvSpPr>
        <p:spPr>
          <a:xfrm>
            <a:off x="7198575" y="4359325"/>
            <a:ext cx="164400" cy="175499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Shape 423"/>
          <p:cNvSpPr/>
          <p:nvPr/>
        </p:nvSpPr>
        <p:spPr>
          <a:xfrm>
            <a:off x="7198575" y="4518375"/>
            <a:ext cx="164400" cy="175499"/>
          </a:xfrm>
          <a:prstGeom prst="rect">
            <a:avLst/>
          </a:prstGeom>
          <a:solidFill>
            <a:srgbClr val="D5A6BD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1701</Words>
  <Application>Microsoft Office PowerPoint</Application>
  <PresentationFormat>Presentazione su schermo (16:9)</PresentationFormat>
  <Paragraphs>162</Paragraphs>
  <Slides>17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Palatino Linotype</vt:lpstr>
      <vt:lpstr>Arial</vt:lpstr>
      <vt:lpstr>Roboto</vt:lpstr>
      <vt:lpstr>geometric</vt:lpstr>
      <vt:lpstr>geometric</vt:lpstr>
      <vt:lpstr>geometric</vt:lpstr>
      <vt:lpstr>Le professioni di cura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Siti per l’orientamento</vt:lpstr>
      <vt:lpstr>Presentazione standard di PowerPoint</vt:lpstr>
      <vt:lpstr>Presentazione standard di PowerPoint</vt:lpstr>
      <vt:lpstr>    Grazie per la vostra attenzione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Home Care Premium</dc:title>
  <dc:creator>Marco</dc:creator>
  <cp:lastModifiedBy>utente</cp:lastModifiedBy>
  <cp:revision>47</cp:revision>
  <dcterms:modified xsi:type="dcterms:W3CDTF">2016-06-07T15:50:36Z</dcterms:modified>
</cp:coreProperties>
</file>