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60"/>
  </p:notesMasterIdLst>
  <p:handoutMasterIdLst>
    <p:handoutMasterId r:id="rId61"/>
  </p:handoutMasterIdLst>
  <p:sldIdLst>
    <p:sldId id="504" r:id="rId2"/>
    <p:sldId id="358" r:id="rId3"/>
    <p:sldId id="508" r:id="rId4"/>
    <p:sldId id="507" r:id="rId5"/>
    <p:sldId id="509" r:id="rId6"/>
    <p:sldId id="362" r:id="rId7"/>
    <p:sldId id="456" r:id="rId8"/>
    <p:sldId id="457" r:id="rId9"/>
    <p:sldId id="458" r:id="rId10"/>
    <p:sldId id="510" r:id="rId11"/>
    <p:sldId id="512" r:id="rId12"/>
    <p:sldId id="513" r:id="rId13"/>
    <p:sldId id="514" r:id="rId14"/>
    <p:sldId id="505" r:id="rId15"/>
    <p:sldId id="506" r:id="rId16"/>
    <p:sldId id="472" r:id="rId17"/>
    <p:sldId id="473" r:id="rId18"/>
    <p:sldId id="495" r:id="rId19"/>
    <p:sldId id="497" r:id="rId20"/>
    <p:sldId id="498" r:id="rId21"/>
    <p:sldId id="460" r:id="rId22"/>
    <p:sldId id="459" r:id="rId23"/>
    <p:sldId id="511" r:id="rId24"/>
    <p:sldId id="490" r:id="rId25"/>
    <p:sldId id="461" r:id="rId26"/>
    <p:sldId id="462" r:id="rId27"/>
    <p:sldId id="503" r:id="rId28"/>
    <p:sldId id="468" r:id="rId29"/>
    <p:sldId id="464" r:id="rId30"/>
    <p:sldId id="467" r:id="rId31"/>
    <p:sldId id="465" r:id="rId32"/>
    <p:sldId id="491" r:id="rId33"/>
    <p:sldId id="469" r:id="rId34"/>
    <p:sldId id="471" r:id="rId35"/>
    <p:sldId id="475" r:id="rId36"/>
    <p:sldId id="474" r:id="rId37"/>
    <p:sldId id="500" r:id="rId38"/>
    <p:sldId id="501" r:id="rId39"/>
    <p:sldId id="477" r:id="rId40"/>
    <p:sldId id="479" r:id="rId41"/>
    <p:sldId id="478" r:id="rId42"/>
    <p:sldId id="480" r:id="rId43"/>
    <p:sldId id="466" r:id="rId44"/>
    <p:sldId id="482" r:id="rId45"/>
    <p:sldId id="499" r:id="rId46"/>
    <p:sldId id="451" r:id="rId47"/>
    <p:sldId id="452" r:id="rId48"/>
    <p:sldId id="453" r:id="rId49"/>
    <p:sldId id="454" r:id="rId50"/>
    <p:sldId id="481" r:id="rId51"/>
    <p:sldId id="483" r:id="rId52"/>
    <p:sldId id="485" r:id="rId53"/>
    <p:sldId id="486" r:id="rId54"/>
    <p:sldId id="487" r:id="rId55"/>
    <p:sldId id="488" r:id="rId56"/>
    <p:sldId id="493" r:id="rId57"/>
    <p:sldId id="494" r:id="rId58"/>
    <p:sldId id="502" r:id="rId59"/>
  </p:sldIdLst>
  <p:sldSz cx="9906000" cy="6858000" type="A4"/>
  <p:notesSz cx="10693400" cy="7556500"/>
  <p:defaultTextStyle>
    <a:defPPr>
      <a:defRPr lang="it-IT"/>
    </a:defPPr>
    <a:lvl1pPr marL="0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6380" autoAdjust="0"/>
  </p:normalViewPr>
  <p:slideViewPr>
    <p:cSldViewPr>
      <p:cViewPr>
        <p:scale>
          <a:sx n="110" d="100"/>
          <a:sy n="110" d="100"/>
        </p:scale>
        <p:origin x="162" y="468"/>
      </p:cViewPr>
      <p:guideLst>
        <p:guide orient="horz" pos="2614"/>
        <p:guide pos="20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3EE96-6140-47B5-8676-4EA35B8C986C}" type="datetimeFigureOut">
              <a:rPr lang="it-IT" smtClean="0"/>
              <a:pPr/>
              <a:t>16/09/2019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9BF6A-3FB6-412C-8733-0BDBE713AFC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6DD38-41C4-4822-9149-3F64D08BCF7E}" type="datetimeFigureOut">
              <a:rPr lang="it-IT" smtClean="0"/>
              <a:pPr/>
              <a:t>16/09/2019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00413" y="566738"/>
            <a:ext cx="4092575" cy="2833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069975" y="3589338"/>
            <a:ext cx="8553450" cy="3400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717708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057900" y="717708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C1B0E-3FCC-4A9A-83D3-AF3FDA4B98A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9938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39876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59815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79753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99691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19629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39567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59506" algn="l" defTabSz="83987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0413" y="566738"/>
            <a:ext cx="4092575" cy="2833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0413" y="566738"/>
            <a:ext cx="4092575" cy="2833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0413" y="566738"/>
            <a:ext cx="4092575" cy="2833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0413" y="566738"/>
            <a:ext cx="4092575" cy="2833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300413" y="566738"/>
            <a:ext cx="4092575" cy="2833687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00413" y="566738"/>
            <a:ext cx="4092575" cy="2833687"/>
          </a:xfrm>
          <a:ln/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it-IT" altLang="en-US" i="1" smtClean="0"/>
              <a:t>X</a:t>
            </a:r>
          </a:p>
          <a:p>
            <a:r>
              <a:rPr lang="it-IT" altLang="en-US" i="1" smtClean="0"/>
              <a:t>Articolo 2</a:t>
            </a:r>
          </a:p>
          <a:p>
            <a:r>
              <a:rPr lang="it-IT" altLang="en-US" smtClean="0"/>
              <a:t>L'Unione si fonda sui valori del rispetto della dignità umana, della libertà, della democrazia, dell'uguaglianza,</a:t>
            </a:r>
          </a:p>
          <a:p>
            <a:r>
              <a:rPr lang="it-IT" altLang="en-US" smtClean="0"/>
              <a:t>dello Stato di diritto e del rispetto dei diritti umani, compresi i diritti delle persone appartenenti</a:t>
            </a:r>
          </a:p>
          <a:p>
            <a:r>
              <a:rPr lang="it-IT" altLang="en-US" smtClean="0"/>
              <a:t>a minoranze. Questi valori sono comuni agli Stati membri in una società caratterizzata dal</a:t>
            </a:r>
          </a:p>
          <a:p>
            <a:r>
              <a:rPr lang="it-IT" altLang="en-US" smtClean="0"/>
              <a:t>pluralismo, dalla non discriminazione, dalla tolleranza, dalla giustizia, dalla solidarietà e dalla parità</a:t>
            </a:r>
          </a:p>
          <a:p>
            <a:r>
              <a:rPr lang="it-IT" altLang="en-US" smtClean="0"/>
              <a:t>tra donne e uomini.</a:t>
            </a:r>
            <a:endParaRPr lang="it-IT" altLang="it-IT" smtClean="0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8F0F19-65F2-4E04-8A3B-3BB04B81F9FF}" type="slidenum">
              <a:rPr lang="en-GB" altLang="en-US" smtClean="0"/>
              <a:pPr/>
              <a:t>30</a:t>
            </a:fld>
            <a:endParaRPr lang="en-GB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54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it-IT" smtClean="0"/>
              <a:t>realizzato a partire da materiale pubblicato sul sito Erasmus Plus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C1B0E-3FCC-4A9A-83D3-AF3FDA4B98A0}" type="slidenum">
              <a:rPr lang="it-IT" smtClean="0"/>
              <a:pPr/>
              <a:t>55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77850" y="1371601"/>
            <a:ext cx="8505952" cy="1828800"/>
          </a:xfrm>
          <a:ln>
            <a:noFill/>
          </a:ln>
        </p:spPr>
        <p:txBody>
          <a:bodyPr vert="horz" tIns="0" rIns="19156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9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77850" y="3228536"/>
            <a:ext cx="8509254" cy="1752600"/>
          </a:xfrm>
        </p:spPr>
        <p:txBody>
          <a:bodyPr lIns="0" rIns="19156"/>
          <a:lstStyle>
            <a:lvl1pPr marL="0" marR="47890" indent="0" algn="r">
              <a:buNone/>
              <a:defRPr>
                <a:solidFill>
                  <a:schemeClr val="tx1"/>
                </a:solidFill>
              </a:defRPr>
            </a:lvl1pPr>
            <a:lvl2pPr marL="478898" indent="0" algn="ctr">
              <a:buNone/>
            </a:lvl2pPr>
            <a:lvl3pPr marL="957795" indent="0" algn="ctr">
              <a:buNone/>
            </a:lvl3pPr>
            <a:lvl4pPr marL="1436693" indent="0" algn="ctr">
              <a:buNone/>
            </a:lvl4pPr>
            <a:lvl5pPr marL="1915591" indent="0" algn="ctr">
              <a:buNone/>
            </a:lvl5pPr>
            <a:lvl6pPr marL="2394487" indent="0" algn="ctr">
              <a:buNone/>
            </a:lvl6pPr>
            <a:lvl7pPr marL="2873385" indent="0" algn="ctr">
              <a:buNone/>
            </a:lvl7pPr>
            <a:lvl8pPr marL="3352283" indent="0" algn="ctr">
              <a:buNone/>
            </a:lvl8pPr>
            <a:lvl9pPr marL="383118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954A1-6DEB-4EA0-BC22-C9DAB17C7AE2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C0789-2353-4059-BE5D-70E16C9CBCD0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914402"/>
            <a:ext cx="222885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914402"/>
            <a:ext cx="652145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F82A0-0C92-4435-BF2A-B0DE7A9DEFF2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Prof.ssa Caterina Mazzuca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7FE9F-D353-45A8-B76B-96E32BDD82F6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23330">
              <a:lnSpc>
                <a:spcPct val="100000"/>
              </a:lnSpc>
              <a:defRPr sz="900" b="0" i="1">
                <a:solidFill>
                  <a:srgbClr val="CC6500"/>
                </a:solidFill>
                <a:latin typeface="Century Gothic"/>
                <a:cs typeface="Century Gothic"/>
              </a:defRPr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 txBox="1">
            <a:spLocks noChangeArrowheads="1"/>
          </p:cNvSpPr>
          <p:nvPr userDrawn="1"/>
        </p:nvSpPr>
        <p:spPr bwMode="auto">
          <a:xfrm>
            <a:off x="7099300" y="6381755"/>
            <a:ext cx="2311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79" tIns="47890" rIns="95779" bIns="47890"/>
          <a:lstStyle/>
          <a:p>
            <a:pPr algn="r" eaLnBrk="1" hangingPunct="1">
              <a:defRPr/>
            </a:pPr>
            <a:fld id="{86228626-5FBE-4DDF-9BB6-34F06A3909C7}" type="slidenum">
              <a:rPr lang="it-IT" sz="1000" i="1">
                <a:solidFill>
                  <a:srgbClr val="CC6600"/>
                </a:solidFill>
                <a:latin typeface="Century Gothic" pitchFamily="34" charset="0"/>
              </a:rPr>
              <a:pPr algn="r" eaLnBrk="1" hangingPunct="1">
                <a:defRPr/>
              </a:pPr>
              <a:t>‹N›</a:t>
            </a:fld>
            <a:endParaRPr lang="it-IT" sz="1000" i="1">
              <a:solidFill>
                <a:srgbClr val="CC6600"/>
              </a:solidFill>
              <a:latin typeface="Century Gothic" pitchFamily="34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609605"/>
            <a:ext cx="8420100" cy="391057"/>
          </a:xfr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742950" y="1981201"/>
            <a:ext cx="8420100" cy="251394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368043" y="6377940"/>
            <a:ext cx="3169919" cy="251394"/>
          </a:xfrm>
        </p:spPr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9812C-43EB-4B1A-ADA4-D92B2FAB36DF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4548" y="1316737"/>
            <a:ext cx="84201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9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74548" y="2704664"/>
            <a:ext cx="8420100" cy="1509712"/>
          </a:xfrm>
        </p:spPr>
        <p:txBody>
          <a:bodyPr lIns="47890" rIns="47890" anchor="t"/>
          <a:lstStyle>
            <a:lvl1pPr marL="0" indent="0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A2C72-F2C9-49EB-8EA2-77673E4E9F15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920085"/>
            <a:ext cx="4375150" cy="443484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920085"/>
            <a:ext cx="4375150" cy="4434840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B7AFC-B8C6-47E9-978A-CC646114A00F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1143000"/>
          </a:xfrm>
        </p:spPr>
        <p:txBody>
          <a:bodyPr tIns="4789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855248"/>
            <a:ext cx="4376870" cy="659352"/>
          </a:xfrm>
        </p:spPr>
        <p:txBody>
          <a:bodyPr lIns="47890" tIns="0" rIns="47890" bIns="0" anchor="ctr">
            <a:noAutofit/>
          </a:bodyPr>
          <a:lstStyle>
            <a:lvl1pPr marL="0" indent="0">
              <a:buNone/>
              <a:defRPr sz="25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5032111" y="1859761"/>
            <a:ext cx="4378589" cy="654843"/>
          </a:xfrm>
        </p:spPr>
        <p:txBody>
          <a:bodyPr lIns="47890" tIns="0" rIns="47890" bIns="0" anchor="ctr"/>
          <a:lstStyle>
            <a:lvl1pPr marL="0" indent="0">
              <a:buNone/>
              <a:defRPr sz="25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100" b="1"/>
            </a:lvl2pPr>
            <a:lvl3pPr>
              <a:buNone/>
              <a:defRPr sz="1900" b="1"/>
            </a:lvl3pPr>
            <a:lvl4pPr>
              <a:buNone/>
              <a:defRPr sz="1700" b="1"/>
            </a:lvl4pPr>
            <a:lvl5pPr>
              <a:buNone/>
              <a:defRPr sz="17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95300" y="2514600"/>
            <a:ext cx="4376870" cy="3845720"/>
          </a:xfrm>
        </p:spPr>
        <p:txBody>
          <a:bodyPr tIns="0"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514600"/>
            <a:ext cx="4378589" cy="3845720"/>
          </a:xfrm>
        </p:spPr>
        <p:txBody>
          <a:bodyPr tIns="0"/>
          <a:lstStyle>
            <a:lvl1pPr>
              <a:defRPr sz="23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5D208-D81E-4354-A8CA-2DAB63F396BD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97950" cy="1143000"/>
          </a:xfrm>
        </p:spPr>
        <p:txBody>
          <a:bodyPr vert="horz" tIns="4789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2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B92AB-7A20-46C9-A70B-038C18C9CAE4}" type="datetime1">
              <a:rPr lang="en-US" smtClean="0"/>
              <a:pPr/>
              <a:t>9/16/2019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AACD-3858-4F11-BE21-D95CFCCA26B9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Prof.ssa Caterina Mazzuca</a:t>
            </a:r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DCFD6-816A-49D6-89C7-4AFFFD2C7F3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514353"/>
            <a:ext cx="29718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8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742950" y="1676400"/>
            <a:ext cx="2971800" cy="4572000"/>
          </a:xfrm>
        </p:spPr>
        <p:txBody>
          <a:bodyPr lIns="19156" rIns="19156"/>
          <a:lstStyle>
            <a:lvl1pPr marL="0" indent="0" algn="l">
              <a:buNone/>
              <a:defRPr sz="1500"/>
            </a:lvl1pPr>
            <a:lvl2pPr indent="0" algn="l">
              <a:buNone/>
              <a:defRPr sz="13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872970" y="1676400"/>
            <a:ext cx="5537730" cy="4572000"/>
          </a:xfrm>
        </p:spPr>
        <p:txBody>
          <a:bodyPr tIns="0"/>
          <a:lstStyle>
            <a:lvl1pPr>
              <a:defRPr sz="2900"/>
            </a:lvl1pPr>
            <a:lvl2pPr>
              <a:defRPr sz="2800"/>
            </a:lvl2pPr>
            <a:lvl3pPr>
              <a:defRPr sz="2500"/>
            </a:lvl3pPr>
            <a:lvl4pPr>
              <a:defRPr sz="2100"/>
            </a:lvl4pPr>
            <a:lvl5pPr>
              <a:defRPr sz="19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3591C-1D7F-45F0-A40C-C3F90E3949DD}" type="datetime1">
              <a:rPr lang="en-US" smtClean="0"/>
              <a:pPr/>
              <a:t>9/16/2019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429566" y="1108077"/>
            <a:ext cx="569595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9" tIns="47890" rIns="95779" bIns="4789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671145" y="5359769"/>
            <a:ext cx="168402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79" tIns="47890" rIns="95779" bIns="47890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0400" y="1176999"/>
            <a:ext cx="2397252" cy="1582621"/>
          </a:xfrm>
        </p:spPr>
        <p:txBody>
          <a:bodyPr vert="horz" lIns="47890" tIns="47890" rIns="47890" bIns="47890" anchor="b"/>
          <a:lstStyle>
            <a:lvl1pPr algn="l">
              <a:buNone/>
              <a:defRPr sz="21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0400" y="2828785"/>
            <a:ext cx="2393950" cy="2179320"/>
          </a:xfrm>
        </p:spPr>
        <p:txBody>
          <a:bodyPr lIns="67046" rIns="47890" bIns="47890" anchor="t"/>
          <a:lstStyle>
            <a:lvl1pPr marL="0" indent="0" algn="l">
              <a:spcBef>
                <a:spcPts val="262"/>
              </a:spcBef>
              <a:buFontTx/>
              <a:buNone/>
              <a:defRPr sz="1400"/>
            </a:lvl1pPr>
            <a:lvl2pPr>
              <a:defRPr sz="13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073AB-B67B-40CC-A203-B797F149D70E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50301" y="6356354"/>
            <a:ext cx="660400" cy="365125"/>
          </a:xfrm>
        </p:spPr>
        <p:txBody>
          <a:bodyPr/>
          <a:lstStyle>
            <a:lvl1pPr marL="23330">
              <a:lnSpc>
                <a:spcPct val="100000"/>
              </a:lnSpc>
              <a:defRPr/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776276" y="1199517"/>
            <a:ext cx="500253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3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10319" y="5816600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79" tIns="47890" rIns="95779" bIns="4789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746626" y="6219829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79" tIns="47890" rIns="95779" bIns="4789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10319" y="-7144"/>
            <a:ext cx="992663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79" tIns="47890" rIns="95779" bIns="4789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746626" y="-7144"/>
            <a:ext cx="5159375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779" tIns="47890" rIns="95779" bIns="4789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1143000"/>
          </a:xfrm>
          <a:prstGeom prst="rect">
            <a:avLst/>
          </a:prstGeom>
        </p:spPr>
        <p:txBody>
          <a:bodyPr vert="horz" lIns="0" tIns="4789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95300" y="1935480"/>
            <a:ext cx="8915400" cy="4389120"/>
          </a:xfrm>
          <a:prstGeom prst="rect">
            <a:avLst/>
          </a:prstGeom>
        </p:spPr>
        <p:txBody>
          <a:bodyPr vert="horz" lIns="95779" tIns="47890" rIns="95779" bIns="47890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95301" y="6356354"/>
            <a:ext cx="2311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1C79CD-76A7-479E-820C-A02B63365E36}" type="datetime1">
              <a:rPr lang="en-US" smtClean="0"/>
              <a:pPr/>
              <a:t>9/16/2019</a:t>
            </a:fld>
            <a:endParaRPr lang="en-US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889251" y="6356354"/>
            <a:ext cx="36322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it-IT" smtClean="0"/>
              <a:t>Prof.ssa Caterina Mazzuca</a:t>
            </a: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8585200" y="6356354"/>
            <a:ext cx="8255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marL="23330" algn="r" eaLnBrk="1" latinLnBrk="0" hangingPunct="1">
              <a:lnSpc>
                <a:spcPct val="100000"/>
              </a:lnSpc>
              <a:defRPr kumimoji="0" sz="13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D60167-4931-47E6-BA6A-407CBD079E47}" type="slidenum">
              <a:rPr lang="it-IT" spc="-9" smtClean="0"/>
              <a:pPr/>
              <a:t>‹N›</a:t>
            </a:fld>
            <a:endParaRPr lang="it-IT" spc="-9"/>
          </a:p>
        </p:txBody>
      </p:sp>
      <p:grpSp>
        <p:nvGrpSpPr>
          <p:cNvPr id="2" name="Gruppo 1"/>
          <p:cNvGrpSpPr/>
          <p:nvPr/>
        </p:nvGrpSpPr>
        <p:grpSpPr>
          <a:xfrm>
            <a:off x="-20601" y="202408"/>
            <a:ext cx="9945594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7" r:id="rId13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52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87339" indent="-287339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0456" indent="-25860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95" indent="-25860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45133" indent="-220293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532472" indent="-220293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819810" indent="-220293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370" indent="-19155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98708" indent="-191559" algn="l" rtl="0" eaLnBrk="1" latinLnBrk="0" hangingPunct="1">
        <a:spcBef>
          <a:spcPct val="20000"/>
        </a:spcBef>
        <a:buClr>
          <a:schemeClr val="tx2"/>
        </a:buClr>
        <a:buChar char="•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586047" indent="-19155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788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5779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4366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9155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3944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8733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35228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8311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isfermi.gov.it/index.php?option=com_content&amp;view=article&amp;id=1337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uploads.knightlab.com/storymapjs/1edde507e8b14cb4dc165553626cbcad/erasmus-ti-porta-in-europa/index.html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erasmusplus.it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232475"/>
            <a:ext cx="9906000" cy="110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988" tIns="41994" rIns="83988" bIns="41994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r>
              <a:rPr lang="it-IT" sz="2200" b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it-IT" sz="220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9602" y="381001"/>
            <a:ext cx="8763000" cy="6963614"/>
          </a:xfrm>
          <a:prstGeom prst="rect">
            <a:avLst/>
          </a:prstGeom>
          <a:solidFill>
            <a:schemeClr val="bg1"/>
          </a:solidFill>
        </p:spPr>
        <p:txBody>
          <a:bodyPr wrap="square" lIns="83988" tIns="41994" rIns="83988" bIns="41994">
            <a:spAutoFit/>
          </a:bodyPr>
          <a:lstStyle/>
          <a:p>
            <a:pPr algn="ctr">
              <a:buNone/>
            </a:pPr>
            <a:r>
              <a:rPr lang="it-IT" sz="3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# </a:t>
            </a:r>
            <a:r>
              <a:rPr lang="it-IT" sz="36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ErasmusDays</a:t>
            </a:r>
            <a:endParaRPr lang="it-IT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36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4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000" b="1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Evento di disseminazione</a:t>
            </a:r>
            <a:endParaRPr lang="it-IT" sz="2000" b="1" i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IIS “E. Fermi”, Catanzaro</a:t>
            </a:r>
          </a:p>
          <a:p>
            <a:pPr algn="ctr">
              <a:buNone/>
            </a:pPr>
            <a:r>
              <a:rPr lang="it-IT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14 Ottobre 2017</a:t>
            </a:r>
          </a:p>
          <a:p>
            <a:pPr algn="ctr">
              <a:buNone/>
            </a:pPr>
            <a:r>
              <a:rPr lang="it-IT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3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 opportunità concrete per la modernizzazione e l’internazionalizzazione delle scuole </a:t>
            </a:r>
          </a:p>
          <a:p>
            <a:pPr algn="ctr">
              <a:buNone/>
            </a:pPr>
            <a:endParaRPr lang="it-IT" sz="3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1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5"/>
          </p:nvPr>
        </p:nvSpPr>
        <p:spPr>
          <a:xfrm>
            <a:off x="2889251" y="6019801"/>
            <a:ext cx="3632200" cy="381000"/>
          </a:xfrm>
        </p:spPr>
        <p:txBody>
          <a:bodyPr/>
          <a:lstStyle/>
          <a:p>
            <a:r>
              <a:rPr lang="it-IT" dirty="0" smtClean="0"/>
              <a:t>Prof.ssa Caterina </a:t>
            </a:r>
            <a:r>
              <a:rPr lang="it-IT" dirty="0" err="1" smtClean="0"/>
              <a:t>Mazzuca</a:t>
            </a:r>
            <a:endParaRPr lang="it-IT" dirty="0"/>
          </a:p>
        </p:txBody>
      </p:sp>
      <p:pic>
        <p:nvPicPr>
          <p:cNvPr id="6" name="Immagine 5" descr="erasmusdays-467X233px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1066800"/>
            <a:ext cx="32766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 attività possibili anche dall’icona </a:t>
            </a:r>
            <a:r>
              <a:rPr lang="it-IT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endParaRPr lang="it-IT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  <p:pic>
        <p:nvPicPr>
          <p:cNvPr id="7" name="Segnaposto contenuto 6" descr="le opportunita- di ERASMUS+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 attività possibili anche dall’icona </a:t>
            </a:r>
            <a:r>
              <a:rPr lang="it-IT" sz="4000" b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endParaRPr lang="it-IT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  <p:pic>
        <p:nvPicPr>
          <p:cNvPr id="8" name="Segnaposto contenuto 7" descr="opportunità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Tra le attività possibili i TCA</a:t>
            </a:r>
            <a:endParaRPr lang="it-IT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  <p:pic>
        <p:nvPicPr>
          <p:cNvPr id="10" name="Segnaposto contenuto 9" descr="TCA a Varsav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Tra le attività possibili i TCA</a:t>
            </a:r>
            <a:endParaRPr lang="it-IT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  <p:pic>
        <p:nvPicPr>
          <p:cNvPr id="7" name="Segnaposto contenuto 6" descr="esito TCA Varsavi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/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sezione </a:t>
            </a:r>
            <a:r>
              <a:rPr lang="it-IT" sz="4000" b="1" i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PARTECIPA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egnaposto contenuto 3" descr="sezione Partecipa in dettagli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799" y="1752604"/>
            <a:ext cx="7924800" cy="44656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/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sezione </a:t>
            </a:r>
            <a:r>
              <a:rPr lang="it-IT" sz="4000" b="1" i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APPROFONDISCI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  <p:pic>
        <p:nvPicPr>
          <p:cNvPr id="7" name="Segnaposto contenuto 6" descr="sezione approfondisc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76401"/>
            <a:ext cx="8305800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Cosa bisogna fare per presentare una domanda </a:t>
            </a:r>
            <a:r>
              <a:rPr lang="it-IT" sz="4000" b="1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? Ottenere il PIC</a:t>
            </a:r>
            <a:endParaRPr lang="it-IT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Ottenere il PI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438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 ottenere il PIC: EU-LOGIN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4" name="Segnaposto contenuto 3" descr="EU-LOGIN e UR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143001"/>
            <a:ext cx="7807254" cy="5181600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438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 ottenere il PIC: URF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pic>
        <p:nvPicPr>
          <p:cNvPr id="7" name="Segnaposto contenuto 6" descr="documenti da allegare in UR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295401"/>
            <a:ext cx="7807254" cy="5029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438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Documenti da Inserire sul portale URF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pic>
        <p:nvPicPr>
          <p:cNvPr id="8" name="Segnaposto contenuto 7" descr="documenti da allegare in URF per le scuo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232475"/>
            <a:ext cx="9906000" cy="110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988" tIns="41994" rIns="83988" bIns="41994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r>
              <a:rPr lang="it-IT" sz="2200" b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it-IT" sz="220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9602" y="990605"/>
            <a:ext cx="8763000" cy="5670953"/>
          </a:xfrm>
          <a:prstGeom prst="rect">
            <a:avLst/>
          </a:prstGeom>
          <a:solidFill>
            <a:schemeClr val="bg1"/>
          </a:solidFill>
        </p:spPr>
        <p:txBody>
          <a:bodyPr wrap="square" lIns="83988" tIns="41994" rIns="83988" bIns="41994">
            <a:spAutoFit/>
          </a:bodyPr>
          <a:lstStyle/>
          <a:p>
            <a:pPr algn="ctr">
              <a:buNone/>
            </a:pP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Didacta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29 settembre 2017, giornata di seminario e workshop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</a:p>
          <a:p>
            <a:pPr algn="ctr">
              <a:buNone/>
            </a:pP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“</a:t>
            </a:r>
            <a:r>
              <a:rPr lang="it-IT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è innovazione”</a:t>
            </a:r>
          </a:p>
          <a:p>
            <a:pPr algn="ctr">
              <a:buNone/>
            </a:pPr>
            <a:r>
              <a:rPr 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Sara Pagliai,</a:t>
            </a:r>
            <a:r>
              <a:rPr lang="it-IT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1800" dirty="0" smtClean="0"/>
              <a:t>coordinatrice dell’Agenzia nazionale </a:t>
            </a:r>
            <a:r>
              <a:rPr lang="it-IT" sz="1800" dirty="0" err="1" smtClean="0"/>
              <a:t>Erasmus+</a:t>
            </a:r>
            <a:r>
              <a:rPr lang="it-IT" sz="1800" dirty="0" smtClean="0"/>
              <a:t> Indire:</a:t>
            </a:r>
          </a:p>
          <a:p>
            <a:pPr algn="ctr">
              <a:buNone/>
            </a:pPr>
            <a:r>
              <a:rPr lang="it-IT" sz="1800" b="1" i="1" dirty="0" smtClean="0">
                <a:solidFill>
                  <a:srgbClr val="00B0F0"/>
                </a:solidFill>
              </a:rPr>
              <a:t>“Innovazione, non solo perché siamo a </a:t>
            </a:r>
            <a:r>
              <a:rPr lang="it-IT" sz="1800" b="1" i="1" dirty="0" err="1" smtClean="0">
                <a:solidFill>
                  <a:srgbClr val="00B0F0"/>
                </a:solidFill>
              </a:rPr>
              <a:t>Didacta</a:t>
            </a:r>
            <a:r>
              <a:rPr lang="it-IT" sz="1800" b="1" i="1" dirty="0" smtClean="0">
                <a:solidFill>
                  <a:srgbClr val="00B0F0"/>
                </a:solidFill>
              </a:rPr>
              <a:t>. </a:t>
            </a:r>
          </a:p>
          <a:p>
            <a:pPr algn="ctr">
              <a:buNone/>
            </a:pPr>
            <a:r>
              <a:rPr lang="it-IT" sz="18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Erasmus+</a:t>
            </a:r>
            <a:r>
              <a:rPr lang="it-IT" sz="1800" b="1" i="1" dirty="0" smtClean="0">
                <a:solidFill>
                  <a:srgbClr val="00B0F0"/>
                </a:solidFill>
              </a:rPr>
              <a:t> non è solo qualcosa di nuovo ma è </a:t>
            </a:r>
            <a:r>
              <a:rPr lang="it-IT" sz="1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spinta verso una trasformazione, impulso a fare scuola in modo diverso</a:t>
            </a:r>
            <a:r>
              <a:rPr lang="it-IT" sz="1800" b="1" i="1" dirty="0" smtClean="0">
                <a:solidFill>
                  <a:srgbClr val="00B0F0"/>
                </a:solidFill>
              </a:rPr>
              <a:t>”.</a:t>
            </a:r>
          </a:p>
          <a:p>
            <a:pPr algn="ctr">
              <a:buNone/>
            </a:pPr>
            <a:endParaRPr lang="it-IT" sz="1800" i="1" dirty="0" smtClean="0"/>
          </a:p>
          <a:p>
            <a:pPr algn="ctr">
              <a:buNone/>
            </a:pPr>
            <a:r>
              <a:rPr 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Laura </a:t>
            </a:r>
            <a:r>
              <a:rPr lang="it-IT" sz="1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Nava</a:t>
            </a:r>
            <a:r>
              <a:rPr lang="it-IT" sz="1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</a:t>
            </a:r>
            <a:r>
              <a:rPr lang="it-IT" sz="1800" dirty="0" smtClean="0"/>
              <a:t>funzionaria responsabile per mobilità e partenariati nei settori </a:t>
            </a:r>
            <a:r>
              <a:rPr lang="it-IT" sz="1800" b="1" dirty="0" smtClean="0"/>
              <a:t>Scuola</a:t>
            </a:r>
            <a:r>
              <a:rPr lang="it-IT" sz="1800" dirty="0" smtClean="0"/>
              <a:t> e </a:t>
            </a:r>
            <a:r>
              <a:rPr lang="it-IT" sz="1800" b="1" dirty="0" smtClean="0"/>
              <a:t>Educazione degli adulti</a:t>
            </a:r>
            <a:r>
              <a:rPr lang="it-IT" sz="1800" dirty="0" smtClean="0"/>
              <a:t>,</a:t>
            </a:r>
          </a:p>
          <a:p>
            <a:pPr algn="ctr">
              <a:buNone/>
            </a:pPr>
            <a:r>
              <a:rPr lang="it-IT" sz="1800" i="1" dirty="0" smtClean="0"/>
              <a:t>“</a:t>
            </a:r>
            <a:r>
              <a:rPr lang="it-IT" sz="1800" b="1" i="1" dirty="0" smtClean="0">
                <a:solidFill>
                  <a:srgbClr val="00B0F0"/>
                </a:solidFill>
              </a:rPr>
              <a:t>Il ventaglio di opportunità possibili è ampio e come Agenzia nazionale, vorremmo che tutte le scuole fossero informate delle opportunità </a:t>
            </a:r>
            <a:r>
              <a:rPr lang="it-IT" sz="1800" b="1" i="1" dirty="0" err="1" smtClean="0">
                <a:solidFill>
                  <a:srgbClr val="00B0F0"/>
                </a:solidFill>
              </a:rPr>
              <a:t>Erasmus+</a:t>
            </a:r>
            <a:r>
              <a:rPr lang="it-IT" sz="1800" b="1" i="1" dirty="0" smtClean="0">
                <a:solidFill>
                  <a:srgbClr val="00B0F0"/>
                </a:solidFill>
              </a:rPr>
              <a:t> e potessero prendere in considerazione la possibilità di partecipare e attivare un </a:t>
            </a:r>
            <a:r>
              <a:rPr lang="it-IT" sz="1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processo di</a:t>
            </a:r>
            <a:r>
              <a:rPr lang="it-IT" sz="1800" b="1" i="1" dirty="0" smtClean="0">
                <a:solidFill>
                  <a:srgbClr val="00B0F0"/>
                </a:solidFill>
              </a:rPr>
              <a:t> </a:t>
            </a:r>
            <a:r>
              <a:rPr lang="it-IT" sz="1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internazionalizzazione</a:t>
            </a:r>
            <a:r>
              <a:rPr lang="it-IT" sz="1800" b="1" i="1" dirty="0" smtClean="0">
                <a:solidFill>
                  <a:srgbClr val="00B0F0"/>
                </a:solidFill>
              </a:rPr>
              <a:t> nella scuola, processo </a:t>
            </a:r>
            <a:r>
              <a:rPr lang="it-IT" sz="1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 porta a migliorare  le competenze e le motivazioni di docenti e alunni</a:t>
            </a:r>
            <a:r>
              <a:rPr lang="it-IT" sz="1800" b="1" i="1" dirty="0" smtClean="0">
                <a:solidFill>
                  <a:srgbClr val="00B0F0"/>
                </a:solidFill>
              </a:rPr>
              <a:t> </a:t>
            </a:r>
            <a:r>
              <a:rPr lang="it-IT" sz="18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che permette alle scuole di attivare reti e sinergie sul territorio</a:t>
            </a:r>
            <a:r>
              <a:rPr lang="it-IT" sz="1800" b="1" i="1" dirty="0" smtClean="0">
                <a:solidFill>
                  <a:srgbClr val="00B0F0"/>
                </a:solidFill>
              </a:rPr>
              <a:t>.”</a:t>
            </a:r>
            <a:endParaRPr lang="it-IT" sz="18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1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                                         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/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sezione </a:t>
            </a:r>
            <a:r>
              <a:rPr lang="it-IT" sz="4000" b="1" i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PARTECIPA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Segnaposto contenuto 3" descr="sezione Partecipa in dettagli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799" y="1752604"/>
            <a:ext cx="7924800" cy="44656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972311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Guida al programma: i documenti ufficiali</a:t>
            </a:r>
            <a:endParaRPr lang="it-IT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Documenti ufficial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                      Prof.ssa Caterina </a:t>
            </a:r>
            <a:r>
              <a:rPr lang="it-IT" dirty="0" err="1" smtClean="0"/>
              <a:t>Mazzuca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Guida al programma: i documenti ufficiali</a:t>
            </a:r>
            <a:br>
              <a:rPr lang="it-IT" sz="4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Guida al programma 2017</a:t>
            </a:r>
            <a:br>
              <a:rPr lang="it-IT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Da fine Ottobre quella 2018</a:t>
            </a:r>
            <a:endParaRPr lang="it-IT" sz="4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la guida 20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Qualche anticipazione delle novità nella guida al programma 2018</a:t>
            </a:r>
            <a:endParaRPr lang="it-IT" sz="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sz="3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Due importanti novità</a:t>
            </a:r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in anteprima: 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Arial Narrow" pitchFamily="34" charset="0"/>
              </a:rPr>
              <a:t>aumento del budget stanziato per la scuola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smtClean="0">
                <a:solidFill>
                  <a:srgbClr val="0070C0"/>
                </a:solidFill>
                <a:latin typeface="Arial Narrow" pitchFamily="34" charset="0"/>
              </a:rPr>
              <a:t>partenariati tra scuole incentrati sulla mobilità di alunni e staff</a:t>
            </a:r>
          </a:p>
          <a:p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L’aumento del budget per il settore scuola:</a:t>
            </a:r>
            <a:endParaRPr lang="it-IT" sz="2000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lvl="0"/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+ 30%</a:t>
            </a:r>
            <a:r>
              <a:rPr lang="it-IT" sz="2000" dirty="0" smtClean="0">
                <a:solidFill>
                  <a:srgbClr val="0070C0"/>
                </a:solidFill>
                <a:latin typeface="Arial Narrow" pitchFamily="34" charset="0"/>
              </a:rPr>
              <a:t> per l’Azione Chiave 1 (KA1) mobilità per docenti e staff</a:t>
            </a:r>
          </a:p>
          <a:p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+ 40%</a:t>
            </a:r>
            <a:r>
              <a:rPr lang="it-IT" sz="2000" dirty="0" smtClean="0">
                <a:solidFill>
                  <a:srgbClr val="0070C0"/>
                </a:solidFill>
                <a:latin typeface="Arial Narrow" pitchFamily="34" charset="0"/>
              </a:rPr>
              <a:t> per i partenariati strategici (KA2) settore scuola</a:t>
            </a:r>
          </a:p>
          <a:p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Riformulati i partenariati tra solo scuole </a:t>
            </a:r>
            <a:r>
              <a:rPr lang="it-IT" sz="2000" b="1" dirty="0" err="1" smtClean="0">
                <a:solidFill>
                  <a:srgbClr val="0070C0"/>
                </a:solidFill>
                <a:latin typeface="Arial Narrow" pitchFamily="34" charset="0"/>
              </a:rPr>
              <a:t>School</a:t>
            </a:r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  <a:latin typeface="Arial Narrow" pitchFamily="34" charset="0"/>
              </a:rPr>
              <a:t>to</a:t>
            </a:r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it-IT" sz="2000" b="1" dirty="0" err="1" smtClean="0">
                <a:solidFill>
                  <a:srgbClr val="0070C0"/>
                </a:solidFill>
                <a:latin typeface="Arial Narrow" pitchFamily="34" charset="0"/>
              </a:rPr>
              <a:t>School</a:t>
            </a:r>
            <a:r>
              <a:rPr lang="it-IT" sz="2000" b="1" dirty="0" smtClean="0">
                <a:solidFill>
                  <a:srgbClr val="0070C0"/>
                </a:solidFill>
                <a:latin typeface="Arial Narrow" pitchFamily="34" charset="0"/>
              </a:rPr>
              <a:t>: focus sulla mobilità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sz="2200" dirty="0" smtClean="0">
                <a:solidFill>
                  <a:srgbClr val="0070C0"/>
                </a:solidFill>
                <a:latin typeface="Arial Narrow" pitchFamily="34" charset="0"/>
              </a:rPr>
              <a:t>A partire dal bando 2018, </a:t>
            </a:r>
            <a:r>
              <a:rPr lang="it-IT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alle due tipologie di partenariato</a:t>
            </a:r>
            <a:r>
              <a:rPr lang="it-IT" sz="2200" dirty="0" smtClean="0">
                <a:solidFill>
                  <a:srgbClr val="0070C0"/>
                </a:solidFill>
                <a:latin typeface="Arial Narrow" pitchFamily="34" charset="0"/>
              </a:rPr>
              <a:t> già note (partenariati per l’innovazione e partenariati per lo scambio di buone pratiche), </a:t>
            </a:r>
            <a:r>
              <a:rPr lang="it-IT" sz="2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se ne aggiunge una nuova: le scuole potranno candidarsi per partenariati solo tra scuole incentrati sullo scambio e la mobilità degli alunni e dello staff</a:t>
            </a:r>
            <a:r>
              <a:rPr lang="it-IT" sz="2200" b="1" dirty="0" smtClean="0">
                <a:solidFill>
                  <a:srgbClr val="0070C0"/>
                </a:solidFill>
                <a:latin typeface="Arial Narrow" pitchFamily="34" charset="0"/>
              </a:rPr>
              <a:t>.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>
                <a:solidFill>
                  <a:srgbClr val="0070C0"/>
                </a:solidFill>
                <a:latin typeface="Arial Narrow" pitchFamily="34" charset="0"/>
              </a:rPr>
              <a:t/>
            </a:r>
            <a:br>
              <a:rPr lang="it-IT" b="1" dirty="0" smtClean="0">
                <a:solidFill>
                  <a:srgbClr val="0070C0"/>
                </a:solidFill>
                <a:latin typeface="Arial Narrow" pitchFamily="34" charset="0"/>
              </a:rPr>
            </a:br>
            <a:endParaRPr lang="it-IT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667511"/>
          </a:xfrm>
        </p:spPr>
        <p:txBody>
          <a:bodyPr>
            <a:normAutofit/>
          </a:bodyPr>
          <a:lstStyle/>
          <a:p>
            <a:pPr algn="ctr"/>
            <a:r>
              <a:rPr lang="it-IT" sz="4000" b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 parti della Guida</a:t>
            </a:r>
            <a:endParaRPr lang="it-IT" sz="4000" b="1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300" y="1447800"/>
            <a:ext cx="8915400" cy="4876800"/>
          </a:xfrm>
        </p:spPr>
        <p:txBody>
          <a:bodyPr>
            <a:normAutofit fontScale="47500" lnSpcReduction="20000"/>
          </a:bodyPr>
          <a:lstStyle/>
          <a:p>
            <a:r>
              <a:rPr lang="it-IT" b="1" smtClean="0"/>
              <a:t>ABBREVIAZIONI ..................................................................................................... 4</a:t>
            </a:r>
            <a:endParaRPr lang="it-IT" smtClean="0"/>
          </a:p>
          <a:p>
            <a:endParaRPr lang="it-IT" b="1" smtClean="0"/>
          </a:p>
          <a:p>
            <a:r>
              <a:rPr lang="it-IT" b="1" smtClean="0"/>
              <a:t>INTRODUZIONE ..................................................................................................... 5</a:t>
            </a:r>
            <a:endParaRPr lang="it-IT" smtClean="0"/>
          </a:p>
          <a:p>
            <a:r>
              <a:rPr lang="it-IT" smtClean="0"/>
              <a:t>Come leggere la guida al Programma ................................................................................................................ 5</a:t>
            </a:r>
          </a:p>
          <a:p>
            <a:endParaRPr lang="it-IT" b="1" smtClean="0"/>
          </a:p>
          <a:p>
            <a:r>
              <a:rPr lang="it-IT" b="1" smtClean="0"/>
              <a:t>PARTE A - INFORMAZIONI GENERALI SUL PROGRAMMA </a:t>
            </a:r>
            <a:r>
              <a:rPr lang="it-IT" b="1" err="1" smtClean="0"/>
              <a:t>ERASMUS+</a:t>
            </a:r>
            <a:r>
              <a:rPr lang="it-IT" b="1" smtClean="0"/>
              <a:t> ................... 6</a:t>
            </a:r>
            <a:endParaRPr lang="it-IT" smtClean="0"/>
          </a:p>
          <a:p>
            <a:endParaRPr lang="it-IT" b="1" smtClean="0"/>
          </a:p>
          <a:p>
            <a:r>
              <a:rPr lang="it-IT" b="1" smtClean="0"/>
              <a:t>PARTE B – INFORMAZIONI SULLE AZIONI OGGETTO DELLA PRESENTE GUIDA .. 28</a:t>
            </a:r>
            <a:endParaRPr lang="it-IT" smtClean="0"/>
          </a:p>
          <a:p>
            <a:endParaRPr lang="it-IT" b="1" smtClean="0"/>
          </a:p>
          <a:p>
            <a:r>
              <a:rPr lang="it-IT" b="1" smtClean="0"/>
              <a:t>PARTE C - INFORMAZIONI PER I RICHIEDENTI ................................................ 275</a:t>
            </a:r>
            <a:endParaRPr lang="it-IT" smtClean="0"/>
          </a:p>
          <a:p>
            <a:endParaRPr lang="it-IT" b="1" smtClean="0"/>
          </a:p>
          <a:p>
            <a:r>
              <a:rPr lang="it-IT" b="1" smtClean="0"/>
              <a:t>ALLEGATO I ........................................................................................................ 296</a:t>
            </a:r>
            <a:endParaRPr lang="it-IT" smtClean="0"/>
          </a:p>
          <a:p>
            <a:r>
              <a:rPr lang="it-IT" smtClean="0"/>
              <a:t>Progetto di mobilità per studenti e personale dell'istruzione superiore ...................................................... 297</a:t>
            </a:r>
          </a:p>
          <a:p>
            <a:r>
              <a:rPr lang="it-IT" smtClean="0"/>
              <a:t>Progetto di mobilità per studenti e personale IFP ........................................................................................ 303</a:t>
            </a:r>
          </a:p>
          <a:p>
            <a:r>
              <a:rPr lang="it-IT" smtClean="0"/>
              <a:t>Progetto di mobilità per il personale della scuola ......................................................................................... 309</a:t>
            </a:r>
          </a:p>
          <a:p>
            <a:r>
              <a:rPr lang="it-IT" smtClean="0"/>
              <a:t>Progetto di mobilità per personale dell'educazione degli adulti ................................................................... 312</a:t>
            </a:r>
          </a:p>
          <a:p>
            <a:r>
              <a:rPr lang="it-IT" smtClean="0"/>
              <a:t>Progetto di mobilità per i giovani e gli animatori giovanili ............................................................................ 314</a:t>
            </a:r>
          </a:p>
          <a:p>
            <a:r>
              <a:rPr lang="it-IT" smtClean="0"/>
              <a:t>Titoli di master congiunti </a:t>
            </a:r>
            <a:r>
              <a:rPr lang="it-IT" err="1" smtClean="0"/>
              <a:t>Erasmus</a:t>
            </a:r>
            <a:r>
              <a:rPr lang="it-IT" smtClean="0"/>
              <a:t> </a:t>
            </a:r>
            <a:r>
              <a:rPr lang="it-IT" err="1" smtClean="0"/>
              <a:t>Mundus</a:t>
            </a:r>
            <a:r>
              <a:rPr lang="it-IT" smtClean="0"/>
              <a:t> .................................................................................................. 320</a:t>
            </a:r>
          </a:p>
          <a:p>
            <a:r>
              <a:rPr lang="it-IT" smtClean="0"/>
              <a:t>Partenariati strategici .................................................................................................................................... 323</a:t>
            </a:r>
          </a:p>
          <a:p>
            <a:r>
              <a:rPr lang="it-IT" smtClean="0"/>
              <a:t>Sviluppo di capacità nell'ambito dell'istruzione superiore ............................................................................ 336</a:t>
            </a:r>
          </a:p>
          <a:p>
            <a:r>
              <a:rPr lang="it-IT" b="1" smtClean="0"/>
              <a:t>ALLEGATO II - DIFFUSIONE E VALORIZZAZIONE DEI RISULTATI ..................... 346</a:t>
            </a:r>
            <a:endParaRPr lang="it-IT" smtClean="0"/>
          </a:p>
          <a:p>
            <a:r>
              <a:rPr lang="it-IT" smtClean="0"/>
              <a:t>Introduzione .................................................................................................................................................. 346</a:t>
            </a:r>
          </a:p>
          <a:p>
            <a:r>
              <a:rPr lang="it-IT" b="1" smtClean="0"/>
              <a:t>ALLEGATO III – GLOSSARIO .............................................................................. 354</a:t>
            </a:r>
            <a:endParaRPr lang="it-IT" smtClean="0"/>
          </a:p>
          <a:p>
            <a:r>
              <a:rPr lang="it-IT" b="1" smtClean="0"/>
              <a:t>ALLEGATO IV - RIFERIMENTI E CONTATTI UTILI .............................................. 363</a:t>
            </a:r>
            <a:endParaRPr lang="it-IT" smtClean="0"/>
          </a:p>
          <a:p>
            <a:pPr>
              <a:buNone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961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Guida al programma: i documenti ufficiali</a:t>
            </a:r>
            <a:b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 Disposizioni Nazionali</a:t>
            </a:r>
            <a:endParaRPr lang="it-IT" sz="36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Disposizioni nazional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11247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Guida al programma: i documenti ufficiali</a:t>
            </a:r>
            <a:b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 Disposizioni Nazionali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 descr="Declinazione nazionale delle priorità europe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972311"/>
          </a:xfrm>
        </p:spPr>
        <p:txBody>
          <a:bodyPr>
            <a:normAutofit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Capire lo spirito che sottende al Programma</a:t>
            </a:r>
            <a:endParaRPr lang="it-IT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smtClean="0"/>
              <a:t>Il Programma Erasmus+ è </a:t>
            </a:r>
            <a:r>
              <a:rPr lang="fr-FR" err="1" smtClean="0"/>
              <a:t>realizzato</a:t>
            </a:r>
            <a:r>
              <a:rPr lang="fr-FR" smtClean="0"/>
              <a:t> </a:t>
            </a:r>
            <a:r>
              <a:rPr lang="fr-FR" err="1" smtClean="0"/>
              <a:t>nell’ambito</a:t>
            </a:r>
            <a:r>
              <a:rPr lang="fr-FR" smtClean="0"/>
              <a:t> di un programma </a:t>
            </a:r>
            <a:r>
              <a:rPr lang="fr-FR" err="1" smtClean="0"/>
              <a:t>internazionale</a:t>
            </a:r>
            <a:r>
              <a:rPr lang="fr-FR" smtClean="0"/>
              <a:t> a </a:t>
            </a:r>
            <a:r>
              <a:rPr lang="fr-FR" err="1" smtClean="0"/>
              <a:t>favore</a:t>
            </a:r>
            <a:r>
              <a:rPr lang="fr-FR" smtClean="0"/>
              <a:t> </a:t>
            </a:r>
            <a:r>
              <a:rPr lang="fr-FR" err="1" smtClean="0"/>
              <a:t>dell’apprendimento</a:t>
            </a:r>
            <a:r>
              <a:rPr lang="fr-FR" smtClean="0"/>
              <a:t> </a:t>
            </a:r>
            <a:r>
              <a:rPr lang="fr-FR" err="1" smtClean="0"/>
              <a:t>lungo</a:t>
            </a:r>
            <a:r>
              <a:rPr lang="fr-FR" smtClean="0"/>
              <a:t> </a:t>
            </a:r>
            <a:r>
              <a:rPr lang="fr-FR" err="1" smtClean="0"/>
              <a:t>tutto</a:t>
            </a:r>
            <a:r>
              <a:rPr lang="fr-FR" smtClean="0"/>
              <a:t> l’</a:t>
            </a:r>
            <a:r>
              <a:rPr lang="fr-FR" err="1" smtClean="0"/>
              <a:t>arco</a:t>
            </a:r>
            <a:r>
              <a:rPr lang="fr-FR" smtClean="0"/>
              <a:t> </a:t>
            </a:r>
            <a:r>
              <a:rPr lang="fr-FR" err="1" smtClean="0"/>
              <a:t>della</a:t>
            </a:r>
            <a:r>
              <a:rPr lang="fr-FR" smtClean="0"/>
              <a:t> </a:t>
            </a:r>
            <a:r>
              <a:rPr lang="fr-FR" err="1" smtClean="0"/>
              <a:t>vita</a:t>
            </a:r>
            <a:r>
              <a:rPr lang="fr-FR" smtClean="0"/>
              <a:t>  e dell </a:t>
            </a:r>
            <a:r>
              <a:rPr lang="fr-FR" err="1" smtClean="0"/>
              <a:t>sostegno</a:t>
            </a:r>
            <a:r>
              <a:rPr lang="fr-FR" smtClean="0"/>
              <a:t> </a:t>
            </a:r>
            <a:r>
              <a:rPr lang="fr-FR" err="1" smtClean="0"/>
              <a:t>alle</a:t>
            </a:r>
            <a:r>
              <a:rPr lang="fr-FR" smtClean="0"/>
              <a:t> </a:t>
            </a:r>
            <a:r>
              <a:rPr lang="fr-FR" err="1" smtClean="0"/>
              <a:t>politiche</a:t>
            </a:r>
            <a:r>
              <a:rPr lang="fr-FR" smtClean="0"/>
              <a:t> </a:t>
            </a:r>
            <a:r>
              <a:rPr lang="fr-FR" err="1" smtClean="0"/>
              <a:t>europee</a:t>
            </a:r>
            <a:r>
              <a:rPr lang="fr-FR" smtClean="0"/>
              <a:t> </a:t>
            </a:r>
            <a:r>
              <a:rPr lang="fr-FR" err="1" smtClean="0"/>
              <a:t>nel</a:t>
            </a:r>
            <a:r>
              <a:rPr lang="fr-FR" smtClean="0"/>
              <a:t> campo </a:t>
            </a:r>
            <a:r>
              <a:rPr lang="fr-FR" err="1" smtClean="0"/>
              <a:t>dell’Educazione</a:t>
            </a:r>
            <a:r>
              <a:rPr lang="fr-FR" smtClean="0"/>
              <a:t>, </a:t>
            </a:r>
            <a:r>
              <a:rPr lang="fr-FR" err="1" smtClean="0"/>
              <a:t>della</a:t>
            </a:r>
            <a:r>
              <a:rPr lang="fr-FR" smtClean="0"/>
              <a:t> </a:t>
            </a:r>
            <a:r>
              <a:rPr lang="fr-FR" err="1" smtClean="0"/>
              <a:t>Formazione</a:t>
            </a:r>
            <a:r>
              <a:rPr lang="fr-FR" smtClean="0"/>
              <a:t>, </a:t>
            </a:r>
            <a:r>
              <a:rPr lang="fr-FR" err="1" smtClean="0"/>
              <a:t>della</a:t>
            </a:r>
            <a:r>
              <a:rPr lang="fr-FR" smtClean="0"/>
              <a:t> </a:t>
            </a:r>
            <a:r>
              <a:rPr lang="fr-FR" err="1" smtClean="0"/>
              <a:t>Gioventù</a:t>
            </a:r>
            <a:r>
              <a:rPr lang="fr-FR" smtClean="0"/>
              <a:t> e </a:t>
            </a:r>
            <a:r>
              <a:rPr lang="fr-FR" err="1" smtClean="0"/>
              <a:t>dello</a:t>
            </a:r>
            <a:r>
              <a:rPr lang="fr-FR" smtClean="0"/>
              <a:t> Sport. </a:t>
            </a:r>
          </a:p>
          <a:p>
            <a:pPr>
              <a:buNone/>
            </a:pPr>
            <a:r>
              <a:rPr lang="fr-FR" smtClean="0"/>
              <a:t>I </a:t>
            </a:r>
            <a:r>
              <a:rPr lang="fr-FR" err="1" smtClean="0"/>
              <a:t>risultati</a:t>
            </a:r>
            <a:r>
              <a:rPr lang="fr-FR" smtClean="0"/>
              <a:t> dei </a:t>
            </a:r>
            <a:r>
              <a:rPr lang="fr-FR" err="1" smtClean="0"/>
              <a:t>progetti</a:t>
            </a:r>
            <a:r>
              <a:rPr lang="fr-FR" smtClean="0"/>
              <a:t> </a:t>
            </a:r>
            <a:r>
              <a:rPr lang="fr-FR" err="1" smtClean="0"/>
              <a:t>devono</a:t>
            </a:r>
            <a:r>
              <a:rPr lang="fr-FR" smtClean="0"/>
              <a:t> </a:t>
            </a:r>
            <a:r>
              <a:rPr lang="fr-FR" err="1" smtClean="0"/>
              <a:t>quindi</a:t>
            </a:r>
            <a:r>
              <a:rPr lang="fr-FR" smtClean="0"/>
              <a:t> </a:t>
            </a:r>
            <a:r>
              <a:rPr lang="fr-FR" err="1" smtClean="0"/>
              <a:t>essere</a:t>
            </a:r>
            <a:r>
              <a:rPr lang="fr-FR" smtClean="0"/>
              <a:t> </a:t>
            </a:r>
            <a:r>
              <a:rPr lang="fr-FR" err="1" smtClean="0"/>
              <a:t>sviluppati</a:t>
            </a:r>
            <a:r>
              <a:rPr lang="fr-FR" smtClean="0"/>
              <a:t> per </a:t>
            </a:r>
            <a:r>
              <a:rPr lang="fr-FR" err="1" smtClean="0"/>
              <a:t>poter</a:t>
            </a:r>
            <a:r>
              <a:rPr lang="fr-FR" smtClean="0"/>
              <a:t> </a:t>
            </a:r>
            <a:r>
              <a:rPr lang="fr-FR" err="1" smtClean="0"/>
              <a:t>essere</a:t>
            </a:r>
            <a:r>
              <a:rPr lang="fr-FR" smtClean="0"/>
              <a:t>:</a:t>
            </a:r>
          </a:p>
          <a:p>
            <a:r>
              <a:rPr lang="fr-FR" smtClean="0"/>
              <a:t> </a:t>
            </a:r>
            <a:r>
              <a:rPr lang="fr-FR" err="1" smtClean="0"/>
              <a:t>adattati</a:t>
            </a:r>
            <a:r>
              <a:rPr lang="fr-FR" smtClean="0"/>
              <a:t> ai </a:t>
            </a:r>
            <a:r>
              <a:rPr lang="fr-FR" err="1" smtClean="0"/>
              <a:t>bisogni</a:t>
            </a:r>
            <a:r>
              <a:rPr lang="fr-FR" smtClean="0"/>
              <a:t> </a:t>
            </a:r>
            <a:r>
              <a:rPr lang="fr-FR" err="1" smtClean="0"/>
              <a:t>degli</a:t>
            </a:r>
            <a:r>
              <a:rPr lang="fr-FR" smtClean="0"/>
              <a:t> </a:t>
            </a:r>
            <a:r>
              <a:rPr lang="fr-FR" err="1" smtClean="0"/>
              <a:t>altri</a:t>
            </a:r>
            <a:r>
              <a:rPr lang="fr-FR" smtClean="0"/>
              <a:t>;</a:t>
            </a:r>
          </a:p>
          <a:p>
            <a:r>
              <a:rPr lang="fr-FR" err="1" smtClean="0"/>
              <a:t>trasferiti</a:t>
            </a:r>
            <a:r>
              <a:rPr lang="fr-FR" smtClean="0"/>
              <a:t> ad </a:t>
            </a:r>
            <a:r>
              <a:rPr lang="fr-FR" err="1" smtClean="0"/>
              <a:t>altri</a:t>
            </a:r>
            <a:r>
              <a:rPr lang="fr-FR" smtClean="0"/>
              <a:t> </a:t>
            </a:r>
            <a:r>
              <a:rPr lang="fr-FR" err="1" smtClean="0"/>
              <a:t>settori</a:t>
            </a:r>
            <a:r>
              <a:rPr lang="fr-FR" smtClean="0"/>
              <a:t> ;</a:t>
            </a:r>
          </a:p>
          <a:p>
            <a:r>
              <a:rPr lang="fr-FR" err="1" smtClean="0"/>
              <a:t>prolungati</a:t>
            </a:r>
            <a:r>
              <a:rPr lang="fr-FR" smtClean="0"/>
              <a:t> </a:t>
            </a:r>
            <a:r>
              <a:rPr lang="fr-FR" err="1" smtClean="0"/>
              <a:t>oltre</a:t>
            </a:r>
            <a:r>
              <a:rPr lang="fr-FR" smtClean="0"/>
              <a:t> la fine </a:t>
            </a:r>
            <a:r>
              <a:rPr lang="fr-FR" err="1" smtClean="0"/>
              <a:t>del</a:t>
            </a:r>
            <a:r>
              <a:rPr lang="fr-FR" smtClean="0"/>
              <a:t> </a:t>
            </a:r>
            <a:r>
              <a:rPr lang="fr-FR" err="1" smtClean="0"/>
              <a:t>finanziamento</a:t>
            </a:r>
            <a:r>
              <a:rPr lang="fr-FR" smtClean="0"/>
              <a:t> ;</a:t>
            </a:r>
          </a:p>
          <a:p>
            <a:r>
              <a:rPr lang="fr-FR" err="1" smtClean="0"/>
              <a:t>utilizzati</a:t>
            </a:r>
            <a:r>
              <a:rPr lang="fr-FR" smtClean="0"/>
              <a:t> per </a:t>
            </a:r>
            <a:r>
              <a:rPr lang="fr-FR" err="1" smtClean="0"/>
              <a:t>influenzare</a:t>
            </a:r>
            <a:r>
              <a:rPr lang="fr-FR" smtClean="0"/>
              <a:t> le </a:t>
            </a:r>
            <a:r>
              <a:rPr lang="fr-FR" err="1" smtClean="0"/>
              <a:t>politiche</a:t>
            </a:r>
            <a:r>
              <a:rPr lang="fr-FR" smtClean="0"/>
              <a:t> e </a:t>
            </a:r>
            <a:r>
              <a:rPr lang="fr-FR" err="1" smtClean="0"/>
              <a:t>pratiche</a:t>
            </a:r>
            <a:r>
              <a:rPr lang="fr-FR" smtClean="0"/>
              <a:t> future.</a:t>
            </a:r>
          </a:p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1"/>
            <a:ext cx="8915400" cy="819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31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Guida per Conoscere gli obiettivi e le priorità europee</a:t>
            </a:r>
            <a:r>
              <a:rPr lang="it-IT" sz="27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27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7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Obiettivo generale pag. 9 della guida al programma 2017</a:t>
            </a:r>
            <a:endParaRPr lang="it-IT" sz="27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obiettivo genera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743711"/>
          </a:xfrm>
        </p:spPr>
        <p:txBody>
          <a:bodyPr>
            <a:normAutofit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Conoscere gli obiettivi e le priorità europee</a:t>
            </a:r>
            <a:endParaRPr lang="it-IT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Segnaposto contenuto 3" descr="Obiettivi e priorità politich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232475"/>
            <a:ext cx="9906000" cy="110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988" tIns="41994" rIns="83988" bIns="41994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r>
              <a:rPr lang="it-IT" sz="2200" b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it-IT" sz="220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9602" y="533401"/>
            <a:ext cx="8763000" cy="6794337"/>
          </a:xfrm>
          <a:prstGeom prst="rect">
            <a:avLst/>
          </a:prstGeom>
          <a:solidFill>
            <a:schemeClr val="bg1"/>
          </a:solidFill>
        </p:spPr>
        <p:txBody>
          <a:bodyPr wrap="square" lIns="83988" tIns="41994" rIns="83988" bIns="41994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Internazionalizzazione</a:t>
            </a:r>
          </a:p>
          <a:p>
            <a:pPr algn="ctr">
              <a:buNone/>
            </a:pPr>
            <a:r>
              <a:rPr lang="it-IT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Modernizzazione</a:t>
            </a:r>
          </a:p>
          <a:p>
            <a:pPr algn="ctr">
              <a:buNone/>
            </a:pPr>
            <a:r>
              <a:rPr lang="it-IT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Motivazione all’apprendimento permanente</a:t>
            </a:r>
          </a:p>
          <a:p>
            <a:pPr algn="ctr">
              <a:buNone/>
            </a:pPr>
            <a:r>
              <a:rPr lang="it-IT" sz="40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Networking</a:t>
            </a:r>
            <a:endParaRPr lang="it-IT" sz="4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Visibilità sul territorio</a:t>
            </a:r>
            <a:endParaRPr lang="it-IT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L’esperienza diretta dell’IIS “E. Fermi” di Catanzaro</a:t>
            </a:r>
          </a:p>
          <a:p>
            <a:pPr algn="ctr">
              <a:buNone/>
            </a:pPr>
            <a:r>
              <a:rPr lang="it-IT" sz="24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grazie al programma </a:t>
            </a:r>
            <a:r>
              <a:rPr lang="it-IT" sz="24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endParaRPr lang="it-IT" sz="16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lnSpc>
                <a:spcPct val="150000"/>
              </a:lnSpc>
              <a:buNone/>
            </a:pPr>
            <a:r>
              <a:rPr lang="it-IT" sz="16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rasmus+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KA1 “Per dei nuovi cittadini europei”, 2014-2016</a:t>
            </a:r>
          </a:p>
          <a:p>
            <a:pPr>
              <a:buNone/>
            </a:pP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KA2 “Ipso Facto: Innovative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Pedagogical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Scenario on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Food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And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Consumption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Trends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and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Opportunities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”, 2017-2019</a:t>
            </a:r>
            <a:endParaRPr lang="it-IT" sz="1600" b="1" dirty="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KA2 "Un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homme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sain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dans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un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environnement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16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sain</a:t>
            </a:r>
            <a:r>
              <a:rPr lang="it-IT" sz="1600" b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“ , 2017-2019</a:t>
            </a:r>
            <a:endParaRPr lang="it-IT" sz="16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endParaRPr lang="it-IT" sz="16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hlinkClick r:id="rId3"/>
            </a:endParaRPr>
          </a:p>
          <a:p>
            <a:r>
              <a:rPr lang="it-IT" sz="1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3"/>
              </a:rPr>
              <a:t>http://www.iisfermi.gov.it/</a:t>
            </a:r>
            <a:r>
              <a:rPr lang="it-IT" sz="16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3"/>
              </a:rPr>
              <a:t>index.php</a:t>
            </a:r>
            <a:r>
              <a:rPr lang="it-IT" sz="1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3"/>
              </a:rPr>
              <a:t>?option=com_content&amp;view=article&amp;id=1337</a:t>
            </a:r>
            <a:endParaRPr lang="it-IT" sz="1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4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1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                                         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9296400" cy="47667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Conoscere gli obiettivi e le priorità europee </a:t>
            </a:r>
            <a:r>
              <a:rPr lang="it-IT" sz="27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pag. 9 della guida</a:t>
            </a:r>
            <a:endParaRPr lang="it-IT" altLang="it-IT" sz="2700" b="1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57201"/>
            <a:ext cx="9296400" cy="5181601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it-IT" sz="1300" smtClean="0"/>
          </a:p>
          <a:p>
            <a:pPr>
              <a:buNone/>
            </a:pPr>
            <a:r>
              <a:rPr lang="it-IT" sz="5100" b="1" u="sng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Il Programma </a:t>
            </a:r>
            <a:r>
              <a:rPr lang="it-IT" sz="5100" b="1" u="sng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Erasmus+</a:t>
            </a:r>
            <a:r>
              <a:rPr lang="it-IT" sz="5100" b="1" u="sng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contribuisce al conseguimento degli obiettivi</a:t>
            </a: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:</a:t>
            </a:r>
          </a:p>
          <a:p>
            <a:pPr>
              <a:buNone/>
            </a:pPr>
            <a:endParaRPr lang="en-GB" sz="5100" b="1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della strategia </a:t>
            </a:r>
            <a:r>
              <a:rPr lang="en-GB" sz="5100" b="1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Europa</a:t>
            </a:r>
            <a:r>
              <a:rPr lang="en-GB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2020: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del quadro strategico per la cooperazione europea nel settore dell'istruzione e della formazione </a:t>
            </a:r>
            <a:r>
              <a:rPr lang="en-GB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ET 2020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Riconoscimento delle qualifiche e trasparenza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Educazione all’imprenditorialità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ICT e Risorse educative a distanza (OER)  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Multilinguismo</a:t>
            </a:r>
          </a:p>
          <a:p>
            <a:pPr marL="0" indent="0">
              <a:buFont typeface="Wingdings" pitchFamily="2" charset="2"/>
              <a:buChar char="Ø"/>
              <a:defRPr/>
            </a:pPr>
            <a:r>
              <a:rPr lang="it-IT" alt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Sviluppo sostenibile Paesi Partner nel settore dell’istruzione superiore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it-IT" alt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Obiettivi della Cooperazione europea in Gioventù 2010-2018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it-IT" alt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Sviluppare la dimensione europea dello sport, in linea con il Piano di lavoro dell’Unione per lo sport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it-IT" alt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Forte dimensione internazionale, in particolare per quanto riguarda l’istruzione e la gioventù</a:t>
            </a:r>
          </a:p>
          <a:p>
            <a:pPr eaLnBrk="1" hangingPunct="1">
              <a:spcBef>
                <a:spcPts val="600"/>
              </a:spcBef>
              <a:buFont typeface="Wingdings" pitchFamily="2" charset="2"/>
              <a:buChar char="Ø"/>
              <a:defRPr/>
            </a:pPr>
            <a:r>
              <a:rPr lang="it-IT" altLang="it-IT" sz="51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Promozione dei valori europei dell’Art. 2 del Trattato  sull’Unione europea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altLang="it-IT" sz="1800" smtClean="0">
              <a:solidFill>
                <a:srgbClr val="0F5494"/>
              </a:solidFill>
              <a:latin typeface="Arial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>
            <a:normAutofit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Obiettivi della Strategia Europa 2020</a:t>
            </a:r>
            <a:endParaRPr lang="it-IT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obiettivi Europa 20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743711"/>
          </a:xfrm>
        </p:spPr>
        <p:txBody>
          <a:bodyPr>
            <a:normAutofit/>
          </a:bodyPr>
          <a:lstStyle/>
          <a:p>
            <a:pPr algn="ctr"/>
            <a:r>
              <a:rPr lang="it-IT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Obiettivi ET 2020</a:t>
            </a:r>
            <a:endParaRPr lang="it-IT" sz="40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724400"/>
          </a:xfrm>
        </p:spPr>
        <p:txBody>
          <a:bodyPr>
            <a:normAutofit/>
          </a:bodyPr>
          <a:lstStyle/>
          <a:p>
            <a:r>
              <a:rPr lang="it-IT" sz="20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Obiettivo strategico 1:</a:t>
            </a:r>
          </a:p>
          <a:p>
            <a:pPr>
              <a:buNone/>
            </a:pP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    Fare in modo che l'apprendimento permanente e la mobilità divengano una realtà</a:t>
            </a:r>
          </a:p>
          <a:p>
            <a:pPr>
              <a:buNone/>
            </a:pP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 </a:t>
            </a:r>
          </a:p>
          <a:p>
            <a:r>
              <a:rPr lang="it-IT" sz="20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Obiettivo strategico 2</a:t>
            </a: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: </a:t>
            </a:r>
          </a:p>
          <a:p>
            <a:pPr>
              <a:buNone/>
            </a:pP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    Migliorare la qualità e l'efficacia dell'istruzione e della formazione</a:t>
            </a:r>
          </a:p>
          <a:p>
            <a:pPr>
              <a:buNone/>
            </a:pP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 </a:t>
            </a:r>
          </a:p>
          <a:p>
            <a:r>
              <a:rPr lang="it-IT" sz="20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Obiettivo strategico 3</a:t>
            </a: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: </a:t>
            </a:r>
          </a:p>
          <a:p>
            <a:pPr>
              <a:buNone/>
            </a:pP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    Promuovere l'equità, la coesione sociale e la cittadinanza attiva</a:t>
            </a:r>
          </a:p>
          <a:p>
            <a:pPr>
              <a:buNone/>
            </a:pPr>
            <a:endParaRPr lang="it-IT" sz="2000" b="1" smtClean="0">
              <a:solidFill>
                <a:srgbClr val="0070C0"/>
              </a:solidFill>
              <a:latin typeface="Arial Narrow" pitchFamily="34" charset="0"/>
            </a:endParaRPr>
          </a:p>
          <a:p>
            <a:r>
              <a:rPr lang="it-IT" sz="20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Obiettivo strategico 4</a:t>
            </a: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: </a:t>
            </a:r>
          </a:p>
          <a:p>
            <a:pPr>
              <a:buNone/>
            </a:pPr>
            <a:r>
              <a:rPr lang="it-IT" sz="2000" b="1" smtClean="0">
                <a:solidFill>
                  <a:srgbClr val="0070C0"/>
                </a:solidFill>
                <a:latin typeface="Arial Narrow" pitchFamily="34" charset="0"/>
              </a:rPr>
              <a:t>    Incoraggiare la creatività e l'innovazione, compresa l'imprenditorialità, a tutti i livelli dell'istruzione e della formazione</a:t>
            </a:r>
          </a:p>
          <a:p>
            <a:pPr>
              <a:buNone/>
            </a:pPr>
            <a:endParaRPr lang="it-IT" sz="2000">
              <a:latin typeface="Arial Narrow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8915400" cy="76200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QUALI SONO GLI OBIETTIVI DELLE  3 AZIONI?</a:t>
            </a:r>
            <a:b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4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Pag. 29 della Guida al programma 2017</a:t>
            </a:r>
            <a:endParaRPr lang="it-IT" sz="360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95300" y="1295400"/>
            <a:ext cx="8915400" cy="5029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OBIETTIVI SPECIFICI</a:t>
            </a:r>
          </a:p>
          <a:p>
            <a:pPr>
              <a:buNone/>
            </a:pP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Gli obiettivi specifici perseguiti dal Programma </a:t>
            </a:r>
            <a:r>
              <a:rPr lang="it-IT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Erasmus+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nel 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settore dell'istruzione e della formazione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sono i seguenti:</a:t>
            </a:r>
          </a:p>
          <a:p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migliorare il livello di competenze e capacità chiave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con particolare attenzione per la loro rilevanza per il mercato del lavoro e il loro contributo a una società coesa, in particolare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attraverso 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maggiori opportunità per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la mobilità destinata all'apprendiment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o e una 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cooperazione rafforzata tra il mondo dell'istruzione e della formazione e il mondo del lavoro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;</a:t>
            </a:r>
          </a:p>
          <a:p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promuovere miglioramenti della qualità, l'eccellenza dell'innovazione e l'internazionalizzazione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a livello di istituti di istruzione e formazione, in particolare 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attraverso una cooperazione transnazionale 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rafforzata tra fornitori di istruzione e formazione e altri soggetti interessati;</a:t>
            </a:r>
          </a:p>
          <a:p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promuovere la nascita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, avviando al contempo attività di sensibilizzazione al riguardo, 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di un'area di apprendimento permanente europea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concepita per integrare le riforme politiche a livello nazionale e 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sostenere la modernizzazione dei sistemi di istruzione e formazione, 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in particolare </a:t>
            </a:r>
            <a:r>
              <a:rPr lang="it-IT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mediante</a:t>
            </a:r>
            <a:r>
              <a:rPr lang="it-IT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una maggiore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685800"/>
            <a:ext cx="89154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QUALI SONO GLI OBIETTIVI DELLE  3 AZIONI?</a:t>
            </a:r>
            <a:b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4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Pagg. 29 e 30 della Guida al programma 2017</a:t>
            </a:r>
            <a:endParaRPr lang="it-IT" sz="360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495300" y="1676400"/>
            <a:ext cx="8915400" cy="46482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sz="16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     </a:t>
            </a:r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it-IT" sz="240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cooperazione politica, </a:t>
            </a:r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un miglior uso degli strument</a:t>
            </a:r>
            <a:r>
              <a:rPr lang="it-IT" sz="240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 dell'UE </a:t>
            </a:r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per la trasparenza e il riconoscimento nonché la diffusione di buone prass</a:t>
            </a:r>
            <a:r>
              <a:rPr lang="it-IT" sz="240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i;</a:t>
            </a:r>
          </a:p>
          <a:p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favorire la dimensione internazionale dell'istruzione e della formazion</a:t>
            </a:r>
            <a:r>
              <a:rPr lang="it-IT" sz="240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e, in particolare </a:t>
            </a:r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attraverso la cooperazione tra gli istituti</a:t>
            </a:r>
            <a:r>
              <a:rPr lang="it-IT" sz="240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dei paesi aderenti al Programma e dei paesi partner nel settore dell'IFP e dell'istruzione superiore, </a:t>
            </a:r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aumentando l'attrattiva degli istituti d'istruzione superiore europei </a:t>
            </a:r>
            <a:r>
              <a:rPr lang="it-IT" sz="240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 sostenendo le azioni esterne dell'Unione, inclusi i suoi obiettivi di sviluppo, mediante la promozione della mobilità e della cooperazione tra istituti d'istruzione superiore del Programma e di paesi partner, anche grazie al potenziamento mirato della capacità nei paesi partner;</a:t>
            </a:r>
          </a:p>
          <a:p>
            <a:r>
              <a:rPr lang="it-IT" sz="2400" b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migliorare l'insegnamento e l'apprendimento delle lingue e promuovere l'ampia diversità linguistica dell'UE e la consapevolezza interculturale</a:t>
            </a:r>
            <a:r>
              <a:rPr lang="it-IT" sz="2400" smtClean="0"/>
              <a:t>.</a:t>
            </a:r>
          </a:p>
          <a:p>
            <a:pPr>
              <a:buNone/>
            </a:pPr>
            <a:endParaRPr lang="it-IT" sz="1600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Altri documenti utili: </a:t>
            </a:r>
            <a: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guida pratica per i dirigenti scolastici</a:t>
            </a:r>
            <a:endParaRPr lang="it-IT" sz="40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Guida per Dirigenti Scolastic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Altri documenti utili: </a:t>
            </a:r>
            <a: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4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guida pratica per i dirigenti scolastici</a:t>
            </a:r>
            <a:endParaRPr lang="it-IT" sz="4400" b="1" u="sng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Guida pratica per i dirigenti scolastic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5913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Come fare un buon progetto</a:t>
            </a:r>
            <a:endParaRPr lang="it-IT" sz="40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5300" y="1371600"/>
            <a:ext cx="8915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b="1" smtClean="0">
                <a:solidFill>
                  <a:schemeClr val="accent1"/>
                </a:solidFill>
              </a:rPr>
              <a:t>Identificare i bisogni per valutare l’impatto del progetto (</a:t>
            </a:r>
            <a:r>
              <a:rPr lang="it-IT" sz="2000" b="1" smtClean="0">
                <a:solidFill>
                  <a:schemeClr val="accent1"/>
                </a:solidFill>
              </a:rPr>
              <a:t>RAV, </a:t>
            </a:r>
            <a:r>
              <a:rPr lang="it-IT" sz="2000" b="1" err="1" smtClean="0">
                <a:solidFill>
                  <a:schemeClr val="accent1"/>
                </a:solidFill>
              </a:rPr>
              <a:t>PdM</a:t>
            </a:r>
            <a:r>
              <a:rPr lang="it-IT" sz="2000" b="1" smtClean="0">
                <a:solidFill>
                  <a:schemeClr val="accent1"/>
                </a:solidFill>
              </a:rPr>
              <a:t>, priorità regionali, risultati test INVALSI, risultati test d’ingresso alle facoltà,…</a:t>
            </a:r>
            <a:r>
              <a:rPr lang="it-IT" b="1" smtClean="0">
                <a:solidFill>
                  <a:schemeClr val="accent1"/>
                </a:solidFill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smtClean="0">
                <a:solidFill>
                  <a:schemeClr val="accent1"/>
                </a:solidFill>
              </a:rPr>
              <a:t>Essere coerenti con gli obiettivi del Programma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smtClean="0">
                <a:solidFill>
                  <a:schemeClr val="accent1"/>
                </a:solidFill>
              </a:rPr>
              <a:t>Proporre un progetto rilevante rispetto alle priorità strategiche europee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smtClean="0">
                <a:solidFill>
                  <a:schemeClr val="accent1"/>
                </a:solidFill>
              </a:rPr>
              <a:t>Trovare una buona idea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smtClean="0">
                <a:solidFill>
                  <a:schemeClr val="accent1"/>
                </a:solidFill>
              </a:rPr>
              <a:t>Prendere visione dei criteri di valutazione che saranno adottati per la tipologia di progetto scelto </a:t>
            </a:r>
            <a:r>
              <a:rPr lang="it-IT" sz="2000" b="1" smtClean="0">
                <a:solidFill>
                  <a:schemeClr val="accent1"/>
                </a:solidFill>
              </a:rPr>
              <a:t>(Guida al Programma, Guida dell’esperto valutatore)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</a:t>
            </a:r>
            <a:r>
              <a:rPr lang="it-IT" err="1" smtClean="0"/>
              <a:t>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5151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Come trovare una buona idea?</a:t>
            </a:r>
            <a:endParaRPr lang="it-IT" sz="40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5" name="Segnaposto contenuto 4" descr="La piattaforma di Disseminazione dei risultat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819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La piattaforma di disseminazione dei risultati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Erasmus+ Project Result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232475"/>
            <a:ext cx="9906000" cy="110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988" tIns="41994" rIns="83988" bIns="41994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r>
              <a:rPr lang="it-IT" sz="2200" b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it-IT" sz="220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>
            <a:hlinkClick r:id="rId3" action="ppaction://hlinksldjump"/>
          </p:cNvPr>
          <p:cNvSpPr/>
          <p:nvPr/>
        </p:nvSpPr>
        <p:spPr>
          <a:xfrm>
            <a:off x="609602" y="685800"/>
            <a:ext cx="8763000" cy="1746802"/>
          </a:xfrm>
          <a:prstGeom prst="rect">
            <a:avLst/>
          </a:prstGeom>
          <a:solidFill>
            <a:schemeClr val="bg1"/>
          </a:solidFill>
        </p:spPr>
        <p:txBody>
          <a:bodyPr wrap="square" lIns="83988" tIns="41994" rIns="83988" bIns="41994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Internazionalizzazione</a:t>
            </a:r>
            <a:endParaRPr lang="it-IT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https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://</a:t>
            </a:r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uploads.knightlab.com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/</a:t>
            </a:r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storymapjs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/1edde507e8b14cb4dc165553626cbcad/</a:t>
            </a:r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erasmus-ti-porta-in-europa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/</a:t>
            </a:r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hlinkClick r:id="rId4"/>
              </a:rPr>
              <a:t>index.html</a:t>
            </a:r>
            <a:endParaRPr lang="it-IT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1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                                         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pic>
        <p:nvPicPr>
          <p:cNvPr id="6" name="Immagine 5" descr="In 15 paesi europe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1981200"/>
            <a:ext cx="7924800" cy="4241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990600"/>
            <a:ext cx="8915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Come fare la ricerca: per Azione</a:t>
            </a:r>
            <a: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La piattoforma di disseminazione con ricerc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066801"/>
            <a:ext cx="7807254" cy="5257800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5913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Il </a:t>
            </a:r>
            <a:r>
              <a:rPr lang="it-IT" sz="3600" b="1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summary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Il summary del proget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371601"/>
            <a:ext cx="7807254" cy="4953000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5151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 risultati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Segnaposto contenuto 5" descr="i risultat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295400"/>
            <a:ext cx="7807254" cy="4800600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5151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 risultati</a:t>
            </a:r>
            <a:endParaRPr lang="it-IT" sz="4000">
              <a:latin typeface="Arial Narrow" pitchFamily="34" charset="0"/>
            </a:endParaRPr>
          </a:p>
        </p:txBody>
      </p:sp>
      <p:pic>
        <p:nvPicPr>
          <p:cNvPr id="4" name="Segnaposto contenuto 3" descr="I risultati del progetto KA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295400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5913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Ricerca per Tematica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Ricerca per tematic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447801"/>
            <a:ext cx="7807254" cy="4876800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8199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200" b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Criteri di valutazione sulla Guida al programma: KA1, mobilità del personale della scuola</a:t>
            </a:r>
            <a:endParaRPr lang="it-IT" sz="320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5" name="Segnaposto contenuto 4" descr="come valutano il KA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1482" y="1600200"/>
            <a:ext cx="8403035" cy="4724400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2950" y="1"/>
            <a:ext cx="8420100" cy="698316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9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Criteri di valutazione KA2</a:t>
            </a:r>
            <a:r>
              <a:rPr lang="it-IT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1700" smtClean="0">
                <a:solidFill>
                  <a:schemeClr val="tx1"/>
                </a:solidFill>
              </a:rPr>
              <a:t>pag.125 della guida al Programma V. anche pag.31 guida dei valutatori</a:t>
            </a:r>
            <a:endParaRPr lang="it-IT" sz="1700">
              <a:solidFill>
                <a:schemeClr val="tx1"/>
              </a:solidFill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94120" y="731907"/>
          <a:ext cx="9458938" cy="5670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9469"/>
                <a:gridCol w="4729469"/>
              </a:tblGrid>
              <a:tr h="5670817">
                <a:tc>
                  <a:txBody>
                    <a:bodyPr/>
                    <a:lstStyle/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Pertinenza del progetto</a:t>
                      </a:r>
                    </a:p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(massimo 30 punti)</a:t>
                      </a:r>
                      <a:endParaRPr lang="it-IT" sz="22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pertinenza della proposta rispetto a: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gli obiettivi e le priorità dell'azione (cfr. la sezione "Quali sono gli obiettivi e le priorità di un partenariato strategico?" ). Le proposte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 affrontano la priorità orizzontale “educazione inclusiva, formazione e gioventù” saranno considerate prioritarie.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misura in cui: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la proposta è basata su un'analisi dei bisogni autentica e adeguata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gli obiettivi sono chiaramente definiti, realistici e affrontano questioni relative alle organizzazioni partecipanti e ai gruppi destinatari.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la proposta è innovativa e/o complementare alle altre iniziative già svolte dalle organizzazioni partecipanti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la proposta fornisce valore aggiunto a livello UE grazie a risultati che non avrebbero potuto essere realizzati con attività svolte da un singolo paese</a:t>
                      </a:r>
                      <a:endParaRPr lang="it-IT" sz="16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Segnaposto piè di pagina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52943" y="316967"/>
          <a:ext cx="9600114" cy="655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057"/>
                <a:gridCol w="4800057"/>
              </a:tblGrid>
              <a:tr h="6556017">
                <a:tc>
                  <a:txBody>
                    <a:bodyPr/>
                    <a:lstStyle/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Qualità dell'elaborazione e dell'attuazione del progetto</a:t>
                      </a:r>
                    </a:p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(massimo 20 punti)</a:t>
                      </a:r>
                      <a:endParaRPr lang="it-IT" sz="22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chiarezza, la completezza e la qualità del Programma di lavoro, comprese fasi appropriate per la preparazione, l'attuazione, il monitoraggio, la valutazione e la disseminazione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congruenza tra gli obiettivi del progetto e le attività proposte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qualità e la fattibilità della metodologia proposta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L'esistenza e la pertinenza delle misure di controllo della qualità per assicurare che l'attuazione del progetto sia di alta qualità, sia completata in tempo e rientri nel bilancio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misura in cui il progetto è efficace dal punto di vista dei costi e assegna risorse adeguate a ogni attività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 il progetto pianifica attività di formazione, insegnamento o apprendimento: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misura in cui queste attività sono adeguate agli scopi del progetto e coinvolgono un adeguato numero di partecipanti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qualità delle disposizioni per il riconoscimento e la convalida dei risultati di apprendimento dei partecipanti, in linea con gli strumenti e i principi europei di trasparenza e riconoscimento</a:t>
                      </a:r>
                      <a:endParaRPr lang="it-IT" sz="16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23534" y="662747"/>
          <a:ext cx="9529524" cy="4232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4762"/>
                <a:gridCol w="4764762"/>
              </a:tblGrid>
              <a:tr h="4232366">
                <a:tc>
                  <a:txBody>
                    <a:bodyPr/>
                    <a:lstStyle/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Qualità del team del progetto e degli accordi di cooperazione</a:t>
                      </a:r>
                    </a:p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(massimo 20 punti)</a:t>
                      </a:r>
                      <a:endParaRPr lang="it-IT" sz="22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misura in cui:</a:t>
                      </a:r>
                    </a:p>
                    <a:p>
                      <a:r>
                        <a:rPr lang="it-IT" sz="18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il progetto include una composizione appropriata di organizzazioni partecipanti complementari con i necessari profili, esperienze e competenze per realizzare con successo tutti gli aspetti del progetto</a:t>
                      </a:r>
                    </a:p>
                    <a:p>
                      <a:r>
                        <a:rPr lang="it-IT" sz="18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la distribuzione delle responsabilità e dei compiti dimostra l'impegno e il contributo attivo di tutte le organizzazioni partecipanti</a:t>
                      </a:r>
                    </a:p>
                    <a:p>
                      <a:r>
                        <a:rPr lang="it-IT" sz="18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· L'esistenza di meccanismi efficaci per il coordinamento e la comunicazione tra le organizzazioni partecipanti, nonché con gli altri soggetti interessati pertinenti</a:t>
                      </a:r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it-IT" sz="16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294122" y="386127"/>
          <a:ext cx="9317760" cy="6307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407"/>
                <a:gridCol w="4835353"/>
              </a:tblGrid>
              <a:tr h="6307055">
                <a:tc>
                  <a:txBody>
                    <a:bodyPr/>
                    <a:lstStyle/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Impatto e disseminazione</a:t>
                      </a:r>
                    </a:p>
                    <a:p>
                      <a:r>
                        <a:rPr lang="it-IT" sz="22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(massimo 30 punti)</a:t>
                      </a:r>
                      <a:endParaRPr lang="it-IT" sz="22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 qualità delle misure per la valutazione dei risultati del progetto.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Il potenziale impatto del progetto: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sui partecipanti e sulle organizzazioni partecipanti, durante e dopo l'arco della durata del progetto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al di fuori delle organizzazioni e dei soggetti che partecipano direttamente al progetto, a livello locale, regionale, nazionale e/o europeo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qualità del piano di disseminazione: l'adeguatezza e la qualità delle misure che mirano alla condivisione dei risultati del progetto all'interno e all'esterno delle organizzazioni partecipanti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Se pertinente, la misura in cui la proposta descrive il modo in cui i materiali, i documenti e i supporti prodotti saranno resi disponibili gratuitamente e promossi mediante licenze aperte, e non contiene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limitazioni sproporzionate.</a:t>
                      </a:r>
                    </a:p>
                    <a:p>
                      <a:r>
                        <a:rPr lang="it-IT" sz="1600" b="1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La qualità dei piani per assicurare la sostenibilità del progetto: la sua capacità di continuare ad avere un impatto e di produrre risultati dopo il termine della sovvenzione dell'UE</a:t>
                      </a:r>
                      <a:endParaRPr lang="it-IT" sz="1600">
                        <a:solidFill>
                          <a:schemeClr val="tx1"/>
                        </a:solidFill>
                      </a:endParaRPr>
                    </a:p>
                  </a:txBody>
                  <a:tcPr marL="84707" marR="84707" marT="41494" marB="41494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3232475"/>
            <a:ext cx="9906000" cy="1100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3988" tIns="41994" rIns="83988" bIns="41994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r>
              <a:rPr lang="it-IT" sz="2200" b="1" smtClean="0">
                <a:latin typeface="Calibri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it-IT" sz="2200" smtClean="0"/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Calibri" pitchFamily="34" charset="0"/>
              <a:ea typeface="Times New Roman" pitchFamily="18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811253" algn="ctr"/>
                <a:tab pos="5621048" algn="r"/>
              </a:tabLst>
            </a:pPr>
            <a:endParaRPr lang="it-IT" sz="2200" b="1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tangolo 4">
            <a:hlinkClick r:id="rId3" action="ppaction://hlinksldjump"/>
          </p:cNvPr>
          <p:cNvSpPr/>
          <p:nvPr/>
        </p:nvSpPr>
        <p:spPr>
          <a:xfrm>
            <a:off x="533400" y="457200"/>
            <a:ext cx="8991600" cy="7394502"/>
          </a:xfrm>
          <a:prstGeom prst="rect">
            <a:avLst/>
          </a:prstGeom>
          <a:solidFill>
            <a:schemeClr val="bg1"/>
          </a:solidFill>
        </p:spPr>
        <p:txBody>
          <a:bodyPr wrap="square" lIns="83988" tIns="41994" rIns="83988" bIns="41994">
            <a:spAutoFit/>
          </a:bodyPr>
          <a:lstStyle/>
          <a:p>
            <a:pPr algn="ctr">
              <a:buNone/>
            </a:pPr>
            <a:r>
              <a:rPr lang="it-IT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Modernizzazione </a:t>
            </a:r>
          </a:p>
          <a:p>
            <a:pPr algn="ctr">
              <a:buNone/>
            </a:pPr>
            <a:r>
              <a:rPr lang="it-IT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Motivazione all’apprendimento permanente</a:t>
            </a:r>
          </a:p>
          <a:p>
            <a:pPr algn="ctr">
              <a:buNone/>
            </a:pPr>
            <a:r>
              <a:rPr lang="it-IT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Networking</a:t>
            </a:r>
            <a:endParaRPr lang="it-IT" sz="28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/>
            <a:r>
              <a:rPr lang="it-IT" sz="2000" b="1" i="1" dirty="0" smtClean="0">
                <a:solidFill>
                  <a:srgbClr val="0070C0"/>
                </a:solidFill>
              </a:rPr>
              <a:t>grazie a</a:t>
            </a:r>
          </a:p>
          <a:p>
            <a:r>
              <a:rPr lang="it-IT" sz="2000" b="1" dirty="0" smtClean="0">
                <a:solidFill>
                  <a:srgbClr val="0070C0"/>
                </a:solidFill>
              </a:rPr>
              <a:t>-frequenza di corsi di formazione</a:t>
            </a:r>
            <a:r>
              <a:rPr lang="it-IT" sz="2000" dirty="0" smtClean="0"/>
              <a:t> volti a:</a:t>
            </a:r>
          </a:p>
          <a:p>
            <a:r>
              <a:rPr lang="it-IT" sz="1800" dirty="0" err="1" smtClean="0"/>
              <a:t>•conseguimento</a:t>
            </a:r>
            <a:r>
              <a:rPr lang="it-IT" sz="1800" dirty="0" smtClean="0"/>
              <a:t> del livello B1/B2 per la lingua inglese (per 10 docenti disciplinari)</a:t>
            </a:r>
          </a:p>
          <a:p>
            <a:r>
              <a:rPr lang="it-IT" sz="1800" dirty="0" err="1" smtClean="0"/>
              <a:t>•apprendimento</a:t>
            </a:r>
            <a:r>
              <a:rPr lang="it-IT" sz="1800" dirty="0" smtClean="0"/>
              <a:t> di  nuove metodologie didattiche incentrate sulle nuove </a:t>
            </a:r>
          </a:p>
          <a:p>
            <a:r>
              <a:rPr lang="it-IT" sz="1800" dirty="0" smtClean="0"/>
              <a:t>tecnologie (4 mobilità)</a:t>
            </a:r>
          </a:p>
          <a:p>
            <a:r>
              <a:rPr lang="it-IT" sz="1800" dirty="0" err="1" smtClean="0"/>
              <a:t>•conoscenza</a:t>
            </a:r>
            <a:r>
              <a:rPr lang="it-IT" sz="1800" dirty="0" smtClean="0"/>
              <a:t> della metodologia dello “</a:t>
            </a:r>
            <a:r>
              <a:rPr lang="it-IT" sz="1800" dirty="0" err="1" smtClean="0"/>
              <a:t>Scaffolding</a:t>
            </a:r>
            <a:r>
              <a:rPr lang="it-IT" sz="1800" dirty="0" smtClean="0"/>
              <a:t>” per il CLIL (per i docenti disciplinari in </a:t>
            </a:r>
          </a:p>
          <a:p>
            <a:r>
              <a:rPr lang="it-IT" sz="1800" dirty="0" smtClean="0"/>
              <a:t>possesso di certificazione di lingua inglese, livelli B1 e B2, 8 mobilità)</a:t>
            </a:r>
          </a:p>
          <a:p>
            <a:r>
              <a:rPr lang="it-IT" sz="1800" dirty="0" err="1" smtClean="0"/>
              <a:t>•benchmarking</a:t>
            </a:r>
            <a:r>
              <a:rPr lang="it-IT" sz="1800" dirty="0" smtClean="0"/>
              <a:t> in Finlandia (5 mobilità)</a:t>
            </a:r>
          </a:p>
          <a:p>
            <a:r>
              <a:rPr lang="it-IT" sz="1800" dirty="0" err="1" smtClean="0"/>
              <a:t>•conoscere</a:t>
            </a:r>
            <a:r>
              <a:rPr lang="it-IT" sz="1800" dirty="0" smtClean="0"/>
              <a:t> nuove strategie per contrastare la dispersione scolastica (1 mobilità)</a:t>
            </a:r>
          </a:p>
          <a:p>
            <a:r>
              <a:rPr lang="it-IT" sz="1800" dirty="0" err="1" smtClean="0"/>
              <a:t>•conoscere</a:t>
            </a:r>
            <a:r>
              <a:rPr lang="it-IT" sz="1800" dirty="0" smtClean="0"/>
              <a:t> come educare all'imprenditorialità (2 mobilità)</a:t>
            </a:r>
            <a:r>
              <a:rPr lang="it-IT" sz="2000" dirty="0" smtClean="0"/>
              <a:t>.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>
                <a:solidFill>
                  <a:srgbClr val="0070C0"/>
                </a:solidFill>
              </a:rPr>
              <a:t>esperienze di job </a:t>
            </a:r>
            <a:r>
              <a:rPr lang="it-IT" sz="2000" b="1" dirty="0" err="1" smtClean="0">
                <a:solidFill>
                  <a:srgbClr val="0070C0"/>
                </a:solidFill>
              </a:rPr>
              <a:t>shadowing</a:t>
            </a:r>
            <a:r>
              <a:rPr lang="it-IT" sz="2000" dirty="0" smtClean="0"/>
              <a:t> in Francia, Svezia e Lituania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>
                <a:solidFill>
                  <a:srgbClr val="0070C0"/>
                </a:solidFill>
              </a:rPr>
              <a:t>Mobilità di breve durata per docenti e studenti</a:t>
            </a:r>
            <a:r>
              <a:rPr lang="it-IT" sz="2000" dirty="0" smtClean="0"/>
              <a:t>  (40 mobilità)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>
                <a:solidFill>
                  <a:srgbClr val="0070C0"/>
                </a:solidFill>
              </a:rPr>
              <a:t>Mobilità di lunga durata</a:t>
            </a:r>
            <a:r>
              <a:rPr lang="it-IT" sz="2000" dirty="0" smtClean="0"/>
              <a:t> (6 mobilità)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>
                <a:solidFill>
                  <a:srgbClr val="0070C0"/>
                </a:solidFill>
              </a:rPr>
              <a:t>Incontri di progetto transnazionali </a:t>
            </a:r>
            <a:r>
              <a:rPr lang="it-IT" sz="2000" dirty="0" smtClean="0"/>
              <a:t>(4 mobilità)</a:t>
            </a:r>
          </a:p>
          <a:p>
            <a:r>
              <a:rPr lang="it-IT" sz="2000" dirty="0" smtClean="0"/>
              <a:t>-</a:t>
            </a:r>
            <a:r>
              <a:rPr lang="it-IT" sz="2000" b="1" dirty="0" smtClean="0">
                <a:solidFill>
                  <a:srgbClr val="0070C0"/>
                </a:solidFill>
              </a:rPr>
              <a:t>Partecipazione a seminari europei di disseminazione</a:t>
            </a:r>
            <a:r>
              <a:rPr lang="it-IT" sz="2000" dirty="0" smtClean="0"/>
              <a:t> (2 mobilità)</a:t>
            </a:r>
          </a:p>
          <a:p>
            <a:endParaRPr lang="it-IT" sz="2000" dirty="0" smtClean="0"/>
          </a:p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endParaRPr lang="it-IT" sz="20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endParaRPr lang="it-IT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algn="ctr">
              <a:buNone/>
            </a:pPr>
            <a:r>
              <a:rPr lang="it-IT" sz="1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                                                                                         </a:t>
            </a: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it-IT" smtClean="0"/>
              <a:t>Prof.ssa Caterina </a:t>
            </a:r>
            <a:r>
              <a:rPr lang="it-IT" err="1" smtClean="0"/>
              <a:t>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Altri documenti utili: </a:t>
            </a:r>
            <a: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la guida per esperti valutatori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guida dei valutator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7437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/>
            </a:r>
            <a:br>
              <a:rPr lang="it-IT" sz="3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Dove trovare la guida per esperti valutatori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Segnaposto contenuto 5" descr="dove trovare la guida per valutator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676401"/>
            <a:ext cx="7807254" cy="4648200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896111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guida per esperti valutatori: i criteri</a:t>
            </a:r>
            <a:br>
              <a:rPr lang="it-IT" sz="40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7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da pag. 15</a:t>
            </a:r>
            <a:endParaRPr lang="it-IT" sz="27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6" name="Segnaposto contenuto 5" descr="Il dettaglio dei criter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676400"/>
            <a:ext cx="8686800" cy="4572000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1048511"/>
          </a:xfrm>
        </p:spPr>
        <p:txBody>
          <a:bodyPr>
            <a:noAutofit/>
          </a:bodyPr>
          <a:lstStyle/>
          <a:p>
            <a:pPr algn="ctr"/>
            <a: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GUIDE FOR EXPERTS–KA1 AWARD CRITERIA</a:t>
            </a:r>
            <a:b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RILEVANZA DEL PROGETTO</a:t>
            </a:r>
            <a:endParaRPr lang="it-IT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mtClean="0"/>
              <a:t>	</a:t>
            </a:r>
          </a:p>
          <a:p>
            <a:pPr>
              <a:buNone/>
            </a:pPr>
            <a:endParaRPr lang="it-IT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0" y="1905000"/>
          <a:ext cx="9906000" cy="16832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6400800"/>
              </a:tblGrid>
              <a:tr h="922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Elements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it-IT" smtClean="0"/>
                    </a:p>
                    <a:p>
                      <a:endParaRPr lang="it-IT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Interpretation of award criteria for school education 	</a:t>
                      </a:r>
                    </a:p>
                    <a:p>
                      <a:endParaRPr lang="it-IT"/>
                    </a:p>
                  </a:txBody>
                  <a:tcPr/>
                </a:tc>
              </a:tr>
              <a:tr h="15909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Rilevanza  del progetto rispetto agli obiettivi e le priorità dell’Azione</a:t>
                      </a:r>
                      <a:r>
                        <a:rPr kumimoji="0" lang="it-IT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b="1" smtClean="0"/>
                        <a:t>La proposta corrisponde agli obiettivi dell'azione e le priorità del settore, che sono definiti nella parte B della guida al programma (pag. 29). L'applicazione rientra chiaramente nel campo dell'istruzione scolastica e</a:t>
                      </a:r>
                      <a:r>
                        <a:rPr lang="it-IT" b="1" baseline="0" smtClean="0"/>
                        <a:t> del</a:t>
                      </a:r>
                      <a:r>
                        <a:rPr lang="it-IT" b="1" smtClean="0"/>
                        <a:t> personale della scuola. La mobilità del personale dovrebbe soprattutto rafforzare le competenze professionali e le competenze del personale della scuola, per esempio:-migliorare le loro capacità di rispondere ai bisogni degli studenti in individuale »e ad affrontar e con la loro diversità sociale, culturale e linguistica;-contribuire a sviluppare nuovi e migliori metodi di insegnamento e innovative approcci all'apprendimento;-migliorare le capacità e le competenze di chi gestisce e conduce le scuole;-promuovere il riconoscimento formale delle capacità e delle competenze acquisite attraverso attività di sviluppo professionale all'estero;-essere in grado di sviluppare una dimensione europea dell'istruzione scolastica.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1048511"/>
          </a:xfrm>
        </p:spPr>
        <p:txBody>
          <a:bodyPr>
            <a:noAutofit/>
          </a:bodyPr>
          <a:lstStyle/>
          <a:p>
            <a:pPr algn="ctr"/>
            <a: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GUIDE FOR EXPERTS–KA1 AWARD CRITERIA</a:t>
            </a:r>
            <a:b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RILEVANZA DEL PROGETTO</a:t>
            </a:r>
            <a:endParaRPr lang="it-IT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mtClean="0"/>
              <a:t>	</a:t>
            </a:r>
          </a:p>
          <a:p>
            <a:pPr>
              <a:buNone/>
            </a:pPr>
            <a:endParaRPr lang="it-IT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0" y="1905000"/>
          <a:ext cx="9906000" cy="16832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6400800"/>
              </a:tblGrid>
              <a:tr h="922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Elements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it-IT" smtClean="0"/>
                    </a:p>
                    <a:p>
                      <a:endParaRPr lang="it-IT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Interpretation of award criteria for school education 	</a:t>
                      </a:r>
                    </a:p>
                    <a:p>
                      <a:endParaRPr lang="it-IT"/>
                    </a:p>
                  </a:txBody>
                  <a:tcPr/>
                </a:tc>
              </a:tr>
              <a:tr h="15909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-rilevanza del progetto rispetto alle necessità e agli obiettivi delle organizzazioni partecipanti e dei singoli partecipanti, specificati nel piano di sviluppo europeo</a:t>
                      </a:r>
                      <a:r>
                        <a:rPr kumimoji="0" lang="it-IT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-La misura in cui la proposta è idonea per:</a:t>
                      </a:r>
                    </a:p>
                    <a:p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-produrre risultati di apprendimento di alta qualità per i partecipanti	</a:t>
                      </a:r>
                    </a:p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proposta identifica i bisogni della scuola in termini di sviluppo professionale del personale.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Descrive inoltre come il progetto sarà allineato con il profilo del personale scolastico.</a:t>
                      </a:r>
                      <a:r>
                        <a:rPr kumimoji="0" lang="it-IT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800" kern="1200" baseline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 risultati di apprendimento attesi sono chiaramente spiegati e in linea con i bisogni del personale scolastico.	</a:t>
                      </a:r>
                      <a:endParaRPr lang="it-IT" b="1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 attività previste possono produrre i risultati di apprendimento previsti.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89"/>
            <a:ext cx="8915400" cy="1048511"/>
          </a:xfrm>
        </p:spPr>
        <p:txBody>
          <a:bodyPr>
            <a:noAutofit/>
          </a:bodyPr>
          <a:lstStyle/>
          <a:p>
            <a:pPr algn="ctr"/>
            <a: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GUIDE FOR EXPERTS–KA1 AWARD CRITERIA</a:t>
            </a:r>
            <a:b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28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RILEVANZA DEL PROGETTO</a:t>
            </a:r>
            <a:endParaRPr lang="it-IT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it-IT" smtClean="0"/>
              <a:t>	</a:t>
            </a:r>
          </a:p>
          <a:p>
            <a:pPr>
              <a:buNone/>
            </a:pPr>
            <a:endParaRPr lang="it-IT"/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0" y="1905000"/>
          <a:ext cx="9906000" cy="16832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6400800"/>
              </a:tblGrid>
              <a:tr h="922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Elements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it-IT" sz="1800" b="1" kern="1200" baseline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analysis</a:t>
                      </a:r>
                      <a:r>
                        <a:rPr kumimoji="0" lang="it-IT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	</a:t>
                      </a:r>
                    </a:p>
                    <a:p>
                      <a:endParaRPr lang="it-IT" smtClean="0"/>
                    </a:p>
                    <a:p>
                      <a:endParaRPr lang="it-IT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baseline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Interpretation of award criteria for school education 	</a:t>
                      </a:r>
                    </a:p>
                    <a:p>
                      <a:endParaRPr lang="it-IT"/>
                    </a:p>
                  </a:txBody>
                  <a:tcPr/>
                </a:tc>
              </a:tr>
              <a:tr h="159095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kern="1200" baseline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-rafforzare le capacità e la portata internazionale delle organizzazioni partecipanti.</a:t>
                      </a:r>
                      <a:r>
                        <a:rPr kumimoji="0" lang="it-IT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proposta, spiega il coinvolgimento della scuola di provenienza in altre attività internazionali e il luogo del progetto di mobilità.</a:t>
                      </a:r>
                    </a:p>
                    <a:p>
                      <a:r>
                        <a:rPr kumimoji="0" lang="it-IT" sz="1800" b="1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Il progetto di mobilità dovrebbe essere idealmente un inizio, la continuazione o di follow-up di altri attività internazionali</a:t>
                      </a:r>
                      <a:r>
                        <a:rPr kumimoji="0" lang="it-IT" sz="1800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Un aiuto anche dalla piattaforma</a:t>
            </a:r>
            <a:b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School</a:t>
            </a:r>
            <a: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4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EducationGateway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5" name="Segnaposto contenuto 4" descr="School EducationGateway.png aiuto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Un aiuto anche dalla piattaforma</a:t>
            </a:r>
            <a:b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School</a:t>
            </a:r>
            <a: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it-IT" sz="4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EducationGateway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pic>
        <p:nvPicPr>
          <p:cNvPr id="7" name="Segnaposto contenuto 6" descr="School EducationGateway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Un aiuto, ovviamente, dalla piattaforma</a:t>
            </a:r>
            <a:br>
              <a:rPr lang="it-IT" sz="4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</a:br>
            <a:r>
              <a:rPr lang="it-IT" sz="4000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eTwinning</a:t>
            </a:r>
            <a:endParaRPr lang="it-IT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  <p:pic>
        <p:nvPicPr>
          <p:cNvPr id="6" name="Segnaposto contenuto 5" descr="Forum erasmu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3"/>
            <a:ext cx="780725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V="1">
            <a:off x="9364980" y="2133603"/>
            <a:ext cx="45719" cy="4571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28600" y="3048000"/>
            <a:ext cx="9372600" cy="1295400"/>
          </a:xfrm>
          <a:prstGeom prst="rect">
            <a:avLst/>
          </a:prstGeom>
        </p:spPr>
        <p:txBody>
          <a:bodyPr lIns="95779" tIns="47890" rIns="95779" bIns="47890">
            <a:normAutofit fontScale="25000" lnSpcReduction="20000"/>
          </a:bodyPr>
          <a:lstStyle/>
          <a:p>
            <a:pPr marL="13303" marR="5321" indent="1195249" algn="ctr">
              <a:buNone/>
            </a:pPr>
            <a:endParaRPr lang="it-IT" sz="11200" b="1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r>
              <a:rPr lang="it-IT" sz="11200" b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Il programma europeo per l’Istruzione, la Formazione, la Gioventù e lo Sport 2014-2020</a:t>
            </a:r>
          </a:p>
          <a:p>
            <a:pPr marL="13303" marR="5321" indent="1195249" algn="ctr">
              <a:buNone/>
            </a:pPr>
            <a:endParaRPr lang="it-IT" sz="11200" b="1" i="1" smtClean="0">
              <a:solidFill>
                <a:schemeClr val="accent5"/>
              </a:solidFill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r>
              <a:rPr lang="it-IT" sz="11200" b="1" i="1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Changing</a:t>
            </a:r>
            <a:r>
              <a:rPr lang="it-IT" sz="11200" b="1" i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it-IT" sz="11200" b="1" i="1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lives</a:t>
            </a:r>
            <a:r>
              <a:rPr lang="it-IT" sz="11200" b="1" i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, opening </a:t>
            </a:r>
            <a:r>
              <a:rPr lang="it-IT" sz="11200" b="1" i="1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minds</a:t>
            </a:r>
            <a:endParaRPr lang="it-IT" sz="11200" b="1" i="1" smtClean="0">
              <a:solidFill>
                <a:schemeClr val="accent1">
                  <a:lumMod val="75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endParaRPr lang="it-IT" sz="4400" b="1" i="1" smtClean="0">
              <a:solidFill>
                <a:schemeClr val="accent5"/>
              </a:solidFill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endParaRPr lang="it-IT" sz="4400" b="1" i="1" u="sng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r>
              <a:rPr lang="it-IT" sz="12800" b="1" u="sng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Da dove partire</a:t>
            </a:r>
          </a:p>
          <a:p>
            <a:pPr marL="13303" marR="5321" indent="1195249" algn="ctr">
              <a:buNone/>
            </a:pPr>
            <a:endParaRPr lang="it-IT" sz="4400" b="1" i="1" smtClean="0">
              <a:solidFill>
                <a:schemeClr val="accent5"/>
              </a:solidFill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endParaRPr lang="it-IT" sz="4400" b="1" i="1" smtClean="0">
              <a:solidFill>
                <a:schemeClr val="accent5"/>
              </a:solidFill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>
              <a:buNone/>
            </a:pPr>
            <a:endParaRPr lang="it-IT" sz="4400" b="1" i="1" smtClean="0">
              <a:solidFill>
                <a:schemeClr val="accent5"/>
              </a:solidFill>
              <a:latin typeface="Arial Narrow" pitchFamily="34" charset="0"/>
              <a:cs typeface="Arial" pitchFamily="34" charset="0"/>
            </a:endParaRPr>
          </a:p>
          <a:p>
            <a:pPr marL="13303" marR="5321" indent="1195249" algn="ctr"/>
            <a:endParaRPr lang="it-IT" sz="3800" b="1" smtClean="0"/>
          </a:p>
          <a:p>
            <a:pPr marL="13303" marR="5321" indent="1195249" algn="ctr"/>
            <a:endParaRPr lang="it-IT" sz="3300" b="1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Perlina\Pictures\logo Erasm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838200"/>
            <a:ext cx="3428999" cy="1828800"/>
          </a:xfrm>
          <a:prstGeom prst="rect">
            <a:avLst/>
          </a:prstGeom>
          <a:noFill/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889250" y="6356354"/>
            <a:ext cx="5035549" cy="365125"/>
          </a:xfrm>
        </p:spPr>
        <p:txBody>
          <a:bodyPr/>
          <a:lstStyle/>
          <a:p>
            <a:r>
              <a:rPr lang="it-IT" dirty="0" smtClean="0"/>
              <a:t>                                   Prof.ssa Caterina </a:t>
            </a:r>
            <a:r>
              <a:rPr lang="it-IT" dirty="0" err="1" smtClean="0"/>
              <a:t>Mazzuca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838200"/>
            <a:ext cx="89154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it-IT" smtClean="0"/>
              <a:t/>
            </a:r>
            <a:br>
              <a:rPr lang="it-IT" smtClean="0"/>
            </a:br>
            <a:r>
              <a:rPr lang="it-IT" smtClean="0"/>
              <a:t/>
            </a:r>
            <a:br>
              <a:rPr lang="it-IT" smtClean="0"/>
            </a:br>
            <a:r>
              <a:rPr lang="it-IT" sz="44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Dal sito italiano </a:t>
            </a:r>
            <a:r>
              <a:rPr lang="it-IT" sz="4400" b="1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mtClean="0"/>
              <a:t/>
            </a:r>
            <a:br>
              <a:rPr lang="it-IT" smtClean="0"/>
            </a:br>
            <a:r>
              <a:rPr lang="it-IT" smtClean="0">
                <a:hlinkClick r:id="rId2"/>
              </a:rPr>
              <a:t>http://www.erasmusplus.it/</a:t>
            </a:r>
            <a:endParaRPr lang="it-IT"/>
          </a:p>
        </p:txBody>
      </p:sp>
      <p:pic>
        <p:nvPicPr>
          <p:cNvPr id="6" name="Segnaposto contenuto 5" descr="il sito Erasmus+ e le 3 sezioni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914400"/>
            <a:ext cx="89154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Le tre sezioni</a:t>
            </a:r>
            <a:endParaRPr lang="it-IT" sz="4000" b="1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Segnaposto contenuto 3" descr="sezione Partecip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9373" y="1935165"/>
            <a:ext cx="7807254" cy="4389437"/>
          </a:xfrm>
        </p:spPr>
      </p:pic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Caterina Mazzuca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704093"/>
            <a:ext cx="8915400" cy="819911"/>
          </a:xfrm>
        </p:spPr>
        <p:txBody>
          <a:bodyPr/>
          <a:lstStyle/>
          <a:p>
            <a:pPr algn="ctr"/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 sezione </a:t>
            </a:r>
            <a:r>
              <a:rPr lang="it-IT" sz="4000" b="1" i="1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ERASMUS+</a:t>
            </a:r>
            <a:r>
              <a:rPr lang="it-IT" sz="4000" b="1" i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PER TE</a:t>
            </a:r>
            <a:r>
              <a:rPr lang="it-IT" sz="4000" b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it-IT" sz="4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                         Prof.ssa Caterina </a:t>
            </a:r>
            <a:r>
              <a:rPr lang="it-IT" err="1" smtClean="0"/>
              <a:t>Mazzuca</a:t>
            </a:r>
            <a:endParaRPr lang="it-IT"/>
          </a:p>
        </p:txBody>
      </p:sp>
      <p:pic>
        <p:nvPicPr>
          <p:cNvPr id="7" name="Segnaposto contenuto 6" descr="Sezione Erasmus+ per te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752601"/>
            <a:ext cx="8382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3731</TotalTime>
  <Words>2587</Words>
  <Application>Microsoft Office PowerPoint</Application>
  <PresentationFormat>A4 (21x29,7 cm)</PresentationFormat>
  <Paragraphs>347</Paragraphs>
  <Slides>58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59" baseType="lpstr">
      <vt:lpstr>Equinozio</vt:lpstr>
      <vt:lpstr>Diapositiva 1</vt:lpstr>
      <vt:lpstr>Diapositiva 2</vt:lpstr>
      <vt:lpstr>Diapositiva 3</vt:lpstr>
      <vt:lpstr>Diapositiva 4</vt:lpstr>
      <vt:lpstr>Diapositiva 5</vt:lpstr>
      <vt:lpstr>Diapositiva 6</vt:lpstr>
      <vt:lpstr>  Dal sito italiano Erasmus+ http://www.erasmusplus.it/</vt:lpstr>
      <vt:lpstr>Le tre sezioni</vt:lpstr>
      <vt:lpstr>La sezione ERASMUS+ PER TE </vt:lpstr>
      <vt:lpstr>Le attività possibili anche dall’icona Erasmus+</vt:lpstr>
      <vt:lpstr>Le attività possibili anche dall’icona Erasmus+</vt:lpstr>
      <vt:lpstr>Tra le attività possibili i TCA</vt:lpstr>
      <vt:lpstr>Tra le attività possibili i TCA</vt:lpstr>
      <vt:lpstr>La sezione PARTECIPA</vt:lpstr>
      <vt:lpstr>La sezione APPROFONDISCI</vt:lpstr>
      <vt:lpstr>Cosa bisogna fare per presentare una domanda ERASMUS+? Ottenere il PIC</vt:lpstr>
      <vt:lpstr>Per ottenere il PIC: EU-LOGIN</vt:lpstr>
      <vt:lpstr>Per ottenere il PIC: URF</vt:lpstr>
      <vt:lpstr>Documenti da Inserire sul portale URF</vt:lpstr>
      <vt:lpstr>La sezione PARTECIPA</vt:lpstr>
      <vt:lpstr>Guida al programma: i documenti ufficiali</vt:lpstr>
      <vt:lpstr>Guida al programma: i documenti ufficiali La Guida al programma 2017 Da fine Ottobre quella 2018</vt:lpstr>
      <vt:lpstr>Qualche anticipazione delle novità nella guida al programma 2018</vt:lpstr>
      <vt:lpstr>Le parti della Guida</vt:lpstr>
      <vt:lpstr>Guida al programma: i documenti ufficiali Le Disposizioni Nazionali</vt:lpstr>
      <vt:lpstr>Guida al programma: i documenti ufficiali Le Disposizioni Nazionali</vt:lpstr>
      <vt:lpstr>Capire lo spirito che sottende al Programma</vt:lpstr>
      <vt:lpstr> La Guida per Conoscere gli obiettivi e le priorità europee Obiettivo generale pag. 9 della guida al programma 2017</vt:lpstr>
      <vt:lpstr>Conoscere gli obiettivi e le priorità europee</vt:lpstr>
      <vt:lpstr>Conoscere gli obiettivi e le priorità europee pag. 9 della guida</vt:lpstr>
      <vt:lpstr>Obiettivi della Strategia Europa 2020</vt:lpstr>
      <vt:lpstr>Obiettivi ET 2020</vt:lpstr>
      <vt:lpstr>QUALI SONO GLI OBIETTIVI DELLE  3 AZIONI? Pag. 29 della Guida al programma 2017</vt:lpstr>
      <vt:lpstr>QUALI SONO GLI OBIETTIVI DELLE  3 AZIONI? Pagg. 29 e 30 della Guida al programma 2017</vt:lpstr>
      <vt:lpstr>Altri documenti utili:  la guida pratica per i dirigenti scolastici</vt:lpstr>
      <vt:lpstr>Altri documenti utili:  la guida pratica per i dirigenti scolastici</vt:lpstr>
      <vt:lpstr>Come fare un buon progetto</vt:lpstr>
      <vt:lpstr>Come trovare una buona idea?</vt:lpstr>
      <vt:lpstr>  La piattaforma di disseminazione dei risultati</vt:lpstr>
      <vt:lpstr>  Come fare la ricerca: per Azione </vt:lpstr>
      <vt:lpstr>Il summary</vt:lpstr>
      <vt:lpstr>I risultati</vt:lpstr>
      <vt:lpstr>I risultati</vt:lpstr>
      <vt:lpstr>  Ricerca per Tematica</vt:lpstr>
      <vt:lpstr>Criteri di valutazione sulla Guida al programma: KA1, mobilità del personale della scuola</vt:lpstr>
      <vt:lpstr>Criteri di valutazione KA2 pag.125 della guida al Programma V. anche pag.31 guida dei valutatori</vt:lpstr>
      <vt:lpstr>Diapositiva 47</vt:lpstr>
      <vt:lpstr>Diapositiva 48</vt:lpstr>
      <vt:lpstr>Diapositiva 49</vt:lpstr>
      <vt:lpstr>Altri documenti utili:   la guida per esperti valutatori</vt:lpstr>
      <vt:lpstr>  Dove trovare la guida per esperti valutatori</vt:lpstr>
      <vt:lpstr>La guida per esperti valutatori: i criteri da pag. 15</vt:lpstr>
      <vt:lpstr>GUIDE FOR EXPERTS–KA1 AWARD CRITERIA  RILEVANZA DEL PROGETTO</vt:lpstr>
      <vt:lpstr>GUIDE FOR EXPERTS–KA1 AWARD CRITERIA  RILEVANZA DEL PROGETTO</vt:lpstr>
      <vt:lpstr>GUIDE FOR EXPERTS–KA1 AWARD CRITERIA  RILEVANZA DEL PROGETTO</vt:lpstr>
      <vt:lpstr>Un aiuto anche dalla piattaforma School EducationGateway</vt:lpstr>
      <vt:lpstr>Un aiuto anche dalla piattaforma School EducationGateway</vt:lpstr>
      <vt:lpstr>Un aiuto, ovviamente, dalla piattaforma eTwinning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kA2_gestionefinanziamento</dc:title>
  <dc:creator>v.riboldi</dc:creator>
  <cp:lastModifiedBy>Hp</cp:lastModifiedBy>
  <cp:revision>396</cp:revision>
  <dcterms:created xsi:type="dcterms:W3CDTF">2015-10-22T16:48:42Z</dcterms:created>
  <dcterms:modified xsi:type="dcterms:W3CDTF">2019-09-16T17:34:25Z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2014-11-17T00:00:00Z</vt:filetime>
  </property>
  <property fmtid="{D5CDD505-2E9C-101B-9397-08002B2CF9AE}" pid="3" name="LastSaved">
    <vt:filetime>2015-10-22T00:00:00Z</vt:filetime>
  </property>
</Properties>
</file>