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4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301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4" r:id="rId41"/>
    <p:sldId id="293" r:id="rId42"/>
    <p:sldId id="295" r:id="rId43"/>
  </p:sldIdLst>
  <p:sldSz cx="9144000" cy="6858000" type="screen4x3"/>
  <p:notesSz cx="7315200" cy="9601200"/>
  <p:embeddedFontLst>
    <p:embeddedFont>
      <p:font typeface="Garamond" pitchFamily="18" charset="0"/>
      <p:regular r:id="rId45"/>
      <p:bold r:id="rId46"/>
      <p:italic r:id="rId47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5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5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3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120185"/>
            <a:ext cx="3170235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aramond"/>
              <a:buNone/>
              <a:defRPr sz="18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4143375" y="9120185"/>
            <a:ext cx="3170235" cy="479425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3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Garamond"/>
                <a:buNone/>
              </a:pPr>
              <a:t>‹N›</a:t>
            </a:fld>
            <a:endParaRPr lang="en-US" sz="1300" b="0" i="0" u="none" strike="noStrike" cap="none" baseline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4143375" y="9120185"/>
            <a:ext cx="3170235" cy="479425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aramond"/>
              <a:buNone/>
            </a:pPr>
            <a:fld id="{00000000-1234-1234-1234-123412341234}" type="slidenum">
              <a:rPr lang="en-US" sz="13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Garamond"/>
                <a:buNone/>
              </a:pPr>
              <a:t>3</a:t>
            </a:fld>
            <a:endParaRPr lang="en-US" sz="1300" b="0" i="0" u="none" strike="noStrike" cap="none" baseline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49" cy="4319587"/>
          </a:xfrm>
          <a:prstGeom prst="rect">
            <a:avLst/>
          </a:prstGeom>
          <a:noFill/>
          <a:ln>
            <a:noFill/>
          </a:ln>
        </p:spPr>
        <p:txBody>
          <a:bodyPr lIns="92475" tIns="46225" rIns="92475" bIns="46225" anchor="t" anchorCtr="0">
            <a:noAutofit/>
          </a:bodyPr>
          <a:lstStyle/>
          <a:p>
            <a:pPr marL="642937" marR="0" lvl="0" indent="-793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Interdisciplinarietà e collaborazione </a:t>
            </a:r>
          </a:p>
          <a:p>
            <a:pPr marL="642937" marR="0" lvl="0" indent="-7937" algn="l" rtl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Coinvolgimento attivo degli alunni </a:t>
            </a:r>
          </a:p>
          <a:p>
            <a:pPr marL="642937" marR="0" lvl="0" indent="-7937" algn="l" rtl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Apertura al mondo esterno </a:t>
            </a:r>
          </a:p>
          <a:p>
            <a:pPr marL="642937" marR="0" lvl="0" indent="-7937" algn="l" rtl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Sostenibilità e trasferibilità </a:t>
            </a:r>
          </a:p>
          <a:p>
            <a:pPr marL="642937" marR="0" lvl="0" indent="-7937" algn="l" rtl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appropriato e avanzato delle TIC</a:t>
            </a:r>
          </a:p>
          <a:p>
            <a:pPr marL="642937" marR="0" lvl="0" indent="-7937" algn="l" rtl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Documentazione</a:t>
            </a:r>
          </a:p>
          <a:p>
            <a:pPr marL="642937" marR="0" lvl="0" indent="-7937" algn="l" rtl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Monitoraggio, autovalutazione e miglioramento continuo</a:t>
            </a:r>
          </a:p>
          <a:p>
            <a:pPr marL="642937" marR="0" lvl="0" indent="-7937" algn="l" rtl="0">
              <a:lnSpc>
                <a:spcPct val="80000"/>
              </a:lnSpc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Creatività e originalità dell’idea </a:t>
            </a:r>
          </a:p>
          <a:p>
            <a:pPr marL="642937" marR="0" lvl="0" indent="-7937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Innovazione pedagogica</a:t>
            </a:r>
          </a:p>
          <a:p>
            <a:pPr marL="642937" marR="0" lvl="0" indent="-7937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4143375" y="9121775"/>
            <a:ext cx="3171825" cy="479425"/>
          </a:xfrm>
          <a:prstGeom prst="rect">
            <a:avLst/>
          </a:prstGeom>
          <a:noFill/>
          <a:ln>
            <a:noFill/>
          </a:ln>
        </p:spPr>
        <p:txBody>
          <a:bodyPr lIns="92475" tIns="46225" rIns="92475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685800" y="1736725"/>
            <a:ext cx="7772400" cy="1920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  <a:defRPr sz="60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  <a:defRPr sz="32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indent="6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 sz="2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indent="25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■"/>
              <a:defRPr sz="24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 sz="20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25157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25475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‹N›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‹N›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Garamond"/>
              <a:buNone/>
              <a:defRPr sz="2000"/>
            </a:lvl1pPr>
            <a:lvl2pPr marL="457200" indent="0" rtl="0">
              <a:spcBef>
                <a:spcPts val="0"/>
              </a:spcBef>
              <a:buFont typeface="Garamond"/>
              <a:buNone/>
              <a:defRPr sz="1800"/>
            </a:lvl2pPr>
            <a:lvl3pPr marL="914400" indent="0" rtl="0">
              <a:spcBef>
                <a:spcPts val="0"/>
              </a:spcBef>
              <a:buFont typeface="Garamond"/>
              <a:buNone/>
              <a:defRPr sz="1600"/>
            </a:lvl3pPr>
            <a:lvl4pPr marL="1371600" indent="0" rtl="0">
              <a:spcBef>
                <a:spcPts val="0"/>
              </a:spcBef>
              <a:buFont typeface="Garamond"/>
              <a:buNone/>
              <a:defRPr sz="1400"/>
            </a:lvl4pPr>
            <a:lvl5pPr marL="1828800" indent="0" rtl="0">
              <a:spcBef>
                <a:spcPts val="0"/>
              </a:spcBef>
              <a:buFont typeface="Garamond"/>
              <a:buNone/>
              <a:defRPr sz="1400"/>
            </a:lvl5pPr>
            <a:lvl6pPr marL="2286000" indent="0" rtl="0">
              <a:spcBef>
                <a:spcPts val="0"/>
              </a:spcBef>
              <a:buFont typeface="Garamond"/>
              <a:buNone/>
              <a:defRPr sz="1400"/>
            </a:lvl6pPr>
            <a:lvl7pPr marL="2743200" indent="0" rtl="0">
              <a:spcBef>
                <a:spcPts val="0"/>
              </a:spcBef>
              <a:buFont typeface="Garamond"/>
              <a:buNone/>
              <a:defRPr sz="1400"/>
            </a:lvl7pPr>
            <a:lvl8pPr marL="3200400" indent="0" rtl="0">
              <a:spcBef>
                <a:spcPts val="0"/>
              </a:spcBef>
              <a:buFont typeface="Garamond"/>
              <a:buNone/>
              <a:defRPr sz="1400"/>
            </a:lvl8pPr>
            <a:lvl9pPr marL="3657600" indent="0" rtl="0">
              <a:spcBef>
                <a:spcPts val="0"/>
              </a:spcBef>
              <a:buFont typeface="Garamond"/>
              <a:buNone/>
              <a:defRPr sz="14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‹N›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‹N›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3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63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indent="254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■"/>
              <a:defRPr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‹N›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‹N›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1_Titolo e testo vertical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3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63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indent="254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■"/>
              <a:defRPr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‹N›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9"/>
            <a:ext cx="452596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3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indent="63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indent="254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■"/>
              <a:defRPr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‹N›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Garamond"/>
              <a:buNone/>
              <a:defRPr sz="1400"/>
            </a:lvl1pPr>
            <a:lvl2pPr marL="457200" indent="0" rtl="0">
              <a:spcBef>
                <a:spcPts val="0"/>
              </a:spcBef>
              <a:buFont typeface="Garamond"/>
              <a:buNone/>
              <a:defRPr sz="1200"/>
            </a:lvl2pPr>
            <a:lvl3pPr marL="914400" indent="0" rtl="0">
              <a:spcBef>
                <a:spcPts val="0"/>
              </a:spcBef>
              <a:buFont typeface="Garamond"/>
              <a:buNone/>
              <a:defRPr sz="1000"/>
            </a:lvl3pPr>
            <a:lvl4pPr marL="1371600" indent="0" rtl="0">
              <a:spcBef>
                <a:spcPts val="0"/>
              </a:spcBef>
              <a:buFont typeface="Garamond"/>
              <a:buNone/>
              <a:defRPr sz="900"/>
            </a:lvl4pPr>
            <a:lvl5pPr marL="1828800" indent="0" rtl="0">
              <a:spcBef>
                <a:spcPts val="0"/>
              </a:spcBef>
              <a:buFont typeface="Garamond"/>
              <a:buNone/>
              <a:defRPr sz="900"/>
            </a:lvl5pPr>
            <a:lvl6pPr marL="2286000" indent="0" rtl="0">
              <a:spcBef>
                <a:spcPts val="0"/>
              </a:spcBef>
              <a:buFont typeface="Garamond"/>
              <a:buNone/>
              <a:defRPr sz="900"/>
            </a:lvl6pPr>
            <a:lvl7pPr marL="2743200" indent="0" rtl="0">
              <a:spcBef>
                <a:spcPts val="0"/>
              </a:spcBef>
              <a:buFont typeface="Garamond"/>
              <a:buNone/>
              <a:defRPr sz="900"/>
            </a:lvl7pPr>
            <a:lvl8pPr marL="3200400" indent="0" rtl="0">
              <a:spcBef>
                <a:spcPts val="0"/>
              </a:spcBef>
              <a:buFont typeface="Garamond"/>
              <a:buNone/>
              <a:defRPr sz="900"/>
            </a:lvl8pPr>
            <a:lvl9pPr marL="3657600" indent="0" rtl="0">
              <a:spcBef>
                <a:spcPts val="0"/>
              </a:spcBef>
              <a:buFont typeface="Garamond"/>
              <a:buNone/>
              <a:defRPr sz="9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‹N›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Garamond"/>
              <a:buNone/>
              <a:defRPr sz="1400"/>
            </a:lvl1pPr>
            <a:lvl2pPr marL="457200" indent="0" rtl="0">
              <a:spcBef>
                <a:spcPts val="0"/>
              </a:spcBef>
              <a:buFont typeface="Garamond"/>
              <a:buNone/>
              <a:defRPr sz="1200"/>
            </a:lvl2pPr>
            <a:lvl3pPr marL="914400" indent="0" rtl="0">
              <a:spcBef>
                <a:spcPts val="0"/>
              </a:spcBef>
              <a:buFont typeface="Garamond"/>
              <a:buNone/>
              <a:defRPr sz="1000"/>
            </a:lvl3pPr>
            <a:lvl4pPr marL="1371600" indent="0" rtl="0">
              <a:spcBef>
                <a:spcPts val="0"/>
              </a:spcBef>
              <a:buFont typeface="Garamond"/>
              <a:buNone/>
              <a:defRPr sz="900"/>
            </a:lvl4pPr>
            <a:lvl5pPr marL="1828800" indent="0" rtl="0">
              <a:spcBef>
                <a:spcPts val="0"/>
              </a:spcBef>
              <a:buFont typeface="Garamond"/>
              <a:buNone/>
              <a:defRPr sz="900"/>
            </a:lvl5pPr>
            <a:lvl6pPr marL="2286000" indent="0" rtl="0">
              <a:spcBef>
                <a:spcPts val="0"/>
              </a:spcBef>
              <a:buFont typeface="Garamond"/>
              <a:buNone/>
              <a:defRPr sz="900"/>
            </a:lvl6pPr>
            <a:lvl7pPr marL="2743200" indent="0" rtl="0">
              <a:spcBef>
                <a:spcPts val="0"/>
              </a:spcBef>
              <a:buFont typeface="Garamond"/>
              <a:buNone/>
              <a:defRPr sz="900"/>
            </a:lvl7pPr>
            <a:lvl8pPr marL="3200400" indent="0" rtl="0">
              <a:spcBef>
                <a:spcPts val="0"/>
              </a:spcBef>
              <a:buFont typeface="Garamond"/>
              <a:buNone/>
              <a:defRPr sz="900"/>
            </a:lvl8pPr>
            <a:lvl9pPr marL="3657600" indent="0" rtl="0">
              <a:spcBef>
                <a:spcPts val="0"/>
              </a:spcBef>
              <a:buFont typeface="Garamond"/>
              <a:buNone/>
              <a:defRPr sz="9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‹N›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rtl="0">
              <a:spcBef>
                <a:spcPts val="0"/>
              </a:spcBef>
              <a:defRPr sz="4400" b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Garamond"/>
              <a:buNone/>
              <a:defRPr sz="2400" b="1"/>
            </a:lvl1pPr>
            <a:lvl2pPr marL="457200" indent="0" rtl="0">
              <a:spcBef>
                <a:spcPts val="0"/>
              </a:spcBef>
              <a:buFont typeface="Garamond"/>
              <a:buNone/>
              <a:defRPr sz="2000" b="1"/>
            </a:lvl2pPr>
            <a:lvl3pPr marL="914400" indent="0" rtl="0">
              <a:spcBef>
                <a:spcPts val="0"/>
              </a:spcBef>
              <a:buFont typeface="Garamond"/>
              <a:buNone/>
              <a:defRPr sz="1800" b="1"/>
            </a:lvl3pPr>
            <a:lvl4pPr marL="1371600" indent="0" rtl="0">
              <a:spcBef>
                <a:spcPts val="0"/>
              </a:spcBef>
              <a:buFont typeface="Garamond"/>
              <a:buNone/>
              <a:defRPr sz="1600" b="1"/>
            </a:lvl4pPr>
            <a:lvl5pPr marL="1828800" indent="0" rtl="0">
              <a:spcBef>
                <a:spcPts val="0"/>
              </a:spcBef>
              <a:buFont typeface="Garamond"/>
              <a:buNone/>
              <a:defRPr sz="1600" b="1"/>
            </a:lvl5pPr>
            <a:lvl6pPr marL="2286000" indent="0" rtl="0">
              <a:spcBef>
                <a:spcPts val="0"/>
              </a:spcBef>
              <a:buFont typeface="Garamond"/>
              <a:buNone/>
              <a:defRPr sz="1600" b="1"/>
            </a:lvl6pPr>
            <a:lvl7pPr marL="2743200" indent="0" rtl="0">
              <a:spcBef>
                <a:spcPts val="0"/>
              </a:spcBef>
              <a:buFont typeface="Garamond"/>
              <a:buNone/>
              <a:defRPr sz="1600" b="1"/>
            </a:lvl7pPr>
            <a:lvl8pPr marL="3200400" indent="0" rtl="0">
              <a:spcBef>
                <a:spcPts val="0"/>
              </a:spcBef>
              <a:buFont typeface="Garamond"/>
              <a:buNone/>
              <a:defRPr sz="1600" b="1"/>
            </a:lvl8pPr>
            <a:lvl9pPr marL="3657600" indent="0" rtl="0">
              <a:spcBef>
                <a:spcPts val="0"/>
              </a:spcBef>
              <a:buFont typeface="Garamond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Garamond"/>
              <a:buNone/>
              <a:defRPr sz="2400" b="1"/>
            </a:lvl1pPr>
            <a:lvl2pPr marL="457200" indent="0" rtl="0">
              <a:spcBef>
                <a:spcPts val="0"/>
              </a:spcBef>
              <a:buFont typeface="Garamond"/>
              <a:buNone/>
              <a:defRPr sz="2000" b="1"/>
            </a:lvl2pPr>
            <a:lvl3pPr marL="914400" indent="0" rtl="0">
              <a:spcBef>
                <a:spcPts val="0"/>
              </a:spcBef>
              <a:buFont typeface="Garamond"/>
              <a:buNone/>
              <a:defRPr sz="1800" b="1"/>
            </a:lvl3pPr>
            <a:lvl4pPr marL="1371600" indent="0" rtl="0">
              <a:spcBef>
                <a:spcPts val="0"/>
              </a:spcBef>
              <a:buFont typeface="Garamond"/>
              <a:buNone/>
              <a:defRPr sz="1600" b="1"/>
            </a:lvl4pPr>
            <a:lvl5pPr marL="1828800" indent="0" rtl="0">
              <a:spcBef>
                <a:spcPts val="0"/>
              </a:spcBef>
              <a:buFont typeface="Garamond"/>
              <a:buNone/>
              <a:defRPr sz="1600" b="1"/>
            </a:lvl5pPr>
            <a:lvl6pPr marL="2286000" indent="0" rtl="0">
              <a:spcBef>
                <a:spcPts val="0"/>
              </a:spcBef>
              <a:buFont typeface="Garamond"/>
              <a:buNone/>
              <a:defRPr sz="1600" b="1"/>
            </a:lvl6pPr>
            <a:lvl7pPr marL="2743200" indent="0" rtl="0">
              <a:spcBef>
                <a:spcPts val="0"/>
              </a:spcBef>
              <a:buFont typeface="Garamond"/>
              <a:buNone/>
              <a:defRPr sz="1600" b="1"/>
            </a:lvl7pPr>
            <a:lvl8pPr marL="3200400" indent="0" rtl="0">
              <a:spcBef>
                <a:spcPts val="0"/>
              </a:spcBef>
              <a:buFont typeface="Garamond"/>
              <a:buNone/>
              <a:defRPr sz="1600" b="1"/>
            </a:lvl8pPr>
            <a:lvl9pPr marL="3657600" indent="0" rtl="0">
              <a:spcBef>
                <a:spcPts val="0"/>
              </a:spcBef>
              <a:buFont typeface="Garamond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‹N›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0" y="0"/>
            <a:ext cx="9140824" cy="6850062"/>
            <a:chOff x="0" y="0"/>
            <a:chExt cx="9140824" cy="6850062"/>
          </a:xfrm>
        </p:grpSpPr>
        <p:grpSp>
          <p:nvGrpSpPr>
            <p:cNvPr id="10" name="Shape 10"/>
            <p:cNvGrpSpPr/>
            <p:nvPr/>
          </p:nvGrpSpPr>
          <p:grpSpPr>
            <a:xfrm>
              <a:off x="2743200" y="3540125"/>
              <a:ext cx="6392861" cy="3309937"/>
              <a:chOff x="2743200" y="3540125"/>
              <a:chExt cx="6392861" cy="3309937"/>
            </a:xfrm>
          </p:grpSpPr>
          <p:sp>
            <p:nvSpPr>
              <p:cNvPr id="11" name="Shape 11"/>
              <p:cNvSpPr/>
              <p:nvPr/>
            </p:nvSpPr>
            <p:spPr>
              <a:xfrm>
                <a:off x="2743200" y="4197350"/>
                <a:ext cx="4575175" cy="2652712"/>
              </a:xfrm>
              <a:custGeom>
                <a:avLst/>
                <a:gdLst/>
                <a:ahLst/>
                <a:cxnLst/>
                <a:rect l="0" t="0" r="0" b="0"/>
                <a:pathLst>
                  <a:path w="2882" h="1671" extrusionOk="0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6619875" y="4240212"/>
                <a:ext cx="1998662" cy="1287462"/>
              </a:xfrm>
              <a:custGeom>
                <a:avLst/>
                <a:gdLst/>
                <a:ahLst/>
                <a:cxnLst/>
                <a:rect l="0" t="0" r="0" b="0"/>
                <a:pathLst>
                  <a:path w="1259" h="811" extrusionOk="0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27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4603750" y="5311775"/>
                <a:ext cx="4522785" cy="1538287"/>
              </a:xfrm>
              <a:custGeom>
                <a:avLst/>
                <a:gdLst/>
                <a:ahLst/>
                <a:cxnLst/>
                <a:rect l="0" t="0" r="0" b="0"/>
                <a:pathLst>
                  <a:path w="2849" h="969" extrusionOk="0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4362450" y="3540125"/>
                <a:ext cx="4773611" cy="3309935"/>
              </a:xfrm>
              <a:custGeom>
                <a:avLst/>
                <a:gdLst/>
                <a:ahLst/>
                <a:cxnLst/>
                <a:rect l="0" t="0" r="0" b="0"/>
                <a:pathLst>
                  <a:path w="3007" h="2085" extrusionOk="0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7145335" y="3678237"/>
                <a:ext cx="1981200" cy="855661"/>
              </a:xfrm>
              <a:custGeom>
                <a:avLst/>
                <a:gdLst/>
                <a:ahLst/>
                <a:cxnLst/>
                <a:rect l="0" t="0" r="0" b="0"/>
                <a:pathLst>
                  <a:path w="1248" h="539" extrusionOk="0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chemeClr val="dk2"/>
                  </a:gs>
                </a:gsLst>
                <a:lin ang="27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16" name="Shape 16"/>
            <p:cNvSpPr/>
            <p:nvPr/>
          </p:nvSpPr>
          <p:spPr>
            <a:xfrm>
              <a:off x="5273675" y="2128835"/>
              <a:ext cx="2897186" cy="2439986"/>
            </a:xfrm>
            <a:custGeom>
              <a:avLst/>
              <a:gdLst/>
              <a:ahLst/>
              <a:cxnLst/>
              <a:rect l="0" t="0" r="0" b="0"/>
              <a:pathLst>
                <a:path w="2296" h="1469" extrusionOk="0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0"/>
              <a:ext cx="9140824" cy="2819400"/>
            </a:xfrm>
            <a:custGeom>
              <a:avLst/>
              <a:gdLst/>
              <a:ahLst/>
              <a:cxnLst/>
              <a:rect l="0" t="0" r="0" b="0"/>
              <a:pathLst>
                <a:path w="5740" h="1906" extrusionOk="0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32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indent="6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 sz="2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indent="25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■"/>
              <a:defRPr sz="24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 sz="20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25157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25475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‹N›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‹N›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" name="Shape 50"/>
          <p:cNvGrpSpPr/>
          <p:nvPr/>
        </p:nvGrpSpPr>
        <p:grpSpPr>
          <a:xfrm>
            <a:off x="0" y="0"/>
            <a:ext cx="9140824" cy="6850062"/>
            <a:chOff x="0" y="0"/>
            <a:chExt cx="9140824" cy="6850062"/>
          </a:xfrm>
        </p:grpSpPr>
        <p:grpSp>
          <p:nvGrpSpPr>
            <p:cNvPr id="51" name="Shape 51"/>
            <p:cNvGrpSpPr/>
            <p:nvPr/>
          </p:nvGrpSpPr>
          <p:grpSpPr>
            <a:xfrm>
              <a:off x="2743200" y="3540125"/>
              <a:ext cx="6392861" cy="3309937"/>
              <a:chOff x="2743200" y="3540125"/>
              <a:chExt cx="6392861" cy="3309937"/>
            </a:xfrm>
          </p:grpSpPr>
          <p:sp>
            <p:nvSpPr>
              <p:cNvPr id="52" name="Shape 52"/>
              <p:cNvSpPr/>
              <p:nvPr/>
            </p:nvSpPr>
            <p:spPr>
              <a:xfrm>
                <a:off x="2743200" y="4197350"/>
                <a:ext cx="4575175" cy="2652712"/>
              </a:xfrm>
              <a:custGeom>
                <a:avLst/>
                <a:gdLst/>
                <a:ahLst/>
                <a:cxnLst/>
                <a:rect l="0" t="0" r="0" b="0"/>
                <a:pathLst>
                  <a:path w="2882" h="1671" extrusionOk="0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53" name="Shape 53"/>
              <p:cNvSpPr/>
              <p:nvPr/>
            </p:nvSpPr>
            <p:spPr>
              <a:xfrm>
                <a:off x="6619875" y="4240212"/>
                <a:ext cx="1998662" cy="1287462"/>
              </a:xfrm>
              <a:custGeom>
                <a:avLst/>
                <a:gdLst/>
                <a:ahLst/>
                <a:cxnLst/>
                <a:rect l="0" t="0" r="0" b="0"/>
                <a:pathLst>
                  <a:path w="1259" h="811" extrusionOk="0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27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54" name="Shape 54"/>
              <p:cNvSpPr/>
              <p:nvPr/>
            </p:nvSpPr>
            <p:spPr>
              <a:xfrm>
                <a:off x="4603750" y="5311775"/>
                <a:ext cx="4522785" cy="1538287"/>
              </a:xfrm>
              <a:custGeom>
                <a:avLst/>
                <a:gdLst/>
                <a:ahLst/>
                <a:cxnLst/>
                <a:rect l="0" t="0" r="0" b="0"/>
                <a:pathLst>
                  <a:path w="2849" h="969" extrusionOk="0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55" name="Shape 55"/>
              <p:cNvSpPr/>
              <p:nvPr/>
            </p:nvSpPr>
            <p:spPr>
              <a:xfrm>
                <a:off x="4362450" y="3540125"/>
                <a:ext cx="4773611" cy="3309935"/>
              </a:xfrm>
              <a:custGeom>
                <a:avLst/>
                <a:gdLst/>
                <a:ahLst/>
                <a:cxnLst/>
                <a:rect l="0" t="0" r="0" b="0"/>
                <a:pathLst>
                  <a:path w="3007" h="2085" extrusionOk="0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7145335" y="3678237"/>
                <a:ext cx="1981200" cy="855661"/>
              </a:xfrm>
              <a:custGeom>
                <a:avLst/>
                <a:gdLst/>
                <a:ahLst/>
                <a:cxnLst/>
                <a:rect l="0" t="0" r="0" b="0"/>
                <a:pathLst>
                  <a:path w="1248" h="539" extrusionOk="0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chemeClr val="dk2"/>
                  </a:gs>
                </a:gsLst>
                <a:lin ang="2700000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57" name="Shape 57"/>
            <p:cNvSpPr/>
            <p:nvPr/>
          </p:nvSpPr>
          <p:spPr>
            <a:xfrm>
              <a:off x="5273675" y="2128835"/>
              <a:ext cx="2897186" cy="2439986"/>
            </a:xfrm>
            <a:custGeom>
              <a:avLst/>
              <a:gdLst/>
              <a:ahLst/>
              <a:cxnLst/>
              <a:rect l="0" t="0" r="0" b="0"/>
              <a:pathLst>
                <a:path w="2296" h="1469" extrusionOk="0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0" y="0"/>
              <a:ext cx="9140824" cy="2819400"/>
            </a:xfrm>
            <a:custGeom>
              <a:avLst/>
              <a:gdLst/>
              <a:ahLst/>
              <a:cxnLst/>
              <a:rect l="0" t="0" r="0" b="0"/>
              <a:pathLst>
                <a:path w="5740" h="1906" extrusionOk="0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aramond"/>
              <a:buNone/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1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32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indent="6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 sz="28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indent="25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■"/>
              <a:defRPr sz="24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 sz="20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20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etwinning.indire.i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382" y="2705456"/>
            <a:ext cx="7772400" cy="2019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sz="4800" dirty="0" smtClean="0"/>
              <a:t> “</a:t>
            </a:r>
            <a:r>
              <a:rPr lang="en-US" sz="4800" dirty="0" err="1" smtClean="0"/>
              <a:t>eTwinning</a:t>
            </a:r>
            <a:r>
              <a:rPr lang="en-US" sz="4800" dirty="0" smtClean="0"/>
              <a:t>: </a:t>
            </a:r>
            <a:br>
              <a:rPr lang="en-US" sz="4800" dirty="0" smtClean="0"/>
            </a:br>
            <a:r>
              <a:rPr lang="en-US" sz="4800" dirty="0" err="1" smtClean="0"/>
              <a:t>opportunità</a:t>
            </a:r>
            <a:r>
              <a:rPr lang="en-US" sz="4800" dirty="0" smtClean="0"/>
              <a:t> per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un </a:t>
            </a:r>
            <a:r>
              <a:rPr lang="en-US" sz="4800" dirty="0" err="1" smtClean="0"/>
              <a:t>insegnamento</a:t>
            </a:r>
            <a:r>
              <a:rPr lang="en-US" sz="4800" dirty="0" smtClean="0"/>
              <a:t> </a:t>
            </a:r>
            <a:r>
              <a:rPr lang="en-US" sz="4800" dirty="0" err="1" smtClean="0"/>
              <a:t>innovativo</a:t>
            </a:r>
            <a:r>
              <a:rPr lang="en-US" sz="4800" dirty="0" smtClean="0"/>
              <a:t>”</a:t>
            </a:r>
            <a:r>
              <a:rPr lang="en-US" sz="4800" b="1" i="0" u="none" strike="noStrike" cap="none" baseline="0" dirty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4800" b="1" i="0" u="none" strike="noStrike" cap="none" baseline="0" dirty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-US" sz="4800" b="1" i="0" u="none" strike="noStrike" cap="none" baseline="0" dirty="0">
              <a:solidFill>
                <a:srgbClr val="FFFF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1840" y="476672"/>
            <a:ext cx="2304256" cy="108011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/>
          <p:nvPr/>
        </p:nvSpPr>
        <p:spPr>
          <a:xfrm>
            <a:off x="0" y="311943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" name="Shape 37"/>
          <p:cNvSpPr txBox="1"/>
          <p:nvPr/>
        </p:nvSpPr>
        <p:spPr>
          <a:xfrm>
            <a:off x="11288650" y="5103300"/>
            <a:ext cx="2719799" cy="75899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10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0" y="1000125"/>
            <a:ext cx="9144000" cy="4929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■"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Di aprirsi al nuovo, al diverso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■"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Di utilizzare il computer e le nuove tecnologie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■"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Di non riuscire a svolgere il programma(quale???)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■"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Di lavorare in equipe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■"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Di motivare gli alunni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■"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Di motivare i colleghi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■"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Organizzative </a:t>
            </a:r>
            <a:r>
              <a:rPr lang="en-US" sz="28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(personale, locali, laboratori, etc)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■"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Economico-finanziarie </a:t>
            </a:r>
            <a:r>
              <a:rPr lang="en-US" sz="2800" b="1" i="0" u="none" strike="noStrike" cap="none" baseline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(eTwinning è gratis!!!)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255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4000" b="1" i="0" u="sng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Quali difficoltà e/o paure?</a:t>
            </a: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6165850"/>
            <a:ext cx="993773" cy="43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5" y="6237287"/>
            <a:ext cx="993773" cy="41274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642937" y="1285875"/>
            <a:ext cx="7786685" cy="4286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lang="en-US" sz="60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eTwinning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lang="en-US" sz="60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ed i suoi strumenti: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lang="en-US" sz="60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La piattaforma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1341437"/>
            <a:ext cx="6264274" cy="44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323850" y="260350"/>
            <a:ext cx="8424862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lang="en-US" sz="3200" b="1" i="0" u="none" strike="noStrike" cap="none" baseline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Come si fa un gemellaggio eTwinning?</a:t>
            </a: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1341437"/>
            <a:ext cx="2160586" cy="44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825" y="6165850"/>
            <a:ext cx="993773" cy="43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13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6550" y="188910"/>
            <a:ext cx="993773" cy="4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571500" y="0"/>
            <a:ext cx="80010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lang="en-US" sz="2400" b="0" i="0" u="sng" strike="noStrike" cap="none" baseline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http://etwinning.indire.it/</a:t>
            </a:r>
            <a:r>
              <a:rPr lang="en-US" sz="24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Sito eTwinning Italia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785812"/>
            <a:ext cx="9144000" cy="5667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7647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36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Il portale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subTitle" idx="1"/>
          </p:nvPr>
        </p:nvSpPr>
        <p:spPr>
          <a:xfrm>
            <a:off x="683568" y="1196751"/>
            <a:ext cx="8208912" cy="52565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0" y="1052736"/>
            <a:ext cx="8784976" cy="5805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908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36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Vai a eTwinning Live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subTitle" idx="1"/>
          </p:nvPr>
        </p:nvSpPr>
        <p:spPr>
          <a:xfrm>
            <a:off x="683568" y="1412775"/>
            <a:ext cx="7664895" cy="50405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94" y="908720"/>
            <a:ext cx="9034611" cy="594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ctrTitle"/>
          </p:nvPr>
        </p:nvSpPr>
        <p:spPr>
          <a:xfrm>
            <a:off x="685800" y="116631"/>
            <a:ext cx="7772400" cy="5760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36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Homepage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subTitle" idx="1"/>
          </p:nvPr>
        </p:nvSpPr>
        <p:spPr>
          <a:xfrm>
            <a:off x="755575" y="692695"/>
            <a:ext cx="7560839" cy="4946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3227" y="692695"/>
            <a:ext cx="4752600" cy="616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7647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36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Le notizie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subTitle" idx="1"/>
          </p:nvPr>
        </p:nvSpPr>
        <p:spPr>
          <a:xfrm>
            <a:off x="1115616" y="764704"/>
            <a:ext cx="6984776" cy="487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764704"/>
            <a:ext cx="6263590" cy="544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36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I Kit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subTitle" idx="1"/>
          </p:nvPr>
        </p:nvSpPr>
        <p:spPr>
          <a:xfrm>
            <a:off x="899591" y="764704"/>
            <a:ext cx="7848871" cy="487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787" y="836712"/>
            <a:ext cx="6750424" cy="4752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620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36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Il nuovo help desk: Virgilio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subTitle" idx="1"/>
          </p:nvPr>
        </p:nvSpPr>
        <p:spPr>
          <a:xfrm>
            <a:off x="827583" y="836712"/>
            <a:ext cx="7416824" cy="50405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36712"/>
            <a:ext cx="9144000" cy="5597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5" y="6237287"/>
            <a:ext cx="993773" cy="41274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x="642937" y="1285875"/>
            <a:ext cx="7786685" cy="4286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</a:pPr>
            <a:endParaRPr sz="6000" b="1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lang="en-US" sz="60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Che cos’è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lang="en-US" sz="60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eTwinning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ctrTitle"/>
          </p:nvPr>
        </p:nvSpPr>
        <p:spPr>
          <a:xfrm flipH="1">
            <a:off x="685799" y="0"/>
            <a:ext cx="7772400" cy="620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36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Il nuovo Helpdesk: Virgilio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subTitle" idx="1"/>
          </p:nvPr>
        </p:nvSpPr>
        <p:spPr>
          <a:xfrm>
            <a:off x="539552" y="692695"/>
            <a:ext cx="8024934" cy="35779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056" y="764704"/>
            <a:ext cx="8639943" cy="433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1196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36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persone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subTitle" idx="1"/>
          </p:nvPr>
        </p:nvSpPr>
        <p:spPr>
          <a:xfrm>
            <a:off x="467543" y="980728"/>
            <a:ext cx="8064896" cy="547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1052736"/>
            <a:ext cx="6013574" cy="5805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908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36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Eventi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subTitle" idx="1"/>
          </p:nvPr>
        </p:nvSpPr>
        <p:spPr>
          <a:xfrm>
            <a:off x="323528" y="980728"/>
            <a:ext cx="8568951" cy="465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783" y="1052736"/>
            <a:ext cx="4368008" cy="7290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920875"/>
          </a:xfrm>
        </p:spPr>
        <p:txBody>
          <a:bodyPr/>
          <a:lstStyle/>
          <a:p>
            <a:r>
              <a:rPr lang="it-IT" sz="3200" dirty="0" smtClean="0"/>
              <a:t>Evento creato il 30 settembre 2015 con gli altri ambasciatori </a:t>
            </a:r>
            <a:r>
              <a:rPr lang="it-IT" sz="3200" dirty="0" err="1" smtClean="0"/>
              <a:t>eTwinning</a:t>
            </a:r>
            <a:r>
              <a:rPr lang="it-IT" sz="3200" dirty="0" smtClean="0"/>
              <a:t> Calabria impegnati in un seminario in provincia di RC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776864" cy="4464496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Perlina\Pictures\in videoconferenza con gli altri ambasciatori etwinning Calabr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570296"/>
            <a:ext cx="8532440" cy="4739024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6948264" y="4509120"/>
            <a:ext cx="72008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ctrTitle"/>
          </p:nvPr>
        </p:nvSpPr>
        <p:spPr>
          <a:xfrm>
            <a:off x="685800" y="332657"/>
            <a:ext cx="7772400" cy="504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36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Progetti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subTitle" idx="1"/>
          </p:nvPr>
        </p:nvSpPr>
        <p:spPr>
          <a:xfrm>
            <a:off x="1371600" y="980728"/>
            <a:ext cx="6400799" cy="465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7704" y="980728"/>
            <a:ext cx="5400600" cy="5877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ctrTitle"/>
          </p:nvPr>
        </p:nvSpPr>
        <p:spPr>
          <a:xfrm>
            <a:off x="683568" y="0"/>
            <a:ext cx="7772400" cy="576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36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Gruppi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subTitle" idx="1"/>
          </p:nvPr>
        </p:nvSpPr>
        <p:spPr>
          <a:xfrm>
            <a:off x="755575" y="692695"/>
            <a:ext cx="7416824" cy="4946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3" y="692695"/>
            <a:ext cx="8115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ctrTitle"/>
          </p:nvPr>
        </p:nvSpPr>
        <p:spPr>
          <a:xfrm>
            <a:off x="539552" y="0"/>
            <a:ext cx="7772400" cy="6926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36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Forum dei partner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subTitle" idx="1"/>
          </p:nvPr>
        </p:nvSpPr>
        <p:spPr>
          <a:xfrm>
            <a:off x="971600" y="1772816"/>
            <a:ext cx="6800798" cy="38659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692695"/>
            <a:ext cx="7503302" cy="8010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ctrTitle"/>
          </p:nvPr>
        </p:nvSpPr>
        <p:spPr>
          <a:xfrm>
            <a:off x="683568" y="-243408"/>
            <a:ext cx="7772400" cy="936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36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TwinSpace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subTitle" idx="1"/>
          </p:nvPr>
        </p:nvSpPr>
        <p:spPr>
          <a:xfrm>
            <a:off x="395536" y="548679"/>
            <a:ext cx="8856983" cy="5090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1268761"/>
            <a:ext cx="8604447" cy="514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ctrTitle"/>
          </p:nvPr>
        </p:nvSpPr>
        <p:spPr>
          <a:xfrm>
            <a:off x="683568" y="-171400"/>
            <a:ext cx="7772400" cy="792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36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La mia posta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subTitle" idx="1"/>
          </p:nvPr>
        </p:nvSpPr>
        <p:spPr>
          <a:xfrm>
            <a:off x="827583" y="980728"/>
            <a:ext cx="7272808" cy="465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19" y="764704"/>
            <a:ext cx="8674110" cy="6713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5" y="6237287"/>
            <a:ext cx="993773" cy="41274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642937" y="1285875"/>
            <a:ext cx="7786685" cy="4286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lang="en-US" sz="60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eTwinning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lang="en-US" sz="60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ed i suoi strumenti: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lang="en-US" sz="60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Il Twinspace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3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95275" y="0"/>
            <a:ext cx="8229600" cy="47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 cos’è eTwinning: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214325" y="476400"/>
            <a:ext cx="8929799" cy="6068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piattaforma europea per gli insegnanti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3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ymbol"/>
              <a:buChar char="❑"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incontrare colleghi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ymbol"/>
              <a:buChar char="❑"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condividere idee, risorse e pratiche didattiche innovative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ymbol"/>
              <a:buChar char="❑"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realizzare progetti collaborativi in tutta sicurezza. E a costo zero.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ymbol"/>
              <a:buChar char="❑"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apprendere in maniera collaborativa e transnazionale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ymbol"/>
              <a:buChar char="❑"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formarsi attraverso  webinar, seminari,  workshop, learning events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Char char="❑"/>
            </a:pPr>
            <a:r>
              <a:rPr lang="en-US" sz="28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trovare partners per progetti Erasmus Plus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/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30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Shape 333"/>
          <p:cNvSpPr txBox="1"/>
          <p:nvPr/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250825" y="0"/>
            <a:ext cx="8518524" cy="706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4000" b="0" i="0" u="sng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Il Twinspace</a:t>
            </a:r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0" y="188910"/>
            <a:ext cx="993773" cy="41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28687"/>
            <a:ext cx="9215437" cy="542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/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31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468312" y="0"/>
            <a:ext cx="8229600" cy="561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4000" b="0" i="0" u="sng" strike="noStrike" cap="none" baseline="0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I </a:t>
            </a:r>
            <a:r>
              <a:rPr lang="en-US" sz="4000" b="0" i="0" u="sng" strike="noStrike" cap="none" baseline="0" dirty="0" err="1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progetti</a:t>
            </a:r>
            <a:r>
              <a:rPr lang="en-US" sz="4000" b="0" i="0" u="sng" strike="noStrike" cap="none" baseline="0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: </a:t>
            </a:r>
            <a:r>
              <a:rPr lang="en-US" sz="4000" b="0" i="0" u="sng" strike="noStrike" cap="none" baseline="0" dirty="0" err="1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cerca</a:t>
            </a:r>
            <a:r>
              <a:rPr lang="en-US" sz="4000" b="0" i="0" u="sng" strike="noStrike" cap="none" baseline="0" dirty="0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4000" b="0" i="0" u="sng" strike="noStrike" cap="none" baseline="0" dirty="0" err="1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crea</a:t>
            </a:r>
            <a:r>
              <a:rPr lang="en-US" sz="4000" b="0" i="0" u="sng" strike="noStrike" cap="none" baseline="0" dirty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4000" b="0" i="0" u="sng" strike="noStrike" cap="none" baseline="0" dirty="0" err="1" smtClean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attiva</a:t>
            </a:r>
            <a:endParaRPr lang="en-US" sz="4000" b="0" i="0" u="sng" strike="noStrike" cap="none" baseline="0" dirty="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6550" y="188910"/>
            <a:ext cx="993773" cy="41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Perlina\Documents\DonationCoder\ScreenshotCaptor\Screenshots\Screenshot - eTwinning liv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84" y="908720"/>
            <a:ext cx="8496944" cy="62287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/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32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468312" y="0"/>
            <a:ext cx="8229600" cy="765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4000" b="0" i="0" u="sng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Come si utilizza il Twinspace</a:t>
            </a:r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6550" y="260350"/>
            <a:ext cx="993773" cy="41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81062"/>
            <a:ext cx="9144000" cy="554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/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33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468312" y="0"/>
            <a:ext cx="8229600" cy="765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4000" b="0" i="0" u="sng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Il Twinspace : le immagini</a:t>
            </a:r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6550" y="260350"/>
            <a:ext cx="993773" cy="41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28687"/>
            <a:ext cx="9193212" cy="542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/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34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Shape 368"/>
          <p:cNvSpPr txBox="1"/>
          <p:nvPr/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468312" y="0"/>
            <a:ext cx="8229600" cy="765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4000" b="0" i="0" u="sng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Il Twinspace : i video</a:t>
            </a:r>
          </a:p>
        </p:txBody>
      </p:sp>
      <p:pic>
        <p:nvPicPr>
          <p:cNvPr id="370" name="Shape 3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6550" y="260350"/>
            <a:ext cx="993773" cy="41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Shape 3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28687"/>
            <a:ext cx="9144000" cy="5449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/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35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Shape 377"/>
          <p:cNvSpPr txBox="1"/>
          <p:nvPr/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/>
          </a:p>
        </p:txBody>
      </p:sp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468312" y="0"/>
            <a:ext cx="8229600" cy="765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4000" b="0" i="0" u="sng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Il Twinspace : i file</a:t>
            </a:r>
          </a:p>
        </p:txBody>
      </p:sp>
      <p:pic>
        <p:nvPicPr>
          <p:cNvPr id="379" name="Shape 3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6550" y="260350"/>
            <a:ext cx="993773" cy="41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28687"/>
            <a:ext cx="9197974" cy="542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/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36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Shape 386"/>
          <p:cNvSpPr txBox="1"/>
          <p:nvPr/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765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4000" b="0" i="0" u="sng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Il Twinspace : chat e videoconferenza</a:t>
            </a:r>
          </a:p>
        </p:txBody>
      </p:sp>
      <p:pic>
        <p:nvPicPr>
          <p:cNvPr id="388" name="Shape 3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6550" y="260350"/>
            <a:ext cx="993773" cy="41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57250"/>
            <a:ext cx="9144000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/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37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Shape 395"/>
          <p:cNvSpPr txBox="1"/>
          <p:nvPr/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/>
          </a:p>
        </p:txBody>
      </p:sp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765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4000" b="0" i="0" u="sng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Il Twinspace : Twinmail</a:t>
            </a:r>
          </a:p>
        </p:txBody>
      </p:sp>
      <p:pic>
        <p:nvPicPr>
          <p:cNvPr id="397" name="Shape 3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6550" y="260350"/>
            <a:ext cx="993773" cy="41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57250"/>
            <a:ext cx="9153525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/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38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Shape 404"/>
          <p:cNvSpPr txBox="1"/>
          <p:nvPr/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/>
          </a:p>
        </p:txBody>
      </p:sp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468312" y="0"/>
            <a:ext cx="8229600" cy="765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lang="en-US" sz="4000" b="1" i="0" u="sng" strike="noStrike" cap="none" baseline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Attestato d’inizio progetto</a:t>
            </a:r>
          </a:p>
        </p:txBody>
      </p:sp>
      <p:pic>
        <p:nvPicPr>
          <p:cNvPr id="406" name="Shape 4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6550" y="260350"/>
            <a:ext cx="993773" cy="412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899592" y="1268760"/>
          <a:ext cx="7543800" cy="6477372"/>
        </p:xfrm>
        <a:graphic>
          <a:graphicData uri="http://schemas.openxmlformats.org/presentationml/2006/ole">
            <p:oleObj spid="_x0000_s4098" name="Acrobat Document" r:id="rId5" imgW="7543768" imgH="5829216" progId="AcroExch.Document.DC">
              <p:embed/>
            </p:oleObj>
          </a:graphicData>
        </a:graphic>
      </p:graphicFrame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/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39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Shape 422"/>
          <p:cNvSpPr txBox="1"/>
          <p:nvPr/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/>
          </a:p>
        </p:txBody>
      </p:sp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468312" y="0"/>
            <a:ext cx="8229600" cy="765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lang="en-US" sz="4000" b="1" i="0" u="sng" strike="noStrike" cap="none" baseline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Il Quality label nazionale</a:t>
            </a:r>
          </a:p>
        </p:txBody>
      </p:sp>
      <p:pic>
        <p:nvPicPr>
          <p:cNvPr id="424" name="Shape 4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6550" y="260350"/>
            <a:ext cx="993773" cy="412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3568" y="836712"/>
          <a:ext cx="7543800" cy="5829300"/>
        </p:xfrm>
        <a:graphic>
          <a:graphicData uri="http://schemas.openxmlformats.org/presentationml/2006/ole">
            <p:oleObj spid="_x0000_s1026" name="Acrobat Document" r:id="rId5" imgW="7543768" imgH="5829216" progId="AcroExch.Document.DC">
              <p:embed/>
            </p:oleObj>
          </a:graphicData>
        </a:graphic>
      </p:graphicFrame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4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214300" y="285750"/>
            <a:ext cx="8786700" cy="6212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4000" b="0" i="0" u="none" strike="noStrike" cap="none" baseline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Un pizzico di storia…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L’azione per il </a:t>
            </a:r>
            <a:r>
              <a:rPr lang="en-US" sz="40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gemellaggio elettronico</a:t>
            </a:r>
            <a:r>
              <a:rPr lang="en-US" sz="40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è stata lanciata dalla Commissione Europea nell’ambito del Programma pluriennale </a:t>
            </a:r>
            <a:r>
              <a:rPr lang="en-US" sz="40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eLearning LLP</a:t>
            </a:r>
            <a:r>
              <a:rPr lang="en-US" sz="40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r>
              <a:rPr lang="en-US" sz="2800" b="1" i="0" u="none" strike="noStrike" cap="none" baseline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http://www.programmallp.it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Consente a ogni giovane di partecipare, nel corso del suo ciclo di studi, a un </a:t>
            </a:r>
            <a:r>
              <a:rPr lang="en-US" sz="40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progetto educativo europeo</a:t>
            </a:r>
            <a:r>
              <a:rPr lang="en-US" sz="4000" b="0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6237287"/>
            <a:ext cx="993773" cy="41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/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40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/>
          </a:p>
        </p:txBody>
      </p:sp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468312" y="0"/>
            <a:ext cx="8229600" cy="765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lang="en-US" sz="4000" b="1" i="0" u="sng" strike="noStrike" cap="none" baseline="0" dirty="0" err="1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Attestato</a:t>
            </a:r>
            <a:r>
              <a:rPr lang="en-US" sz="4000" b="1" i="0" u="sng" strike="noStrike" cap="none" baseline="0" dirty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4000" b="1" u="sng" dirty="0" smtClean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Quality Label</a:t>
            </a:r>
            <a:r>
              <a:rPr lang="en-US" sz="4000" b="1" i="0" u="sng" strike="noStrike" cap="none" baseline="0" dirty="0" smtClean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4000" b="1" i="0" u="sng" strike="noStrike" cap="none" baseline="0" dirty="0" err="1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alunni</a:t>
            </a:r>
            <a:endParaRPr lang="en-US" sz="4000" b="1" i="0" u="sng" strike="noStrike" cap="none" baseline="0" dirty="0">
              <a:solidFill>
                <a:srgbClr val="FFFF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15" name="Shape 4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6550" y="260350"/>
            <a:ext cx="993773" cy="412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87624" y="813799"/>
          <a:ext cx="7156276" cy="5529850"/>
        </p:xfrm>
        <a:graphic>
          <a:graphicData uri="http://schemas.openxmlformats.org/presentationml/2006/ole">
            <p:oleObj spid="_x0000_s2050" name="Acrobat Document" r:id="rId5" imgW="7543768" imgH="5829216" progId="AcroExch.Document.DC">
              <p:embed/>
            </p:oleObj>
          </a:graphicData>
        </a:graphic>
      </p:graphicFrame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/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41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Shape 431"/>
          <p:cNvSpPr txBox="1"/>
          <p:nvPr/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/>
          </a:p>
        </p:txBody>
      </p:sp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468312" y="0"/>
            <a:ext cx="8229600" cy="765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Garamond"/>
              <a:buNone/>
            </a:pPr>
            <a:r>
              <a:rPr lang="en-US" sz="4000" b="1" i="0" u="sng" strike="noStrike" cap="none" baseline="0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L’European quality label</a:t>
            </a:r>
          </a:p>
        </p:txBody>
      </p:sp>
      <p:pic>
        <p:nvPicPr>
          <p:cNvPr id="433" name="Shape 4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6550" y="260350"/>
            <a:ext cx="993773" cy="41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Shape 4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28687"/>
            <a:ext cx="9144000" cy="5500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5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95287" y="692150"/>
            <a:ext cx="8208962" cy="554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4700" b="0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lang="en-US" sz="3600" b="1" i="0" u="none" strike="noStrike" cap="none" baseline="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eTwinning</a:t>
            </a:r>
            <a:r>
              <a:rPr lang="en-US" sz="3600" b="1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strike="noStrike" cap="none" baseline="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mira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strike="noStrike" cap="none" baseline="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all’istituzione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strike="noStrike" cap="none" baseline="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di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strike="noStrike" cap="none" baseline="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partenariati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strike="noStrike" cap="none" baseline="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tra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strike="noStrike" cap="none" baseline="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scuole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strike="noStrike" cap="none" baseline="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di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strike="noStrike" cap="none" baseline="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diversi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strike="noStrike" cap="none" baseline="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Paesi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strike="noStrike" cap="none" baseline="0" dirty="0" err="1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dell’UE</a:t>
            </a:r>
            <a:r>
              <a:rPr lang="en-US" sz="3600" b="0" i="0" u="none" strike="noStrike" cap="none" baseline="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b="0" i="0" u="none" strike="noStrike" cap="none" baseline="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(ma </a:t>
            </a:r>
            <a:r>
              <a:rPr lang="en-US" b="0" i="0" u="none" strike="noStrike" cap="none" baseline="0" dirty="0" err="1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anche</a:t>
            </a:r>
            <a:r>
              <a:rPr lang="en-US" b="0" i="0" u="none" strike="noStrike" cap="none" baseline="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solo </a:t>
            </a:r>
            <a:r>
              <a:rPr lang="en-US" b="0" i="0" u="none" strike="noStrike" cap="none" baseline="0" dirty="0" err="1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italiane</a:t>
            </a:r>
            <a:r>
              <a:rPr lang="en-US" dirty="0" smtClean="0"/>
              <a:t>)</a:t>
            </a:r>
            <a:r>
              <a:rPr lang="en-US" sz="3600" b="0" i="0" u="none" strike="noStrike" cap="none" baseline="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3600" b="0" i="0" u="none" strike="noStrike" cap="none" baseline="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mediante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strike="noStrike" cap="none" baseline="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l’uso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strike="noStrike" cap="none" baseline="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delle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strike="noStrike" cap="none" baseline="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Tecnologie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strike="noStrike" cap="none" baseline="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dell’Informazione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3600" b="0" i="0" u="none" strike="noStrike" cap="none" baseline="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della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0" i="0" u="none" strike="noStrike" cap="none" baseline="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Comunicazione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(TIC).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3600" b="1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I </a:t>
            </a:r>
            <a:r>
              <a:rPr lang="en-US" sz="3600" b="1" i="0" u="none" strike="noStrike" cap="none" baseline="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suoi</a:t>
            </a:r>
            <a:r>
              <a:rPr lang="en-US" sz="3600" b="1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1" i="0" u="none" strike="noStrike" cap="none" baseline="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elementi</a:t>
            </a:r>
            <a:r>
              <a:rPr lang="en-US" sz="3600" b="1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1" i="0" u="none" strike="noStrike" cap="none" baseline="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caratterizzanti</a:t>
            </a:r>
            <a:r>
              <a:rPr lang="en-US" sz="3600" b="1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1" i="0" u="none" strike="noStrike" cap="none" baseline="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sono</a:t>
            </a:r>
            <a:r>
              <a:rPr lang="en-US" sz="3600" b="1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1" i="0" u="none" strike="noStrike" cap="none" baseline="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dunque</a:t>
            </a:r>
            <a:r>
              <a:rPr lang="en-US" sz="3600" b="1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3600" b="0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</a:p>
          <a:p>
            <a:pPr lvl="0" indent="-342900">
              <a:spcBef>
                <a:spcPts val="720"/>
              </a:spcBef>
              <a:buSzPct val="25000"/>
              <a:buNone/>
            </a:pPr>
            <a:r>
              <a:rPr lang="en-US" sz="3600" b="0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1" dirty="0" err="1" smtClean="0"/>
              <a:t>utilizzo</a:t>
            </a:r>
            <a:r>
              <a:rPr lang="en-US" sz="3600" b="1" dirty="0" smtClean="0"/>
              <a:t> </a:t>
            </a:r>
            <a:r>
              <a:rPr lang="en-US" sz="3600" b="1" dirty="0" smtClean="0"/>
              <a:t>TIC          </a:t>
            </a:r>
            <a:r>
              <a:rPr lang="en-US" sz="3600" b="0" i="0" u="none" strike="noStrike" cap="none" baseline="0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r>
              <a:rPr lang="en-US" sz="3600" b="1" i="0" u="none" strike="noStrike" cap="none" baseline="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dimensione</a:t>
            </a:r>
            <a:r>
              <a:rPr lang="en-US" sz="3600" b="1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600" b="1" i="0" u="none" strike="noStrike" cap="none" baseline="0" dirty="0" err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europea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	</a:t>
            </a:r>
            <a:endParaRPr lang="en-US" sz="3600" b="1" i="0" u="none" strike="noStrike" cap="none" baseline="0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47" name="Shape 147"/>
          <p:cNvCxnSpPr/>
          <p:nvPr/>
        </p:nvCxnSpPr>
        <p:spPr>
          <a:xfrm flipH="1">
            <a:off x="2195512" y="5084762"/>
            <a:ext cx="792162" cy="5048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48" name="Shape 148"/>
          <p:cNvCxnSpPr/>
          <p:nvPr/>
        </p:nvCxnSpPr>
        <p:spPr>
          <a:xfrm>
            <a:off x="5867400" y="5013325"/>
            <a:ext cx="647700" cy="57626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triangle" w="lg" len="lg"/>
          </a:ln>
        </p:spPr>
      </p:cxn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6237287"/>
            <a:ext cx="993773" cy="41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6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331912" y="260350"/>
            <a:ext cx="65532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lang="en-US" sz="40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Gli obiettivi di eTwinning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67550" y="1052723"/>
            <a:ext cx="8497800" cy="547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■"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Sviluppare il lavoro in rete tra scuole europee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■"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Creare partenariati su progetti pedagogici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■"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Incentivare metodi innovativi di cooperazione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■"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Trasferire approcci educativi di qualità volti  allo sviluppo delle competenze chiave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■"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Promuovere l’aggiornamento professionale dei docenti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■"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Rafforzare l’apprendimento delle lingue e il dialogo interculturale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■"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Portare l’Europa in classe!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6237287"/>
            <a:ext cx="993773" cy="41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7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0" y="1196975"/>
            <a:ext cx="9144000" cy="5111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■"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Un semplice scambio d’informazioni o di documentazione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■"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Un progetto di scoperta o di ricerca (CLIL)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■"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Una parte integrante della didattica curriculare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ymbol"/>
              <a:buChar char="■"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Un intervento mirato al recupero della dispersione scolastica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… il tutto in funzione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32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degli obiettivi del vostro PTOF e del PdM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6165850"/>
            <a:ext cx="993773" cy="43179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57187" y="214312"/>
            <a:ext cx="82296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0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Cos’è</a:t>
            </a:r>
            <a:r>
              <a:rPr lang="en-US" sz="40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lang="en-US" sz="4000" b="1" i="0" u="none" strike="noStrike" cap="none" baseline="0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progetto</a:t>
            </a:r>
            <a:r>
              <a:rPr lang="en-US" sz="4000" b="1" i="0" u="none" strike="noStrike" cap="none" baseline="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strike="noStrike" cap="none" baseline="0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</a:t>
            </a:r>
            <a:r>
              <a:rPr lang="en-US" sz="4000" b="1" i="0" u="none" strike="noStrike" cap="none" baseline="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strike="noStrike" cap="none" baseline="0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gemellagio</a:t>
            </a:r>
            <a:r>
              <a:rPr lang="en-US" sz="4000" b="1" i="0" u="none" strike="noStrike" cap="none" baseline="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strike="noStrike" cap="none" baseline="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eTwinning</a:t>
            </a:r>
            <a:r>
              <a:rPr lang="en-US" sz="4000" b="1" i="0" u="none" strike="noStrike" cap="none" baseline="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8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3124200" y="624840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95287" y="908050"/>
            <a:ext cx="8280399" cy="47355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Times New Roman"/>
              <a:buAutoNum type="arabicPeriod"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Registrazione sul portale europeo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Times New Roman"/>
              <a:buAutoNum type="arabicPeriod"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Idea di progetto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Times New Roman"/>
              <a:buAutoNum type="arabicPeriod"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Ricerca partner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Times New Roman"/>
              <a:buAutoNum type="arabicPeriod"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Condivisione del progetto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Times New Roman"/>
              <a:buAutoNum type="arabicPeriod"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Attivazione del progetto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Times New Roman"/>
              <a:buAutoNum type="arabicPeriod"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Attuazione e documentazione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Times New Roman"/>
              <a:buAutoNum type="arabicPeriod"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Riconoscimento (QL e Premio europeo)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6092825"/>
            <a:ext cx="1692275" cy="52387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285750" y="2286000"/>
            <a:ext cx="8675687" cy="10064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571500" y="3000375"/>
            <a:ext cx="8316912" cy="10064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395287" y="4076700"/>
            <a:ext cx="8353425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395287" y="4437062"/>
            <a:ext cx="9144000" cy="3968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395287" y="4797425"/>
            <a:ext cx="8675687" cy="3968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571500" y="5072062"/>
            <a:ext cx="8353425" cy="3968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323850" y="5589587"/>
            <a:ext cx="5184775" cy="3968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684212" y="0"/>
            <a:ext cx="7772400" cy="6207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36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eTwinning in 7 mosse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6553200" y="624840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9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684212" y="0"/>
            <a:ext cx="7772400" cy="6207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aramond"/>
              <a:buNone/>
            </a:pPr>
            <a:r>
              <a:rPr lang="en-US" sz="4000" b="1" i="0" u="none" strike="noStrike" cap="none" baseline="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Obiettivi </a:t>
            </a:r>
            <a:r>
              <a:rPr lang="en-US" sz="4000" b="1" i="0" u="none" strike="noStrike" cap="none" baseline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SMART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214312" y="692150"/>
            <a:ext cx="8929686" cy="4524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Specifici: devono essere formulati in modo breve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e  preciso.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Misurabili: possono essere controllati per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verificarne il successo o l’insuccesso.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200" b="0" i="0" u="none" strike="noStrike" cap="none" baseline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 b="0" i="0" u="none" strike="noStrike" cap="none" baseline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Armonizzati: devono essere concordati dal team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Realistici: possono essere realizzati in base alle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capacità degli studenti e ai limiti del progetto.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200" b="0" i="0" u="none" strike="noStrike" cap="none" baseline="0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baseline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Temporanei:  devono essere limitati da un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programma e da una serie di scadenze. 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6092825"/>
            <a:ext cx="1692275" cy="523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603</Words>
  <Application>Microsoft Office PowerPoint</Application>
  <PresentationFormat>Presentazione su schermo (4:3)</PresentationFormat>
  <Paragraphs>132</Paragraphs>
  <Slides>41</Slides>
  <Notes>40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8" baseType="lpstr">
      <vt:lpstr>Arial</vt:lpstr>
      <vt:lpstr>Garamond</vt:lpstr>
      <vt:lpstr>Times New Roman</vt:lpstr>
      <vt:lpstr>Noto Symbol</vt:lpstr>
      <vt:lpstr>1_Flusso</vt:lpstr>
      <vt:lpstr>Flusso</vt:lpstr>
      <vt:lpstr>Adobe Acrobat Document</vt:lpstr>
      <vt:lpstr>  “eTwinning:  opportunità per  un insegnamento innovativo” </vt:lpstr>
      <vt:lpstr>Diapositiva 2</vt:lpstr>
      <vt:lpstr>Che cos’è eTwinning:</vt:lpstr>
      <vt:lpstr>Diapositiva 4</vt:lpstr>
      <vt:lpstr>Diapositiva 5</vt:lpstr>
      <vt:lpstr>Gli obiettivi di eTwinning</vt:lpstr>
      <vt:lpstr>Cos’è un progetto di gemellagio eTwinning?</vt:lpstr>
      <vt:lpstr>eTwinning in 7 mosse</vt:lpstr>
      <vt:lpstr>Obiettivi SMART</vt:lpstr>
      <vt:lpstr>Quali difficoltà e/o paure?</vt:lpstr>
      <vt:lpstr>Diapositiva 11</vt:lpstr>
      <vt:lpstr>Diapositiva 12</vt:lpstr>
      <vt:lpstr>Diapositiva 13</vt:lpstr>
      <vt:lpstr>Il portale</vt:lpstr>
      <vt:lpstr>Vai a eTwinning Live</vt:lpstr>
      <vt:lpstr>Homepage</vt:lpstr>
      <vt:lpstr>Le notizie</vt:lpstr>
      <vt:lpstr>I Kit</vt:lpstr>
      <vt:lpstr>Il nuovo help desk: Virgilio</vt:lpstr>
      <vt:lpstr>Il nuovo Helpdesk: Virgilio</vt:lpstr>
      <vt:lpstr>persone</vt:lpstr>
      <vt:lpstr>Eventi</vt:lpstr>
      <vt:lpstr>Evento creato il 30 settembre 2015 con gli altri ambasciatori eTwinning Calabria impegnati in un seminario in provincia di RC</vt:lpstr>
      <vt:lpstr>Progetti</vt:lpstr>
      <vt:lpstr>Gruppi</vt:lpstr>
      <vt:lpstr>Forum dei partner</vt:lpstr>
      <vt:lpstr>TwinSpace</vt:lpstr>
      <vt:lpstr>La mia posta</vt:lpstr>
      <vt:lpstr>Diapositiva 29</vt:lpstr>
      <vt:lpstr>Il Twinspace</vt:lpstr>
      <vt:lpstr>I progetti : cerca, crea, attiva</vt:lpstr>
      <vt:lpstr>Come si utilizza il Twinspace</vt:lpstr>
      <vt:lpstr>Il Twinspace : le immagini</vt:lpstr>
      <vt:lpstr>Il Twinspace : i video</vt:lpstr>
      <vt:lpstr>Il Twinspace : i file</vt:lpstr>
      <vt:lpstr>Il Twinspace : chat e videoconferenza</vt:lpstr>
      <vt:lpstr>Il Twinspace : Twinmail</vt:lpstr>
      <vt:lpstr>Attestato d’inizio progetto</vt:lpstr>
      <vt:lpstr>Il Quality label nazionale</vt:lpstr>
      <vt:lpstr>Attestato Quality Label alunni</vt:lpstr>
      <vt:lpstr>L’European quality label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eTwinning Follow eTwinning  Calabria 2015</dc:title>
  <dc:creator>Perlina</dc:creator>
  <cp:lastModifiedBy>Perlina</cp:lastModifiedBy>
  <cp:revision>19</cp:revision>
  <dcterms:modified xsi:type="dcterms:W3CDTF">2016-09-06T14:24:13Z</dcterms:modified>
</cp:coreProperties>
</file>