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33"/>
  </p:notesMasterIdLst>
  <p:handoutMasterIdLst>
    <p:handoutMasterId r:id="rId34"/>
  </p:handoutMasterIdLst>
  <p:sldIdLst>
    <p:sldId id="340" r:id="rId2"/>
    <p:sldId id="540" r:id="rId3"/>
    <p:sldId id="541" r:id="rId4"/>
    <p:sldId id="399" r:id="rId5"/>
    <p:sldId id="523" r:id="rId6"/>
    <p:sldId id="525" r:id="rId7"/>
    <p:sldId id="535" r:id="rId8"/>
    <p:sldId id="508" r:id="rId9"/>
    <p:sldId id="524" r:id="rId10"/>
    <p:sldId id="505" r:id="rId11"/>
    <p:sldId id="504" r:id="rId12"/>
    <p:sldId id="478" r:id="rId13"/>
    <p:sldId id="479" r:id="rId14"/>
    <p:sldId id="536" r:id="rId15"/>
    <p:sldId id="537" r:id="rId16"/>
    <p:sldId id="526" r:id="rId17"/>
    <p:sldId id="530" r:id="rId18"/>
    <p:sldId id="533" r:id="rId19"/>
    <p:sldId id="527" r:id="rId20"/>
    <p:sldId id="528" r:id="rId21"/>
    <p:sldId id="529" r:id="rId22"/>
    <p:sldId id="532" r:id="rId23"/>
    <p:sldId id="531" r:id="rId24"/>
    <p:sldId id="513" r:id="rId25"/>
    <p:sldId id="514" r:id="rId26"/>
    <p:sldId id="539" r:id="rId27"/>
    <p:sldId id="516" r:id="rId28"/>
    <p:sldId id="538" r:id="rId29"/>
    <p:sldId id="416" r:id="rId30"/>
    <p:sldId id="518" r:id="rId31"/>
    <p:sldId id="274" r:id="rId32"/>
  </p:sldIdLst>
  <p:sldSz cx="9144000" cy="6858000" type="screen4x3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>
      <p:cViewPr>
        <p:scale>
          <a:sx n="100" d="100"/>
          <a:sy n="100" d="100"/>
        </p:scale>
        <p:origin x="-46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4E075-9936-4670-BEC1-7F9B5FE2917E}" type="datetimeFigureOut">
              <a:rPr lang="it-IT" smtClean="0"/>
              <a:pPr/>
              <a:t>16/09/2019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53ABE-6F41-4BF3-8290-A4704D0A905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35BE6556-F78B-48CE-98DC-37BAB0D0023B}" type="datetimeFigureOut">
              <a:rPr lang="it-IT"/>
              <a:pPr>
                <a:defRPr/>
              </a:pPr>
              <a:t>16/09/2019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566D538F-6E19-4C86-B68E-1B258EEC93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D538F-6E19-4C86-B68E-1B258EEC93B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3425C4D-9818-416F-811D-705F1199B84C}" type="slidenum">
              <a:rPr lang="en-GB" altLang="it-IT" smtClean="0">
                <a:solidFill>
                  <a:srgbClr val="000000"/>
                </a:solidFill>
                <a:ea typeface="Microsoft YaHei" pitchFamily="34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GB" altLang="it-IT" smtClean="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9815" y="4559153"/>
            <a:ext cx="5857276" cy="4321536"/>
          </a:xfrm>
          <a:noFill/>
          <a:ln/>
        </p:spPr>
        <p:txBody>
          <a:bodyPr wrap="none" anchor="ctr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 altLang="x-none" dirty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4C87EE-48B4-CC44-91F3-FE8462B2B47A}" type="slidenum">
              <a:rPr lang="en-US" altLang="x-none" sz="1300"/>
              <a:pPr/>
              <a:t>10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C0D24C-5B0E-4C17-93BC-8C7E2F0B94B0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6553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</p:spPr>
        <p:txBody>
          <a:bodyPr wrap="square" lIns="92476" tIns="46238" rIns="92476" bIns="46238" numCol="1" anchor="t" anchorCtr="0" compatLnSpc="1">
            <a:prstTxWarp prst="textNoShape">
              <a:avLst/>
            </a:prstTxWarp>
          </a:bodyPr>
          <a:lstStyle/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Interdisciplinarietà e collaborazione 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Coinvolgimento attivo degli alunni 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Apertura al mondo esterno 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Sostenibilità e trasferibilità 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Uso appropriato e avanzato delle TIC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Documentazione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it-IT" smtClean="0"/>
              <a:t>Monitoraggio, autovalutazione e miglioramento continuo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</a:pPr>
            <a:r>
              <a:rPr lang="it-IT" smtClean="0"/>
              <a:t>Creatività e originalità dell’idea 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</a:pPr>
            <a:r>
              <a:rPr lang="it-IT" smtClean="0"/>
              <a:t>Innovazione pedagogica</a:t>
            </a:r>
          </a:p>
          <a:p>
            <a:pPr marL="642938" indent="-642938" eaLnBrk="1" hangingPunct="1">
              <a:lnSpc>
                <a:spcPct val="80000"/>
              </a:lnSpc>
              <a:spcBef>
                <a:spcPct val="0"/>
              </a:spcBef>
            </a:pPr>
            <a:endParaRPr lang="it-IT" smtClean="0"/>
          </a:p>
          <a:p>
            <a:pPr marL="642938" indent="-642938"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5541" name="Segnaposto numero diapositiva 3"/>
          <p:cNvSpPr txBox="1">
            <a:spLocks noGrp="1"/>
          </p:cNvSpPr>
          <p:nvPr/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76" tIns="46238" rIns="92476" bIns="46238" anchor="b"/>
          <a:lstStyle/>
          <a:p>
            <a:pPr algn="r" defTabSz="923925"/>
            <a:fld id="{13C23F68-707D-49CE-9447-A8B98BBA51CC}" type="slidenum">
              <a:rPr lang="it-IT" sz="1200">
                <a:solidFill>
                  <a:schemeClr val="bg2"/>
                </a:solidFill>
                <a:latin typeface="Arial" charset="0"/>
                <a:cs typeface="Arial" charset="0"/>
              </a:rPr>
              <a:pPr algn="r" defTabSz="923925"/>
              <a:t>29</a:t>
            </a:fld>
            <a:endParaRPr lang="it-IT" sz="12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B01D-A5E0-45C1-A7EE-567D745EA82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97794-19CD-48ED-93A1-D6EAE5DC9FC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19E55-A01C-4F73-ACB7-A80B64CA893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94712-CCA4-419D-9493-8C04B1BAD94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C27B8-71CC-4DE1-92D7-F5E89CBD224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DA3EE-7E52-4C57-9E2F-C96265504F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2F59-50FC-42D8-BE86-117A270E825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EA02F-B4BF-40E3-8392-4510D1B475C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82008F1-17E9-4E76-8C2F-7D25BBB9852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31BE758-9499-40F5-812F-FA61F23A07D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.alati@istruzione.it" TargetMode="External"/><Relationship Id="rId7" Type="http://schemas.openxmlformats.org/officeDocument/2006/relationships/hyperlink" Target="mailto:mtrugna1@gmail.com" TargetMode="External"/><Relationship Id="rId2" Type="http://schemas.openxmlformats.org/officeDocument/2006/relationships/hyperlink" Target="mailto:giulio.benincasa@istruzione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terinamazzuca@gmail.com" TargetMode="External"/><Relationship Id="rId5" Type="http://schemas.openxmlformats.org/officeDocument/2006/relationships/hyperlink" Target="mailto:icareddu@gmail.com" TargetMode="External"/><Relationship Id="rId4" Type="http://schemas.openxmlformats.org/officeDocument/2006/relationships/hyperlink" Target="mailto:baezclaire@gmail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1500174"/>
            <a:ext cx="7786742" cy="4143404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FF00"/>
                </a:solidFill>
                <a:latin typeface="Garamond" pitchFamily="18" charset="0"/>
              </a:rPr>
              <a:t>Infoday Erasmus+</a:t>
            </a:r>
            <a: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500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it-IT" sz="5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  <a:t> Martedì 15 Gennaio 2019</a:t>
            </a:r>
            <a:b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500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it-IT" sz="5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  <a:t>Auditorium A. </a:t>
            </a:r>
            <a:r>
              <a:rPr lang="it-IT" sz="4400" dirty="0" err="1" smtClean="0">
                <a:solidFill>
                  <a:srgbClr val="FFFF00"/>
                </a:solidFill>
                <a:latin typeface="Garamond" pitchFamily="18" charset="0"/>
              </a:rPr>
              <a:t>Scopelliti</a:t>
            </a:r>
            <a: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it-IT" sz="44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1200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it-IT" sz="12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4400" b="0" dirty="0" smtClean="0">
                <a:solidFill>
                  <a:srgbClr val="FFFF00"/>
                </a:solidFill>
                <a:latin typeface="Garamond" pitchFamily="18" charset="0"/>
              </a:rPr>
              <a:t>IIS “E. Fermi”</a:t>
            </a:r>
            <a:br>
              <a:rPr lang="it-IT" sz="4400" b="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it-IT" sz="4400" b="0" dirty="0" smtClean="0">
                <a:solidFill>
                  <a:srgbClr val="FFFF00"/>
                </a:solidFill>
                <a:latin typeface="Garamond" pitchFamily="18" charset="0"/>
              </a:rPr>
              <a:t>CATANZARO</a:t>
            </a:r>
            <a:endParaRPr lang="it-IT" sz="2800" dirty="0" smtClean="0">
              <a:solidFill>
                <a:srgbClr val="FFFF00"/>
              </a:solidFill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B01D-A5E0-45C1-A7EE-567D745EA82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3076" name="Picture 5" descr="francob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71480"/>
            <a:ext cx="1071570" cy="7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Calabriascuola.it - Ufficio Scolastico Regionale per la Calab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42852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occar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71480"/>
            <a:ext cx="715031" cy="721614"/>
          </a:xfrm>
          <a:prstGeom prst="rect">
            <a:avLst/>
          </a:prstGeom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 </a:t>
            </a:r>
            <a:r>
              <a:rPr lang="it-IT" altLang="x-non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comunità </a:t>
            </a:r>
            <a:r>
              <a:rPr lang="it-IT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delle scuole europee</a:t>
            </a:r>
            <a:br>
              <a:rPr lang="it-IT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altLang="x-non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Live</a:t>
            </a:r>
            <a:endParaRPr lang="it-IT" altLang="x-non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15" name="Immagine 14" descr="portale eTwin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31520"/>
            <a:ext cx="8786842" cy="463841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Per </a:t>
            </a:r>
            <a:r>
              <a:rPr lang="en-US" altLang="x-non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accedere</a:t>
            </a:r>
            <a:r>
              <a:rPr lang="en-US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ad </a:t>
            </a:r>
            <a:r>
              <a:rPr lang="en-US" altLang="x-non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en-US" altLang="x-non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Live</a:t>
            </a:r>
            <a:endParaRPr lang="en-US" altLang="x-non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170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857233"/>
            <a:ext cx="8572560" cy="4857784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 pre-registrazione</a:t>
            </a:r>
          </a:p>
        </p:txBody>
      </p:sp>
      <p:sp>
        <p:nvSpPr>
          <p:cNvPr id="3686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53055F-8D5D-4975-BE46-6E708716E7F6}" type="slidenum">
              <a:rPr lang="it-IT" smtClean="0"/>
              <a:pPr/>
              <a:t>12</a:t>
            </a:fld>
            <a:endParaRPr lang="it-IT" smtClean="0"/>
          </a:p>
        </p:txBody>
      </p:sp>
      <p:pic>
        <p:nvPicPr>
          <p:cNvPr id="36870" name="Immagine 6" descr="preregistrazio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71500"/>
            <a:ext cx="8943975" cy="52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C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Per accedere a </a:t>
            </a:r>
            <a:r>
              <a:rPr lang="it-IT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live: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hlinkClick r:id="rId2" action="ppaction://hlinksldjump"/>
              </a:rPr>
              <a:t> https://www.etwinning.net/it/pub/index.htm</a:t>
            </a: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</p:txBody>
      </p:sp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C2F400-1CCD-4BC3-8E32-7F005F6C2D91}" type="slidenum">
              <a:rPr lang="it-IT" smtClean="0"/>
              <a:pPr/>
              <a:t>13</a:t>
            </a:fld>
            <a:endParaRPr lang="it-IT" smtClean="0"/>
          </a:p>
        </p:txBody>
      </p:sp>
      <p:pic>
        <p:nvPicPr>
          <p:cNvPr id="37893" name="Picture 4" descr="francobo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225" y="-642966"/>
            <a:ext cx="9937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accedere al Twin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398753"/>
            <a:ext cx="3938910" cy="4664277"/>
          </a:xfrm>
          <a:prstGeom prst="rect">
            <a:avLst/>
          </a:prstGeom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Ricerca dei partner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2F59-50FC-42D8-BE86-117A270E825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5" name="Immagine 4" descr="forum dei part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8"/>
            <a:ext cx="5000660" cy="5037702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5500694" y="1142984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/>
          <p:cNvSpPr/>
          <p:nvPr/>
        </p:nvSpPr>
        <p:spPr>
          <a:xfrm>
            <a:off x="5643570" y="442913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/>
          <p:cNvSpPr/>
          <p:nvPr/>
        </p:nvSpPr>
        <p:spPr>
          <a:xfrm>
            <a:off x="4143372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>
            <a:off x="5643570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Ricerca dei partner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2F59-50FC-42D8-BE86-117A270E825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6" name="Immagine 5" descr="Forum dei partner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120"/>
            <a:ext cx="9144000" cy="5959759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1071538" y="1714488"/>
            <a:ext cx="484632" cy="764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KA101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KA1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2018"/>
            <a:ext cx="8229600" cy="419572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1500166" y="5072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KA102 VET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Segnaposto contenuto 7" descr="KA102 V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389"/>
            <a:ext cx="8229600" cy="438698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KA229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Segnaposto contenuto 6" descr="criteri valutazione KA2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7106642" cy="178595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KA229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formulario KA2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1933"/>
            <a:ext cx="8229600" cy="409589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214446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 esperienze 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dell’IIS “E. Fermi” di Catanzaro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6" name="Immagine 5" descr="sezione Erasmus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934968" cy="44798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KA201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2" name="Segnaposto contenuto 11" descr="KA2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1714488"/>
            <a:ext cx="8543956" cy="4338328"/>
          </a:xfrm>
          <a:ln>
            <a:solidFill>
              <a:srgbClr val="00B0F0"/>
            </a:solidFill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1214414" y="4929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nei formulari di candidatura</a:t>
            </a:r>
            <a:b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KA202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KA202 V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2802"/>
            <a:ext cx="7972452" cy="416075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1428728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nella valutazione di un progetto KA101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ph idx="1"/>
          </p:nvPr>
        </p:nvGraphicFramePr>
        <p:xfrm>
          <a:off x="3013075" y="1935163"/>
          <a:ext cx="3117850" cy="4389437"/>
        </p:xfrm>
        <a:graphic>
          <a:graphicData uri="http://schemas.openxmlformats.org/presentationml/2006/ole">
            <p:oleObj spid="_x0000_s69634" name="Acrobat Document" r:id="rId3" imgW="5695752" imgH="8019997" progId="AcroExch.Document.7">
              <p:embed/>
            </p:oleObj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nella valutazione di un progetto KA229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Segnaposto contenuto 5" descr="Valutazione KA229 evidenzia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9784" y="1935163"/>
            <a:ext cx="5624431" cy="438943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endParaRPr lang="it-IT" altLang="x-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569325" cy="592933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Quando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è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approvato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</a:p>
          <a:p>
            <a:pPr algn="ctr">
              <a:buFontTx/>
              <a:buNone/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TwinSpace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la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comunicazione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collaborazione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attività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documentazione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7" name="Picture 5" descr="francob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929330"/>
            <a:ext cx="1071570" cy="7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occar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929330"/>
            <a:ext cx="715031" cy="721614"/>
          </a:xfrm>
          <a:prstGeom prst="rect">
            <a:avLst/>
          </a:prstGeom>
        </p:spPr>
      </p:pic>
      <p:pic>
        <p:nvPicPr>
          <p:cNvPr id="12" name="Immagine 11" descr="il progetto eTwin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370522"/>
            <a:ext cx="6286543" cy="4487478"/>
          </a:xfrm>
          <a:prstGeom prst="rect">
            <a:avLst/>
          </a:prstGeom>
        </p:spPr>
      </p:pic>
      <p:sp>
        <p:nvSpPr>
          <p:cNvPr id="13" name="Freccia in giù 12"/>
          <p:cNvSpPr/>
          <p:nvPr/>
        </p:nvSpPr>
        <p:spPr>
          <a:xfrm rot="10800000">
            <a:off x="5143504" y="2643182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0800000">
            <a:off x="2643174" y="264318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 rot="10800000">
            <a:off x="3428992" y="264318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10800000">
            <a:off x="4286248" y="264318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it-IT" altLang="x-none" dirty="0" smtClean="0">
                <a:solidFill>
                  <a:srgbClr val="FFFF00"/>
                </a:solidFill>
              </a:rPr>
              <a:t>Da eTwinning a Erasmus+</a:t>
            </a:r>
            <a:endParaRPr lang="it-IT" alt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569325" cy="44577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400" b="1" i="1" dirty="0" err="1" smtClean="0">
                <a:solidFill>
                  <a:srgbClr val="FFFF00"/>
                </a:solidFill>
              </a:rPr>
              <a:t>Sviluppo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delle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competenze</a:t>
            </a:r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chiave</a:t>
            </a:r>
            <a:r>
              <a:rPr lang="en-US" sz="2400" b="1" dirty="0" smtClean="0">
                <a:solidFill>
                  <a:srgbClr val="FFFF00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la </a:t>
            </a:r>
            <a:r>
              <a:rPr lang="en-US" sz="2400" b="1" dirty="0" err="1" smtClean="0">
                <a:solidFill>
                  <a:srgbClr val="FFFF00"/>
                </a:solidFill>
              </a:rPr>
              <a:t>comunicazione</a:t>
            </a:r>
            <a:r>
              <a:rPr lang="en-US" sz="2400" b="1" dirty="0" smtClean="0">
                <a:solidFill>
                  <a:srgbClr val="FFFF00"/>
                </a:solidFill>
              </a:rPr>
              <a:t> e la </a:t>
            </a:r>
            <a:r>
              <a:rPr lang="en-US" sz="2400" b="1" dirty="0" err="1" smtClean="0">
                <a:solidFill>
                  <a:srgbClr val="FFFF00"/>
                </a:solidFill>
              </a:rPr>
              <a:t>colloborazione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sono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basate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sull’uso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delle</a:t>
            </a:r>
            <a:r>
              <a:rPr lang="en-US" sz="2400" b="1" dirty="0" smtClean="0">
                <a:solidFill>
                  <a:srgbClr val="FFFF00"/>
                </a:solidFill>
              </a:rPr>
              <a:t> TIC e le </a:t>
            </a:r>
            <a:r>
              <a:rPr lang="en-US" sz="2400" b="1" dirty="0" err="1" smtClean="0">
                <a:solidFill>
                  <a:srgbClr val="FFFF00"/>
                </a:solidFill>
              </a:rPr>
              <a:t>lingue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straniere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7" name="Picture 5" descr="francob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929330"/>
            <a:ext cx="1071570" cy="72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alabriascuola.it - Ufficio Scolastico Regionale per la Calab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929330"/>
            <a:ext cx="1095401" cy="7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occar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929330"/>
            <a:ext cx="715031" cy="721614"/>
          </a:xfrm>
          <a:prstGeom prst="rect">
            <a:avLst/>
          </a:prstGeom>
        </p:spPr>
      </p:pic>
      <p:pic>
        <p:nvPicPr>
          <p:cNvPr id="12" name="Immagine 11" descr="collaborazione tra alunn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993" y="113837"/>
            <a:ext cx="8326013" cy="6630326"/>
          </a:xfrm>
          <a:prstGeom prst="rect">
            <a:avLst/>
          </a:prstGeom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824558"/>
          </a:xfrm>
        </p:spPr>
        <p:txBody>
          <a:bodyPr/>
          <a:lstStyle/>
          <a:p>
            <a:pPr algn="ctr"/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i riconoscimenti e dare visibilità alla scuola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6" name="Immagine 5" descr="motivazione QL evidenzia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6159728" cy="3729387"/>
          </a:xfrm>
          <a:prstGeom prst="rect">
            <a:avLst/>
          </a:prstGeom>
        </p:spPr>
      </p:pic>
      <p:pic>
        <p:nvPicPr>
          <p:cNvPr id="9" name="Immagine 8" descr="European Quality Label Un homme s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751" y="1714488"/>
            <a:ext cx="2852249" cy="2076806"/>
          </a:xfrm>
          <a:prstGeom prst="rect">
            <a:avLst/>
          </a:prstGeom>
        </p:spPr>
      </p:pic>
      <p:pic>
        <p:nvPicPr>
          <p:cNvPr id="10" name="Immagine 9" descr="Quality Label Un homme..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5135" y="4962875"/>
            <a:ext cx="3128865" cy="1895125"/>
          </a:xfrm>
          <a:prstGeom prst="rect">
            <a:avLst/>
          </a:prstGeom>
        </p:spPr>
      </p:pic>
      <p:pic>
        <p:nvPicPr>
          <p:cNvPr id="11" name="Immagine 10" descr="articolo CZ informa per Q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571876"/>
            <a:ext cx="2786050" cy="1795020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6429388" y="4071942"/>
            <a:ext cx="78581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612476" y="0"/>
            <a:ext cx="45719" cy="45719"/>
          </a:xfrm>
        </p:spPr>
        <p:txBody>
          <a:bodyPr>
            <a:normAutofit fontScale="90000"/>
          </a:bodyPr>
          <a:lstStyle/>
          <a:p>
            <a:endParaRPr lang="it-IT" altLang="x-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69325" cy="5572164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disseminazione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valorizzazione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diffondere il lavoro di progetto alla community </a:t>
            </a:r>
          </a:p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rendendo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pubblico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TwinSpace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creazione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eventi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o un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un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gruppo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2048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47" y="3714752"/>
            <a:ext cx="4320527" cy="22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 descr="Evento Eram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786058"/>
            <a:ext cx="3286148" cy="2919511"/>
          </a:xfrm>
          <a:prstGeom prst="rect">
            <a:avLst/>
          </a:prstGeom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612476" y="0"/>
            <a:ext cx="45719" cy="45719"/>
          </a:xfrm>
        </p:spPr>
        <p:txBody>
          <a:bodyPr>
            <a:normAutofit fontScale="90000"/>
          </a:bodyPr>
          <a:lstStyle/>
          <a:p>
            <a:endParaRPr lang="it-IT" altLang="x-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569325" cy="553083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per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disseminazione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valorizzazione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diffondere il lavoro di progetto alla community </a:t>
            </a:r>
          </a:p>
          <a:p>
            <a:pPr algn="ctr">
              <a:buFontTx/>
              <a:buNone/>
              <a:defRPr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rendendo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pubblico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TwinSpace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progetto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la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creazione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eventi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o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un </a:t>
            </a:r>
            <a:r>
              <a:rPr lang="en-US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gruppo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14" name="Immagine 13" descr="gruppo Erasmus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214554"/>
            <a:ext cx="5948871" cy="4148545"/>
          </a:xfrm>
          <a:prstGeom prst="rect">
            <a:avLst/>
          </a:prstGeom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9D0E6-54C7-4D78-A95B-FAE8E1D1EEF3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6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it-IT" sz="1400" dirty="0">
              <a:latin typeface="+mn-lt"/>
              <a:cs typeface="Arial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1"/>
            <a:ext cx="9144000" cy="5000636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4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eTwinning</a:t>
            </a:r>
            <a:r>
              <a:rPr lang="it-IT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anche post progetto per: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4800" b="1" kern="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001156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it-IT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Trasferire e utilizzare i risultati di progetto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Mantenere i rapporti con i colleghi stranieri coinvolgendo gli alunni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it-IT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Opportunità di formazione continua (seminari, webinar, </a:t>
            </a:r>
            <a:r>
              <a:rPr lang="it-IT" sz="36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workshops</a:t>
            </a:r>
            <a:r>
              <a:rPr lang="it-IT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214446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Le esperienze 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Erasmus+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dell’IIS “E. Fermi” di Catanzaro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Caterina Mazzuca Ambasciatrice eTwinning  per la Calabria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7" name="Immagine 6" descr="partner europei grazie ad Erasmus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255154" cy="2747668"/>
          </a:xfrm>
          <a:prstGeom prst="rect">
            <a:avLst/>
          </a:prstGeom>
        </p:spPr>
      </p:pic>
      <p:pic>
        <p:nvPicPr>
          <p:cNvPr id="8" name="Immagine 7" descr="Mobilità K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786058"/>
            <a:ext cx="5728921" cy="2830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2F1052-61F6-4FA7-AAB7-6DA58EC53117}" type="slidenum">
              <a:rPr lang="it-IT" sz="1200">
                <a:latin typeface="Arial" charset="0"/>
              </a:rPr>
              <a:pPr algn="r"/>
              <a:t>30</a:t>
            </a:fld>
            <a:endParaRPr lang="it-IT" sz="1200">
              <a:latin typeface="Arial" charset="0"/>
            </a:endParaRPr>
          </a:p>
        </p:txBody>
      </p:sp>
      <p:sp>
        <p:nvSpPr>
          <p:cNvPr id="22531" name="Segnaposto piè di pagina 4"/>
          <p:cNvSpPr txBox="1">
            <a:spLocks noGrp="1"/>
          </p:cNvSpPr>
          <p:nvPr/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it-IT" sz="1200" dirty="0">
              <a:latin typeface="Arial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229600" cy="765175"/>
          </a:xfrm>
          <a:noFill/>
        </p:spPr>
        <p:txBody>
          <a:bodyPr/>
          <a:lstStyle/>
          <a:p>
            <a:pPr algn="ctr" eaLnBrk="1" hangingPunct="1"/>
            <a:r>
              <a:rPr lang="it-IT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team </a:t>
            </a:r>
            <a:r>
              <a:rPr lang="it-IT" sz="4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</a:t>
            </a:r>
            <a:r>
              <a:rPr lang="it-IT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Calabria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0" y="714356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it-IT" sz="2600" b="1" dirty="0" smtClean="0"/>
              <a:t>Giulio </a:t>
            </a:r>
            <a:r>
              <a:rPr lang="it-IT" sz="2600" b="1" dirty="0" err="1" smtClean="0"/>
              <a:t>Benincasa</a:t>
            </a:r>
            <a:r>
              <a:rPr lang="it-IT" sz="2600" b="1" dirty="0" smtClean="0"/>
              <a:t> (Referente USR)</a:t>
            </a:r>
          </a:p>
          <a:p>
            <a:pPr>
              <a:defRPr/>
            </a:pPr>
            <a:r>
              <a:rPr lang="it-IT" sz="2600" b="1" dirty="0" smtClean="0">
                <a:hlinkClick r:id="rId2"/>
              </a:rPr>
              <a:t>giulio.benincasa@istruzione.it</a:t>
            </a:r>
            <a:endParaRPr lang="it-IT" sz="26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it-IT" sz="2600" b="1" dirty="0" smtClean="0"/>
              <a:t>Rosa </a:t>
            </a:r>
            <a:r>
              <a:rPr lang="it-IT" sz="2600" b="1" dirty="0" err="1" smtClean="0"/>
              <a:t>Suppa</a:t>
            </a:r>
            <a:r>
              <a:rPr lang="it-IT" sz="2600" b="1" dirty="0" smtClean="0"/>
              <a:t> </a:t>
            </a:r>
            <a:r>
              <a:rPr lang="it-IT" sz="2600" b="1" dirty="0"/>
              <a:t>(Referente pedagogica USR)</a:t>
            </a:r>
          </a:p>
          <a:p>
            <a:pPr>
              <a:defRPr/>
            </a:pPr>
            <a:r>
              <a:rPr lang="it-IT" sz="2600" b="1" dirty="0" smtClean="0">
                <a:hlinkClick r:id="rId3"/>
              </a:rPr>
              <a:t>rosa. suppa2@istruzione.it</a:t>
            </a:r>
            <a:endParaRPr lang="it-IT" sz="26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it-IT" sz="2600" b="1" dirty="0" smtClean="0"/>
              <a:t>Clara </a:t>
            </a:r>
            <a:r>
              <a:rPr lang="it-IT" sz="2600" b="1" dirty="0" err="1"/>
              <a:t>Baez</a:t>
            </a:r>
            <a:r>
              <a:rPr lang="it-IT" sz="2600" b="1" dirty="0"/>
              <a:t> (Ambasciatrice)</a:t>
            </a:r>
          </a:p>
          <a:p>
            <a:pPr>
              <a:defRPr/>
            </a:pPr>
            <a:r>
              <a:rPr lang="it-IT" sz="2600" b="1" dirty="0">
                <a:hlinkClick r:id="rId4"/>
              </a:rPr>
              <a:t>baezclaire@gmail.com</a:t>
            </a:r>
            <a:endParaRPr lang="it-IT" sz="2600" b="1" dirty="0"/>
          </a:p>
          <a:p>
            <a:pPr>
              <a:buFont typeface="Wingdings" pitchFamily="2" charset="2"/>
              <a:buChar char="§"/>
              <a:defRPr/>
            </a:pPr>
            <a:r>
              <a:rPr lang="it-IT" sz="2600" b="1" dirty="0"/>
              <a:t> Mimmo Marino (Ambasciatore)</a:t>
            </a:r>
          </a:p>
          <a:p>
            <a:pPr>
              <a:defRPr/>
            </a:pPr>
            <a:r>
              <a:rPr lang="it-IT" sz="2600" b="1" dirty="0">
                <a:hlinkClick r:id="rId5"/>
              </a:rPr>
              <a:t>micareddu@gmail.com</a:t>
            </a:r>
            <a:endParaRPr lang="it-IT" sz="2600" b="1" dirty="0"/>
          </a:p>
          <a:p>
            <a:pPr>
              <a:buFont typeface="Wingdings" pitchFamily="2" charset="2"/>
              <a:buChar char="§"/>
              <a:defRPr/>
            </a:pPr>
            <a:r>
              <a:rPr lang="it-IT" sz="2600" b="1" dirty="0"/>
              <a:t> Caterina </a:t>
            </a:r>
            <a:r>
              <a:rPr lang="it-IT" sz="2600" b="1" dirty="0" err="1"/>
              <a:t>Mazzuca</a:t>
            </a:r>
            <a:r>
              <a:rPr lang="it-IT" sz="2600" b="1" dirty="0"/>
              <a:t> (Ambasciatrice)</a:t>
            </a:r>
          </a:p>
          <a:p>
            <a:pPr>
              <a:defRPr/>
            </a:pPr>
            <a:r>
              <a:rPr lang="it-IT" sz="2600" b="1" dirty="0">
                <a:hlinkClick r:id="rId6"/>
              </a:rPr>
              <a:t>caterinamazzuca@gmail.com</a:t>
            </a:r>
            <a:endParaRPr lang="it-IT" sz="2600" b="1" dirty="0"/>
          </a:p>
          <a:p>
            <a:pPr>
              <a:buFont typeface="Wingdings" pitchFamily="2" charset="2"/>
              <a:buChar char="§"/>
              <a:defRPr/>
            </a:pPr>
            <a:r>
              <a:rPr lang="it-IT" sz="2600" b="1" dirty="0"/>
              <a:t> Maria Teresa </a:t>
            </a:r>
            <a:r>
              <a:rPr lang="it-IT" sz="2600" b="1" dirty="0" err="1"/>
              <a:t>Rugna</a:t>
            </a:r>
            <a:r>
              <a:rPr lang="it-IT" sz="2600" b="1" dirty="0"/>
              <a:t> (Ambasciatrice)</a:t>
            </a:r>
          </a:p>
          <a:p>
            <a:pPr>
              <a:defRPr/>
            </a:pPr>
            <a:r>
              <a:rPr lang="it-IT" sz="2600" b="1" dirty="0">
                <a:hlinkClick r:id="rId7"/>
              </a:rPr>
              <a:t>mtrugna1@gmail.com</a:t>
            </a:r>
            <a:endParaRPr lang="it-IT" sz="2600" b="1" u="sng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smtClean="0"/>
              <a:t>Caterina Mazzuca Ambasciatrice eTwinning  per la Calabria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472" y="1000108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rgbClr val="FFFF00"/>
                </a:solidFill>
              </a:rPr>
              <a:t>Grazie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B01D-A5E0-45C1-A7EE-567D745EA827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50179" name="Picture 6" descr="francob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71942"/>
            <a:ext cx="25923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Risultati immagini per ambasciatore etwin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 descr="coccar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929066"/>
            <a:ext cx="1928826" cy="1946583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8" descr="Calabriascuola.it - Ufficio Scolastico Regionale per la Calab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071546"/>
            <a:ext cx="3071834" cy="197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1285852" y="785794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err="1" smtClean="0">
                <a:solidFill>
                  <a:srgbClr val="FFFF00"/>
                </a:solidFill>
              </a:rPr>
              <a:t>eTwinning</a:t>
            </a:r>
            <a:r>
              <a:rPr lang="it-IT" sz="4800" b="1" dirty="0" smtClean="0">
                <a:solidFill>
                  <a:srgbClr val="FFFF00"/>
                </a:solidFill>
              </a:rPr>
              <a:t> 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sz="4800" b="1" dirty="0" smtClean="0">
                <a:solidFill>
                  <a:srgbClr val="FFFF00"/>
                </a:solidFill>
              </a:rPr>
              <a:t> e </a:t>
            </a:r>
            <a:r>
              <a:rPr lang="it-IT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it-IT" sz="4800" b="1" dirty="0" smtClean="0">
                <a:solidFill>
                  <a:srgbClr val="FFFF00"/>
                </a:solidFill>
              </a:rPr>
              <a:t> </a:t>
            </a:r>
            <a:r>
              <a:rPr lang="it-IT" sz="4800" b="1" dirty="0" err="1" smtClean="0">
                <a:solidFill>
                  <a:srgbClr val="FFFF00"/>
                </a:solidFill>
              </a:rPr>
              <a:t>Erasmus+</a:t>
            </a:r>
            <a:r>
              <a:rPr lang="it-IT" sz="4800" b="1" dirty="0" smtClean="0">
                <a:solidFill>
                  <a:srgbClr val="FFFF00"/>
                </a:solidFill>
              </a:rPr>
              <a:t> </a:t>
            </a:r>
            <a:endParaRPr lang="it-IT" sz="4800" b="1" dirty="0">
              <a:solidFill>
                <a:srgbClr val="FFFF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3B01D-A5E0-45C1-A7EE-567D745EA82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18" name="Immagine 17" descr="erasmus-etwi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71744"/>
            <a:ext cx="6096009" cy="342900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eTwinning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in </a:t>
            </a:r>
            <a:r>
              <a:rPr lang="it-IT" dirty="0" err="1" smtClean="0">
                <a:solidFill>
                  <a:schemeClr val="tx1"/>
                </a:solidFill>
              </a:rPr>
              <a:t>Erasmus+</a:t>
            </a:r>
            <a:endParaRPr lang="it-IT" dirty="0"/>
          </a:p>
        </p:txBody>
      </p:sp>
      <p:pic>
        <p:nvPicPr>
          <p:cNvPr id="7" name="Segnaposto contenuto 6" descr="eTwinning in erasmus+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06616"/>
            <a:ext cx="8143932" cy="510846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500034" y="4572008"/>
            <a:ext cx="62121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eTwinning in Erasmus+ ingrandit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29600" cy="5370209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8596" y="357167"/>
            <a:ext cx="8391554" cy="52848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107" tIns="45551" rIns="91107" bIns="45551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endParaRPr lang="it-IT" sz="3900" i="1" dirty="0" smtClean="0"/>
          </a:p>
          <a:p>
            <a:endParaRPr lang="it-IT" dirty="0" smtClean="0"/>
          </a:p>
          <a:p>
            <a:pPr algn="ctr">
              <a:defRPr/>
            </a:pPr>
            <a:endParaRPr lang="it-IT" altLang="it-I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14414" y="870218"/>
            <a:ext cx="6715172" cy="5790212"/>
          </a:xfrm>
          <a:prstGeom prst="rect">
            <a:avLst/>
          </a:prstGeom>
        </p:spPr>
        <p:txBody>
          <a:bodyPr wrap="square" lIns="80175" tIns="40087" rIns="80175" bIns="40087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aiuto importante dalla piattaforma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it-IT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ricerca dei partner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completare i moduli di candidatura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comunicazione con i partner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le attività di progetto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disseminazione e valorizzazione delle attività e dei risultati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ottenere dei </a:t>
            </a:r>
            <a:r>
              <a:rPr lang="it-IT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riconocimenti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dare visibilità alla scuola (QL, QLE)</a:t>
            </a:r>
          </a:p>
          <a:p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Per la formazione del personale docente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sz="2400" b="1" dirty="0" smtClean="0">
                <a:solidFill>
                  <a:schemeClr val="accent1"/>
                </a:solidFill>
                <a:latin typeface="Arial Narrow" pitchFamily="34" charset="0"/>
              </a:rPr>
              <a:t>.</a:t>
            </a:r>
            <a:endParaRPr lang="it-IT" sz="2400" dirty="0"/>
          </a:p>
        </p:txBody>
      </p:sp>
      <p:pic>
        <p:nvPicPr>
          <p:cNvPr id="1026" name="Picture 2" descr="C:\Users\Perlina\Desktop\Erasmus+ KA2\eTwinningLogoFlat-300x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38406"/>
            <a:ext cx="2627925" cy="980794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37355-BEFB-4BC3-8ADC-DC1C6EC63F7D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/>
              <a:t>C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0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x-none" dirty="0" smtClean="0">
                <a:solidFill>
                  <a:srgbClr val="FFFF00"/>
                </a:solidFill>
              </a:rPr>
              <a:t> </a:t>
            </a:r>
            <a:r>
              <a:rPr lang="en-US" altLang="x-non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eTwinning – 3 livelli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3" name="Immagine 12" descr="livell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8786874" cy="4691424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portale pubblico</a:t>
            </a:r>
            <a:endParaRPr lang="it-I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" name="Segnaposto contenuto 9" descr="etwinning.it evidenzia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429552" cy="495861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D160-4F77-4973-ABFE-A6B552E3DA1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Mazzuca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Ambasciatrice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 la Calabria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2089</TotalTime>
  <Words>659</Words>
  <Application>Microsoft Office PowerPoint</Application>
  <PresentationFormat>Presentazione su schermo (4:3)</PresentationFormat>
  <Paragraphs>159</Paragraphs>
  <Slides>31</Slides>
  <Notes>4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Equinozio</vt:lpstr>
      <vt:lpstr>Acrobat Document</vt:lpstr>
      <vt:lpstr>Infoday Erasmus+   Martedì 15 Gennaio 2019  Auditorium A. Scopelliti  IIS “E. Fermi” CATANZARO</vt:lpstr>
      <vt:lpstr>Le esperienze Erasmus+ dell’IIS “E. Fermi” di Catanzaro</vt:lpstr>
      <vt:lpstr>Le esperienze Erasmus+ dell’IIS “E. Fermi” di Catanzaro</vt:lpstr>
      <vt:lpstr>Diapositiva 4</vt:lpstr>
      <vt:lpstr>eTwinning in Erasmus+</vt:lpstr>
      <vt:lpstr>Diapositiva 6</vt:lpstr>
      <vt:lpstr>Diapositiva 7</vt:lpstr>
      <vt:lpstr> eTwinning – 3 livelli</vt:lpstr>
      <vt:lpstr>Il portale pubblico</vt:lpstr>
      <vt:lpstr>La comunità delle scuole europee eTwinning Live</vt:lpstr>
      <vt:lpstr>Per accedere ad eTwinning Live</vt:lpstr>
      <vt:lpstr>La pre-registrazione</vt:lpstr>
      <vt:lpstr>Per accedere a eTwinning live: https://www.etwinning.net/it/pub/index.htm </vt:lpstr>
      <vt:lpstr>Ricerca dei partner</vt:lpstr>
      <vt:lpstr>Ricerca dei partner</vt:lpstr>
      <vt:lpstr>eTwinning nei formulari di candidatura KA101</vt:lpstr>
      <vt:lpstr>eTwinning nei formulari di candidatura KA102 VET</vt:lpstr>
      <vt:lpstr>   eTwinning nei formulari di candidatura KA229</vt:lpstr>
      <vt:lpstr>eTwinning nei formulari di candidatura KA229</vt:lpstr>
      <vt:lpstr>eTwinning nei formulari di candidatura KA201</vt:lpstr>
      <vt:lpstr>eTwinning nei formulari di candidatura KA202</vt:lpstr>
      <vt:lpstr>eTwinning nella valutazione di un progetto KA101</vt:lpstr>
      <vt:lpstr>eTwinning nella valutazione di un progetto KA229</vt:lpstr>
      <vt:lpstr>Diapositiva 24</vt:lpstr>
      <vt:lpstr>Da eTwinning a Erasmus+</vt:lpstr>
      <vt:lpstr> </vt:lpstr>
      <vt:lpstr>Diapositiva 27</vt:lpstr>
      <vt:lpstr>Diapositiva 28</vt:lpstr>
      <vt:lpstr>Diapositiva 29</vt:lpstr>
      <vt:lpstr>Il team eTwinning Calabria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eTwinning</dc:title>
  <dc:creator>user</dc:creator>
  <cp:lastModifiedBy>Hp</cp:lastModifiedBy>
  <cp:revision>253</cp:revision>
  <dcterms:created xsi:type="dcterms:W3CDTF">2010-11-19T13:32:18Z</dcterms:created>
  <dcterms:modified xsi:type="dcterms:W3CDTF">2019-09-16T15:40:12Z</dcterms:modified>
</cp:coreProperties>
</file>