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82" r:id="rId2"/>
    <p:sldId id="256" r:id="rId3"/>
    <p:sldId id="258" r:id="rId4"/>
    <p:sldId id="259" r:id="rId5"/>
    <p:sldId id="257" r:id="rId6"/>
    <p:sldId id="283" r:id="rId7"/>
    <p:sldId id="262" r:id="rId8"/>
    <p:sldId id="261" r:id="rId9"/>
    <p:sldId id="284" r:id="rId10"/>
    <p:sldId id="265" r:id="rId11"/>
    <p:sldId id="266" r:id="rId12"/>
    <p:sldId id="285" r:id="rId13"/>
    <p:sldId id="286" r:id="rId14"/>
    <p:sldId id="267" r:id="rId15"/>
    <p:sldId id="287" r:id="rId16"/>
    <p:sldId id="288" r:id="rId17"/>
    <p:sldId id="268" r:id="rId18"/>
    <p:sldId id="269" r:id="rId19"/>
    <p:sldId id="289" r:id="rId20"/>
    <p:sldId id="291" r:id="rId21"/>
    <p:sldId id="292"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srgbClr val="FF0000"/>
    </p:penClr>
  </p:showPr>
  <p:clrMru>
    <a:srgbClr val="6666FF"/>
    <a:srgbClr val="33CCFF"/>
    <a:srgbClr val="D60093"/>
    <a:srgbClr val="57F319"/>
    <a:srgbClr val="F2F57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4624" autoAdjust="0"/>
  </p:normalViewPr>
  <p:slideViewPr>
    <p:cSldViewPr>
      <p:cViewPr>
        <p:scale>
          <a:sx n="70" d="100"/>
          <a:sy n="70" d="100"/>
        </p:scale>
        <p:origin x="-768" y="-72"/>
      </p:cViewPr>
      <p:guideLst>
        <p:guide orient="horz" pos="2160"/>
        <p:guide pos="2880"/>
      </p:guideLst>
    </p:cSldViewPr>
  </p:slideViewPr>
  <p:outlineViewPr>
    <p:cViewPr>
      <p:scale>
        <a:sx n="33" d="100"/>
        <a:sy n="33" d="100"/>
      </p:scale>
      <p:origin x="0" y="11616"/>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dirty="0"/>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2F8740-63A5-40EC-B54D-5D2C598573CD}" type="datetimeFigureOut">
              <a:rPr lang="it-IT" smtClean="0"/>
              <a:pPr/>
              <a:t>29/11/2015</a:t>
            </a:fld>
            <a:endParaRPr lang="it-IT" dirty="0"/>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dirty="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dirty="0"/>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B4B901-D78B-463B-B279-1690FC3C9C2C}" type="slidenum">
              <a:rPr lang="it-IT" smtClean="0"/>
              <a:pPr/>
              <a:t>‹N›</a:t>
            </a:fld>
            <a:endParaRPr lang="it-IT"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C0FBFF90-9B60-4FAF-872A-D537BD314FF3}" type="datetimeFigureOut">
              <a:rPr lang="it-IT" smtClean="0"/>
              <a:pPr/>
              <a:t>29/11/2015</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10EC47CF-4A67-4B63-8EEC-065B28548C9C}" type="slidenum">
              <a:rPr lang="it-IT" smtClean="0"/>
              <a:pPr/>
              <a:t>‹N›</a:t>
            </a:fld>
            <a:endParaRPr lang="it-IT"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0FBFF90-9B60-4FAF-872A-D537BD314FF3}" type="datetimeFigureOut">
              <a:rPr lang="it-IT" smtClean="0"/>
              <a:pPr/>
              <a:t>29/11/2015</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10EC47CF-4A67-4B63-8EEC-065B28548C9C}" type="slidenum">
              <a:rPr lang="it-IT" smtClean="0"/>
              <a:pPr/>
              <a:t>‹N›</a:t>
            </a:fld>
            <a:endParaRPr lang="it-IT"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0FBFF90-9B60-4FAF-872A-D537BD314FF3}" type="datetimeFigureOut">
              <a:rPr lang="it-IT" smtClean="0"/>
              <a:pPr/>
              <a:t>29/11/2015</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10EC47CF-4A67-4B63-8EEC-065B28548C9C}" type="slidenum">
              <a:rPr lang="it-IT" smtClean="0"/>
              <a:pPr/>
              <a:t>‹N›</a:t>
            </a:fld>
            <a:endParaRPr lang="it-IT"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0FBFF90-9B60-4FAF-872A-D537BD314FF3}" type="datetimeFigureOut">
              <a:rPr lang="it-IT" smtClean="0"/>
              <a:pPr/>
              <a:t>29/11/2015</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10EC47CF-4A67-4B63-8EEC-065B28548C9C}" type="slidenum">
              <a:rPr lang="it-IT" smtClean="0"/>
              <a:pPr/>
              <a:t>‹N›</a:t>
            </a:fld>
            <a:endParaRPr lang="it-IT"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C0FBFF90-9B60-4FAF-872A-D537BD314FF3}" type="datetimeFigureOut">
              <a:rPr lang="it-IT" smtClean="0"/>
              <a:pPr/>
              <a:t>29/11/2015</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10EC47CF-4A67-4B63-8EEC-065B28548C9C}" type="slidenum">
              <a:rPr lang="it-IT" smtClean="0"/>
              <a:pPr/>
              <a:t>‹N›</a:t>
            </a:fld>
            <a:endParaRPr lang="it-IT"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C0FBFF90-9B60-4FAF-872A-D537BD314FF3}" type="datetimeFigureOut">
              <a:rPr lang="it-IT" smtClean="0"/>
              <a:pPr/>
              <a:t>29/11/2015</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10EC47CF-4A67-4B63-8EEC-065B28548C9C}" type="slidenum">
              <a:rPr lang="it-IT" smtClean="0"/>
              <a:pPr/>
              <a:t>‹N›</a:t>
            </a:fld>
            <a:endParaRPr lang="it-IT"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C0FBFF90-9B60-4FAF-872A-D537BD314FF3}" type="datetimeFigureOut">
              <a:rPr lang="it-IT" smtClean="0"/>
              <a:pPr/>
              <a:t>29/11/2015</a:t>
            </a:fld>
            <a:endParaRPr lang="it-IT" dirty="0"/>
          </a:p>
        </p:txBody>
      </p:sp>
      <p:sp>
        <p:nvSpPr>
          <p:cNvPr id="8" name="Segnaposto piè di pagina 7"/>
          <p:cNvSpPr>
            <a:spLocks noGrp="1"/>
          </p:cNvSpPr>
          <p:nvPr>
            <p:ph type="ftr" sz="quarter" idx="11"/>
          </p:nvPr>
        </p:nvSpPr>
        <p:spPr/>
        <p:txBody>
          <a:bodyPr/>
          <a:lstStyle/>
          <a:p>
            <a:endParaRPr lang="it-IT" dirty="0"/>
          </a:p>
        </p:txBody>
      </p:sp>
      <p:sp>
        <p:nvSpPr>
          <p:cNvPr id="9" name="Segnaposto numero diapositiva 8"/>
          <p:cNvSpPr>
            <a:spLocks noGrp="1"/>
          </p:cNvSpPr>
          <p:nvPr>
            <p:ph type="sldNum" sz="quarter" idx="12"/>
          </p:nvPr>
        </p:nvSpPr>
        <p:spPr/>
        <p:txBody>
          <a:bodyPr/>
          <a:lstStyle/>
          <a:p>
            <a:fld id="{10EC47CF-4A67-4B63-8EEC-065B28548C9C}" type="slidenum">
              <a:rPr lang="it-IT" smtClean="0"/>
              <a:pPr/>
              <a:t>‹N›</a:t>
            </a:fld>
            <a:endParaRPr lang="it-IT"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C0FBFF90-9B60-4FAF-872A-D537BD314FF3}" type="datetimeFigureOut">
              <a:rPr lang="it-IT" smtClean="0"/>
              <a:pPr/>
              <a:t>29/11/2015</a:t>
            </a:fld>
            <a:endParaRPr lang="it-IT" dirty="0"/>
          </a:p>
        </p:txBody>
      </p:sp>
      <p:sp>
        <p:nvSpPr>
          <p:cNvPr id="4" name="Segnaposto piè di pagina 3"/>
          <p:cNvSpPr>
            <a:spLocks noGrp="1"/>
          </p:cNvSpPr>
          <p:nvPr>
            <p:ph type="ftr" sz="quarter" idx="11"/>
          </p:nvPr>
        </p:nvSpPr>
        <p:spPr/>
        <p:txBody>
          <a:bodyPr/>
          <a:lstStyle/>
          <a:p>
            <a:endParaRPr lang="it-IT" dirty="0"/>
          </a:p>
        </p:txBody>
      </p:sp>
      <p:sp>
        <p:nvSpPr>
          <p:cNvPr id="5" name="Segnaposto numero diapositiva 4"/>
          <p:cNvSpPr>
            <a:spLocks noGrp="1"/>
          </p:cNvSpPr>
          <p:nvPr>
            <p:ph type="sldNum" sz="quarter" idx="12"/>
          </p:nvPr>
        </p:nvSpPr>
        <p:spPr/>
        <p:txBody>
          <a:bodyPr/>
          <a:lstStyle/>
          <a:p>
            <a:fld id="{10EC47CF-4A67-4B63-8EEC-065B28548C9C}" type="slidenum">
              <a:rPr lang="it-IT" smtClean="0"/>
              <a:pPr/>
              <a:t>‹N›</a:t>
            </a:fld>
            <a:endParaRPr lang="it-IT"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C0FBFF90-9B60-4FAF-872A-D537BD314FF3}" type="datetimeFigureOut">
              <a:rPr lang="it-IT" smtClean="0"/>
              <a:pPr/>
              <a:t>29/11/2015</a:t>
            </a:fld>
            <a:endParaRPr lang="it-IT" dirty="0"/>
          </a:p>
        </p:txBody>
      </p:sp>
      <p:sp>
        <p:nvSpPr>
          <p:cNvPr id="3" name="Segnaposto piè di pagina 2"/>
          <p:cNvSpPr>
            <a:spLocks noGrp="1"/>
          </p:cNvSpPr>
          <p:nvPr>
            <p:ph type="ftr" sz="quarter" idx="11"/>
          </p:nvPr>
        </p:nvSpPr>
        <p:spPr/>
        <p:txBody>
          <a:bodyPr/>
          <a:lstStyle/>
          <a:p>
            <a:endParaRPr lang="it-IT" dirty="0"/>
          </a:p>
        </p:txBody>
      </p:sp>
      <p:sp>
        <p:nvSpPr>
          <p:cNvPr id="4" name="Segnaposto numero diapositiva 3"/>
          <p:cNvSpPr>
            <a:spLocks noGrp="1"/>
          </p:cNvSpPr>
          <p:nvPr>
            <p:ph type="sldNum" sz="quarter" idx="12"/>
          </p:nvPr>
        </p:nvSpPr>
        <p:spPr/>
        <p:txBody>
          <a:bodyPr/>
          <a:lstStyle/>
          <a:p>
            <a:fld id="{10EC47CF-4A67-4B63-8EEC-065B28548C9C}" type="slidenum">
              <a:rPr lang="it-IT" smtClean="0"/>
              <a:pPr/>
              <a:t>‹N›</a:t>
            </a:fld>
            <a:endParaRPr lang="it-IT"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C0FBFF90-9B60-4FAF-872A-D537BD314FF3}" type="datetimeFigureOut">
              <a:rPr lang="it-IT" smtClean="0"/>
              <a:pPr/>
              <a:t>29/11/2015</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10EC47CF-4A67-4B63-8EEC-065B28548C9C}" type="slidenum">
              <a:rPr lang="it-IT" smtClean="0"/>
              <a:pPr/>
              <a:t>‹N›</a:t>
            </a:fld>
            <a:endParaRPr lang="it-IT"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C0FBFF90-9B60-4FAF-872A-D537BD314FF3}" type="datetimeFigureOut">
              <a:rPr lang="it-IT" smtClean="0"/>
              <a:pPr/>
              <a:t>29/11/2015</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10EC47CF-4A67-4B63-8EEC-065B28548C9C}" type="slidenum">
              <a:rPr lang="it-IT" smtClean="0"/>
              <a:pPr/>
              <a:t>‹N›</a:t>
            </a:fld>
            <a:endParaRPr lang="it-IT"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FBFF90-9B60-4FAF-872A-D537BD314FF3}" type="datetimeFigureOut">
              <a:rPr lang="it-IT" smtClean="0"/>
              <a:pPr/>
              <a:t>29/11/2015</a:t>
            </a:fld>
            <a:endParaRPr lang="it-IT" dirty="0"/>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dirty="0"/>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EC47CF-4A67-4B63-8EEC-065B28548C9C}" type="slidenum">
              <a:rPr lang="it-IT" smtClean="0"/>
              <a:pPr/>
              <a:t>‹N›</a:t>
            </a:fld>
            <a:endParaRPr lang="it-IT"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0" r="-1000" b="-2000"/>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5000"/>
            <a:lum/>
          </a:blip>
          <a:srcRect/>
          <a:stretch>
            <a:fillRect l="-12000" r="-12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395536" y="332656"/>
            <a:ext cx="8229600" cy="1561654"/>
          </a:xfrm>
        </p:spPr>
        <p:txBody>
          <a:bodyPr>
            <a:noAutofit/>
          </a:bodyPr>
          <a:lstStyle/>
          <a:p>
            <a:r>
              <a:rPr lang="en-US" sz="4000" b="1" dirty="0" smtClean="0"/>
              <a:t>CALABRIA FROM PREHISTORIC TIMES TO THE ROMAN EMPIRE</a:t>
            </a:r>
            <a:r>
              <a:rPr lang="it-IT" sz="3200" dirty="0" smtClean="0"/>
              <a:t/>
            </a:r>
            <a:br>
              <a:rPr lang="it-IT" sz="3200" dirty="0" smtClean="0"/>
            </a:br>
            <a:endParaRPr lang="it-IT" sz="3200" dirty="0"/>
          </a:p>
        </p:txBody>
      </p:sp>
      <p:sp>
        <p:nvSpPr>
          <p:cNvPr id="3" name="Segnaposto contenuto 2"/>
          <p:cNvSpPr>
            <a:spLocks noGrp="1"/>
          </p:cNvSpPr>
          <p:nvPr>
            <p:ph idx="1"/>
          </p:nvPr>
        </p:nvSpPr>
        <p:spPr>
          <a:xfrm>
            <a:off x="323528" y="2348880"/>
            <a:ext cx="8229600" cy="2952328"/>
          </a:xfrm>
        </p:spPr>
        <p:txBody>
          <a:bodyPr/>
          <a:lstStyle/>
          <a:p>
            <a:pPr lvl="0">
              <a:buNone/>
            </a:pPr>
            <a:r>
              <a:rPr lang="en-US" b="1" dirty="0" smtClean="0"/>
              <a:t>The first traces of human presence date back to the Palaeolithic age but the first farmers in Calabria are indicated in the planes of Sibari around 5.000 BC </a:t>
            </a:r>
            <a:endParaRPr lang="it-IT" dirty="0" smtClean="0"/>
          </a:p>
          <a:p>
            <a:endParaRPr lang="it-IT" dirty="0"/>
          </a:p>
        </p:txBody>
      </p:sp>
    </p:spTree>
  </p:cSld>
  <p:clrMapOvr>
    <a:masterClrMapping/>
  </p:clrMapOvr>
  <p:transition spd="slow">
    <p:split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i="1" dirty="0" smtClean="0"/>
              <a:t>THE ENOTRI</a:t>
            </a:r>
            <a:endParaRPr lang="it-IT" dirty="0"/>
          </a:p>
        </p:txBody>
      </p:sp>
      <p:sp>
        <p:nvSpPr>
          <p:cNvPr id="3" name="Segnaposto contenuto 2"/>
          <p:cNvSpPr>
            <a:spLocks noGrp="1"/>
          </p:cNvSpPr>
          <p:nvPr>
            <p:ph idx="1"/>
          </p:nvPr>
        </p:nvSpPr>
        <p:spPr/>
        <p:txBody>
          <a:bodyPr/>
          <a:lstStyle/>
          <a:p>
            <a:pPr lvl="0"/>
            <a:r>
              <a:rPr lang="en-US" dirty="0" smtClean="0"/>
              <a:t>AROUND 1500 BC a very important civilization flourished in Calabria , thanks to a people of Hellenistic origins: The “</a:t>
            </a:r>
            <a:r>
              <a:rPr lang="en-US" i="1" dirty="0" smtClean="0"/>
              <a:t>Enotri”</a:t>
            </a:r>
            <a:r>
              <a:rPr lang="en-US" dirty="0" smtClean="0"/>
              <a:t> which settled on the Northern Coast and on the slopes of Sila and Pollino. </a:t>
            </a:r>
            <a:endParaRPr lang="it-IT" dirty="0" smtClean="0"/>
          </a:p>
          <a:p>
            <a:endParaRPr lang="it-IT" dirty="0"/>
          </a:p>
        </p:txBody>
      </p:sp>
    </p:spTree>
  </p:cSld>
  <p:clrMapOvr>
    <a:masterClrMapping/>
  </p:clrMapOvr>
  <p:transition spd="slow">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shadeToTitle="1">
        <a:gradFill>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a:bodyPr>
          <a:lstStyle/>
          <a:p>
            <a:r>
              <a:rPr lang="it-IT" sz="3600" dirty="0" smtClean="0"/>
              <a:t>They introduced the cultivation of olive trees and vineyards.</a:t>
            </a:r>
          </a:p>
          <a:p>
            <a:r>
              <a:rPr lang="it-IT" sz="3600" dirty="0" smtClean="0"/>
              <a:t>One of their Kings: </a:t>
            </a:r>
            <a:r>
              <a:rPr lang="it-IT" sz="3600" i="1" dirty="0" smtClean="0"/>
              <a:t>king Italo </a:t>
            </a:r>
            <a:r>
              <a:rPr lang="it-IT" sz="3600" dirty="0" smtClean="0"/>
              <a:t>gave  a new name to the region which was to became the name of the nation </a:t>
            </a:r>
            <a:r>
              <a:rPr lang="it-IT" sz="3600" i="1" dirty="0" smtClean="0"/>
              <a:t>ITALIA</a:t>
            </a:r>
            <a:endParaRPr lang="it-IT" sz="3600" i="1" dirty="0"/>
          </a:p>
        </p:txBody>
      </p:sp>
    </p:spTree>
  </p:cSld>
  <p:clrMapOvr>
    <a:masterClrMapping/>
  </p:clrMapOvr>
  <p:transition spd="slow">
    <p:cover dir="l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9000" b="-19000"/>
          </a:stretch>
        </a:blipFill>
        <a:effectLst/>
      </p:bgPr>
    </p:bg>
    <p:spTree>
      <p:nvGrpSpPr>
        <p:cNvPr id="1" name=""/>
        <p:cNvGrpSpPr/>
        <p:nvPr/>
      </p:nvGrpSpPr>
      <p:grpSpPr>
        <a:xfrm>
          <a:off x="0" y="0"/>
          <a:ext cx="0" cy="0"/>
          <a:chOff x="0" y="0"/>
          <a:chExt cx="0" cy="0"/>
        </a:xfrm>
      </p:grpSpPr>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0000">
            <a:alpha val="68000"/>
          </a:srgb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Calabria and the Magna Graecia</a:t>
            </a:r>
            <a:endParaRPr lang="it-IT" dirty="0"/>
          </a:p>
        </p:txBody>
      </p:sp>
      <p:sp>
        <p:nvSpPr>
          <p:cNvPr id="3" name="Segnaposto contenuto 2"/>
          <p:cNvSpPr>
            <a:spLocks noGrp="1"/>
          </p:cNvSpPr>
          <p:nvPr>
            <p:ph sz="half" idx="1"/>
          </p:nvPr>
        </p:nvSpPr>
        <p:spPr/>
        <p:txBody>
          <a:bodyPr/>
          <a:lstStyle/>
          <a:p>
            <a:r>
              <a:rPr lang="it-IT" dirty="0" smtClean="0"/>
              <a:t>In the VIII century Calabria is included in the Magna </a:t>
            </a:r>
            <a:r>
              <a:rPr lang="it-IT" dirty="0" err="1" smtClean="0"/>
              <a:t>Graecia</a:t>
            </a:r>
            <a:r>
              <a:rPr lang="it-IT" dirty="0" smtClean="0"/>
              <a:t> : big cities, poleis, were founded on the Ionian coast: in 750 BC Reggio, in 730 BC Sibari and Crotone, Locri, Squillace, Caulonia.</a:t>
            </a:r>
            <a:endParaRPr lang="it-IT" dirty="0"/>
          </a:p>
        </p:txBody>
      </p:sp>
      <p:sp>
        <p:nvSpPr>
          <p:cNvPr id="4" name="Segnaposto contenuto 3"/>
          <p:cNvSpPr>
            <a:spLocks noGrp="1"/>
          </p:cNvSpPr>
          <p:nvPr>
            <p:ph sz="half" idx="2"/>
          </p:nvPr>
        </p:nvSpPr>
        <p:spPr/>
        <p:txBody>
          <a:bodyPr/>
          <a:lstStyle/>
          <a:p>
            <a:r>
              <a:rPr lang="it-IT" dirty="0" smtClean="0"/>
              <a:t>They were rich cities like the Greek ones. Arts, Culture, commerce, democracy flourished.</a:t>
            </a:r>
          </a:p>
          <a:p>
            <a:r>
              <a:rPr lang="it-IT" dirty="0" smtClean="0"/>
              <a:t>But also conflicts grew up.</a:t>
            </a:r>
            <a:endParaRPr lang="it-IT" dirty="0"/>
          </a:p>
        </p:txBody>
      </p:sp>
    </p:spTree>
  </p:cSld>
  <p:clrMapOvr>
    <a:masterClrMapping/>
  </p:clrMapOvr>
  <p:transition spd="slow">
    <p:plus/>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r>
              <a:rPr lang="it-IT" dirty="0" err="1" smtClean="0"/>
              <a:t>We</a:t>
            </a:r>
            <a:r>
              <a:rPr lang="it-IT" dirty="0" smtClean="0"/>
              <a:t> can </a:t>
            </a:r>
            <a:r>
              <a:rPr lang="it-IT" dirty="0" err="1" smtClean="0"/>
              <a:t>remember</a:t>
            </a:r>
            <a:r>
              <a:rPr lang="it-IT" dirty="0" smtClean="0"/>
              <a:t> the victories </a:t>
            </a:r>
            <a:r>
              <a:rPr lang="it-IT" dirty="0" err="1" smtClean="0"/>
              <a:t>of</a:t>
            </a:r>
            <a:r>
              <a:rPr lang="it-IT" dirty="0" smtClean="0"/>
              <a:t> the </a:t>
            </a:r>
            <a:r>
              <a:rPr lang="it-IT" dirty="0" err="1" smtClean="0"/>
              <a:t>town</a:t>
            </a:r>
            <a:r>
              <a:rPr lang="it-IT" dirty="0" smtClean="0"/>
              <a:t> </a:t>
            </a:r>
            <a:r>
              <a:rPr lang="it-IT" dirty="0" err="1" smtClean="0"/>
              <a:t>of</a:t>
            </a:r>
            <a:r>
              <a:rPr lang="it-IT" dirty="0" smtClean="0"/>
              <a:t> Crotone in the Olympic Games, the school of Pythagoras, the richness of Sibari and the satellite towns of Metaponto and Paestum.</a:t>
            </a:r>
          </a:p>
          <a:p>
            <a:r>
              <a:rPr lang="it-IT" dirty="0" smtClean="0"/>
              <a:t>Crotone and Sibari were rivals and their war ended in 510 BC with the distruction of Sibari.</a:t>
            </a:r>
          </a:p>
          <a:p>
            <a:endParaRPr lang="it-IT" dirty="0"/>
          </a:p>
        </p:txBody>
      </p:sp>
    </p:spTree>
  </p:cSld>
  <p:clrMapOvr>
    <a:masterClrMapping/>
  </p:clrMapOvr>
  <p:transition spd="slow">
    <p:push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9000" r="-9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2411760" y="2060848"/>
            <a:ext cx="8229600" cy="954360"/>
          </a:xfrm>
        </p:spPr>
        <p:txBody>
          <a:bodyPr>
            <a:normAutofit fontScale="90000"/>
          </a:bodyPr>
          <a:lstStyle/>
          <a:p>
            <a:r>
              <a:rPr lang="it-IT" sz="6700" dirty="0" smtClean="0">
                <a:latin typeface="Aharoni" pitchFamily="2" charset="-79"/>
                <a:cs typeface="Aharoni" pitchFamily="2" charset="-79"/>
              </a:rPr>
              <a:t>Crotone</a:t>
            </a:r>
            <a:r>
              <a:rPr lang="it-IT" dirty="0" smtClean="0">
                <a:latin typeface="Aharoni" pitchFamily="2" charset="-79"/>
                <a:cs typeface="Aharoni" pitchFamily="2" charset="-79"/>
              </a:rPr>
              <a:t/>
            </a:r>
            <a:br>
              <a:rPr lang="it-IT" dirty="0" smtClean="0">
                <a:latin typeface="Aharoni" pitchFamily="2" charset="-79"/>
                <a:cs typeface="Aharoni" pitchFamily="2" charset="-79"/>
              </a:rPr>
            </a:br>
            <a:endParaRPr lang="it-IT" dirty="0">
              <a:latin typeface="Aharoni" pitchFamily="2" charset="-79"/>
              <a:cs typeface="Aharoni" pitchFamily="2" charset="-79"/>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467544" y="260648"/>
            <a:ext cx="7772400" cy="1470025"/>
          </a:xfrm>
        </p:spPr>
        <p:txBody>
          <a:bodyPr/>
          <a:lstStyle/>
          <a:p>
            <a:r>
              <a:rPr lang="it-IT" i="1" dirty="0" smtClean="0">
                <a:latin typeface="Bernard MT Condensed" pitchFamily="18" charset="0"/>
              </a:rPr>
              <a:t>OUR REGION</a:t>
            </a:r>
            <a:endParaRPr lang="it-IT" i="1" dirty="0">
              <a:latin typeface="Bernard MT Condensed" pitchFamily="18" charset="0"/>
            </a:endParaRPr>
          </a:p>
        </p:txBody>
      </p:sp>
      <p:sp>
        <p:nvSpPr>
          <p:cNvPr id="3" name="Sottotitolo 2"/>
          <p:cNvSpPr>
            <a:spLocks noGrp="1"/>
          </p:cNvSpPr>
          <p:nvPr>
            <p:ph type="subTitle" idx="1"/>
          </p:nvPr>
        </p:nvSpPr>
        <p:spPr>
          <a:xfrm>
            <a:off x="1187624" y="1988840"/>
            <a:ext cx="6624736" cy="3384376"/>
          </a:xfrm>
        </p:spPr>
        <p:txBody>
          <a:bodyPr>
            <a:noAutofit/>
          </a:bodyPr>
          <a:lstStyle/>
          <a:p>
            <a:pPr lvl="1"/>
            <a:r>
              <a:rPr lang="it-IT" b="1" dirty="0" smtClean="0">
                <a:solidFill>
                  <a:schemeClr val="tx1"/>
                </a:solidFill>
              </a:rPr>
              <a:t>Calabria is one of the twenty Italian regions.</a:t>
            </a:r>
          </a:p>
          <a:p>
            <a:pPr lvl="1"/>
            <a:r>
              <a:rPr lang="it-IT" b="1" dirty="0" smtClean="0">
                <a:solidFill>
                  <a:schemeClr val="tx1"/>
                </a:solidFill>
              </a:rPr>
              <a:t>It has two millions of inhabitants.</a:t>
            </a:r>
          </a:p>
          <a:p>
            <a:pPr lvl="1"/>
            <a:r>
              <a:rPr lang="it-IT" b="1" dirty="0" smtClean="0">
                <a:solidFill>
                  <a:schemeClr val="tx1"/>
                </a:solidFill>
              </a:rPr>
              <a:t>It is a mountaneous territory but it also has 780 Km of coast.</a:t>
            </a:r>
          </a:p>
          <a:p>
            <a:pPr lvl="1"/>
            <a:r>
              <a:rPr lang="it-IT" b="1" dirty="0" smtClean="0">
                <a:solidFill>
                  <a:schemeClr val="tx1"/>
                </a:solidFill>
              </a:rPr>
              <a:t>The simultaneous presence of sea and mountain is its peculiarity.</a:t>
            </a:r>
            <a:endParaRPr lang="it-IT" b="1" dirty="0">
              <a:solidFill>
                <a:schemeClr val="tx1"/>
              </a:solidFill>
            </a:endParaRPr>
          </a:p>
        </p:txBody>
      </p:sp>
    </p:spTree>
  </p:cSld>
  <p:clrMapOvr>
    <a:masterClrMapping/>
  </p:clrMapOvr>
  <p:transition spd="med">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latin typeface="Aharoni" pitchFamily="2" charset="-79"/>
                <a:cs typeface="Aharoni" pitchFamily="2" charset="-79"/>
              </a:rPr>
              <a:t>Squillace Lido</a:t>
            </a:r>
            <a:endParaRPr lang="it-IT" dirty="0">
              <a:latin typeface="Aharoni" pitchFamily="2" charset="-79"/>
              <a:cs typeface="Aharoni" pitchFamily="2" charset="-79"/>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0" r="-3000" b="-2000"/>
          </a:stretch>
        </a:blipFill>
        <a:effectLst/>
      </p:bgPr>
    </p:bg>
    <p:spTree>
      <p:nvGrpSpPr>
        <p:cNvPr id="1" name=""/>
        <p:cNvGrpSpPr/>
        <p:nvPr/>
      </p:nvGrpSpPr>
      <p:grpSpPr>
        <a:xfrm>
          <a:off x="0" y="0"/>
          <a:ext cx="0" cy="0"/>
          <a:chOff x="0" y="0"/>
          <a:chExt cx="0" cy="0"/>
        </a:xfrm>
      </p:grpSpPr>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6B19C"/>
            </a:gs>
            <a:gs pos="30000">
              <a:srgbClr val="D49E6C"/>
            </a:gs>
            <a:gs pos="70000">
              <a:srgbClr val="A65528"/>
            </a:gs>
            <a:gs pos="100000">
              <a:srgbClr val="663012"/>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lnSpcReduction="10000"/>
          </a:bodyPr>
          <a:lstStyle/>
          <a:p>
            <a:r>
              <a:rPr lang="it-IT" dirty="0" smtClean="0"/>
              <a:t>After the Greek, in Calabria the Bruzi, a native </a:t>
            </a:r>
            <a:r>
              <a:rPr lang="it-IT" dirty="0" err="1" smtClean="0"/>
              <a:t>population</a:t>
            </a:r>
            <a:r>
              <a:rPr lang="it-IT" dirty="0" smtClean="0"/>
              <a:t>, </a:t>
            </a:r>
            <a:r>
              <a:rPr lang="it-IT" dirty="0" err="1" smtClean="0"/>
              <a:t>dominated</a:t>
            </a:r>
            <a:endParaRPr lang="it-IT" dirty="0" smtClean="0"/>
          </a:p>
          <a:p>
            <a:r>
              <a:rPr lang="it-IT" dirty="0" smtClean="0"/>
              <a:t>In the III </a:t>
            </a:r>
            <a:r>
              <a:rPr lang="it-IT" dirty="0" err="1" smtClean="0"/>
              <a:t>century</a:t>
            </a:r>
            <a:r>
              <a:rPr lang="it-IT" dirty="0" smtClean="0"/>
              <a:t> </a:t>
            </a:r>
            <a:r>
              <a:rPr lang="it-IT" dirty="0" err="1" smtClean="0"/>
              <a:t>there</a:t>
            </a:r>
            <a:r>
              <a:rPr lang="it-IT" dirty="0" smtClean="0"/>
              <a:t> </a:t>
            </a:r>
            <a:r>
              <a:rPr lang="it-IT" dirty="0" err="1" smtClean="0"/>
              <a:t>was</a:t>
            </a:r>
            <a:r>
              <a:rPr lang="it-IT" dirty="0" smtClean="0"/>
              <a:t> the conquest of the Romans.</a:t>
            </a:r>
          </a:p>
          <a:p>
            <a:pPr>
              <a:buNone/>
            </a:pPr>
            <a:r>
              <a:rPr lang="it-IT" dirty="0" smtClean="0"/>
              <a:t>It was a dark period because the Calabrian people was punished by the </a:t>
            </a:r>
            <a:r>
              <a:rPr lang="it-IT" dirty="0" err="1" smtClean="0"/>
              <a:t>Romans</a:t>
            </a:r>
            <a:r>
              <a:rPr lang="it-IT" dirty="0" smtClean="0"/>
              <a:t> </a:t>
            </a:r>
            <a:r>
              <a:rPr lang="it-IT" dirty="0" err="1" smtClean="0"/>
              <a:t>for</a:t>
            </a:r>
            <a:r>
              <a:rPr lang="it-IT" dirty="0" smtClean="0"/>
              <a:t> </a:t>
            </a:r>
            <a:r>
              <a:rPr lang="it-IT" dirty="0" err="1" smtClean="0"/>
              <a:t>having</a:t>
            </a:r>
            <a:r>
              <a:rPr lang="it-IT" dirty="0" smtClean="0"/>
              <a:t> </a:t>
            </a:r>
            <a:r>
              <a:rPr lang="it-IT" dirty="0" err="1" smtClean="0"/>
              <a:t>helped</a:t>
            </a:r>
            <a:r>
              <a:rPr lang="it-IT" dirty="0" smtClean="0"/>
              <a:t> the Carthaginians. They considered the region marginally and exploited it for the wood of the forest.</a:t>
            </a:r>
            <a:endParaRPr lang="it-IT" dirty="0"/>
          </a:p>
        </p:txBody>
      </p:sp>
    </p:spTree>
  </p:cSld>
  <p:clrMapOvr>
    <a:masterClrMapping/>
  </p:clrMapOvr>
  <p:transition spd="slow">
    <p:comb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3399"/>
            </a:gs>
            <a:gs pos="25000">
              <a:srgbClr val="FF6633"/>
            </a:gs>
            <a:gs pos="50000">
              <a:srgbClr val="FFFF00"/>
            </a:gs>
            <a:gs pos="75000">
              <a:srgbClr val="01A78F"/>
            </a:gs>
            <a:gs pos="100000">
              <a:srgbClr val="3366FF"/>
            </a:gs>
          </a:gsLst>
          <a:lin ang="8100000" scaled="1"/>
          <a:tileRect/>
        </a:grad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r>
              <a:rPr lang="it-IT" dirty="0" smtClean="0"/>
              <a:t>The Bruti changed their name into Calabria.</a:t>
            </a:r>
          </a:p>
          <a:p>
            <a:r>
              <a:rPr lang="it-IT" dirty="0" smtClean="0"/>
              <a:t>Far from the most important way of communication , the region saw many other barbarian invasions.</a:t>
            </a:r>
          </a:p>
          <a:p>
            <a:r>
              <a:rPr lang="it-IT" dirty="0" smtClean="0"/>
              <a:t>The towns of the coast were given up.</a:t>
            </a:r>
          </a:p>
          <a:p>
            <a:r>
              <a:rPr lang="it-IT" dirty="0" smtClean="0"/>
              <a:t>Today we can  admire just some ruins of the old civilization.</a:t>
            </a:r>
            <a:endParaRPr lang="it-IT" dirty="0"/>
          </a:p>
        </p:txBody>
      </p:sp>
    </p:spTree>
  </p:cSld>
  <p:clrMapOvr>
    <a:masterClrMapping/>
  </p:clrMapOvr>
  <p:transition spd="slow">
    <p:cover dir="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53000">
              <a:srgbClr val="21D6E0"/>
            </a:gs>
            <a:gs pos="75000">
              <a:srgbClr val="0087E6"/>
            </a:gs>
            <a:gs pos="100000">
              <a:srgbClr val="005CBF"/>
            </a:gs>
          </a:gsLst>
          <a:lin ang="8100000" scaled="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THE LONG MIDDLE AGE</a:t>
            </a:r>
            <a:endParaRPr lang="it-IT" dirty="0"/>
          </a:p>
        </p:txBody>
      </p:sp>
      <p:sp>
        <p:nvSpPr>
          <p:cNvPr id="3" name="Segnaposto contenuto 2"/>
          <p:cNvSpPr>
            <a:spLocks noGrp="1"/>
          </p:cNvSpPr>
          <p:nvPr>
            <p:ph idx="1"/>
          </p:nvPr>
        </p:nvSpPr>
        <p:spPr/>
        <p:txBody>
          <a:bodyPr/>
          <a:lstStyle/>
          <a:p>
            <a:pPr>
              <a:buNone/>
            </a:pPr>
            <a:r>
              <a:rPr lang="it-IT" dirty="0" smtClean="0"/>
              <a:t>After the Roman Empire, Calabria </a:t>
            </a:r>
            <a:r>
              <a:rPr lang="it-IT" dirty="0" err="1" smtClean="0"/>
              <a:t>was</a:t>
            </a:r>
            <a:r>
              <a:rPr lang="it-IT" dirty="0" smtClean="0"/>
              <a:t> under the rule of Byzantium from 536 AD to 1060, date of the Norman conquest.</a:t>
            </a:r>
          </a:p>
          <a:p>
            <a:pPr>
              <a:buNone/>
            </a:pPr>
            <a:r>
              <a:rPr lang="it-IT" dirty="0" smtClean="0"/>
              <a:t>The Byzanthin domination left traces above all in culture, religion and even in the language.</a:t>
            </a:r>
          </a:p>
          <a:p>
            <a:pPr>
              <a:buNone/>
            </a:pPr>
            <a:r>
              <a:rPr lang="it-IT" dirty="0" smtClean="0"/>
              <a:t>There were immigrations from the Balcans, from the East and </a:t>
            </a:r>
            <a:r>
              <a:rPr lang="it-IT" dirty="0" err="1" smtClean="0"/>
              <a:t>Palestin</a:t>
            </a:r>
            <a:r>
              <a:rPr lang="it-IT" dirty="0" smtClean="0"/>
              <a:t>, to which we owe, maybe, the </a:t>
            </a:r>
            <a:r>
              <a:rPr lang="it-IT" i="1" dirty="0" smtClean="0"/>
              <a:t>Purple Codex of Rossano.</a:t>
            </a:r>
            <a:endParaRPr lang="it-IT" i="1" dirty="0"/>
          </a:p>
        </p:txBody>
      </p:sp>
    </p:spTree>
  </p:cSld>
  <p:clrMapOvr>
    <a:masterClrMapping/>
  </p:clrMapOvr>
  <p:transition spd="slow">
    <p:zo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2000"/>
            <a:lum/>
          </a:blip>
          <a:srcRect/>
          <a:tile tx="0" ty="0" sx="100000" sy="100000" flip="none" algn="tl"/>
        </a:blip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a:bodyPr>
          <a:lstStyle/>
          <a:p>
            <a:r>
              <a:rPr lang="it-IT" dirty="0" smtClean="0"/>
              <a:t>Following  the monastry culture </a:t>
            </a:r>
            <a:r>
              <a:rPr lang="it-IT" dirty="0" err="1" smtClean="0"/>
              <a:t>of</a:t>
            </a:r>
            <a:r>
              <a:rPr lang="it-IT" dirty="0" smtClean="0"/>
              <a:t> the East between the IX and XI centuries, also in Calabria </a:t>
            </a:r>
            <a:r>
              <a:rPr lang="it-IT" dirty="0" err="1" smtClean="0"/>
              <a:t>medieval</a:t>
            </a:r>
            <a:r>
              <a:rPr lang="it-IT" dirty="0" smtClean="0"/>
              <a:t> </a:t>
            </a:r>
            <a:r>
              <a:rPr lang="it-IT" dirty="0" err="1" smtClean="0"/>
              <a:t>monastries</a:t>
            </a:r>
            <a:r>
              <a:rPr lang="it-IT" dirty="0" smtClean="0"/>
              <a:t> </a:t>
            </a:r>
            <a:r>
              <a:rPr lang="it-IT" dirty="0" err="1" smtClean="0"/>
              <a:t>appeared</a:t>
            </a:r>
            <a:r>
              <a:rPr lang="it-IT" dirty="0" smtClean="0"/>
              <a:t>. The Byzanthins founded towns like Santa Severina, Umbriatico, Oriolo and Catanzaro.</a:t>
            </a:r>
          </a:p>
          <a:p>
            <a:r>
              <a:rPr lang="it-IT" dirty="0" smtClean="0"/>
              <a:t>The X century saw the development of an important art, now disappeared: the art of silk.</a:t>
            </a:r>
            <a:endParaRPr lang="it-IT" dirty="0"/>
          </a:p>
        </p:txBody>
      </p:sp>
    </p:spTree>
  </p:cSld>
  <p:clrMapOvr>
    <a:masterClrMapping/>
  </p:clrMapOvr>
  <p:transition spd="slow">
    <p:newsflash/>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100000">
              <a:srgbClr val="4D0808"/>
            </a:gs>
          </a:gsLst>
          <a:lin ang="600000" scaled="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THE NORMANS AND THE SWABIANS</a:t>
            </a:r>
            <a:endParaRPr lang="it-IT" dirty="0"/>
          </a:p>
        </p:txBody>
      </p:sp>
      <p:sp>
        <p:nvSpPr>
          <p:cNvPr id="3" name="Segnaposto contenuto 2"/>
          <p:cNvSpPr>
            <a:spLocks noGrp="1"/>
          </p:cNvSpPr>
          <p:nvPr>
            <p:ph idx="1"/>
          </p:nvPr>
        </p:nvSpPr>
        <p:spPr/>
        <p:txBody>
          <a:bodyPr>
            <a:normAutofit/>
          </a:bodyPr>
          <a:lstStyle/>
          <a:p>
            <a:r>
              <a:rPr lang="it-IT" dirty="0" smtClean="0"/>
              <a:t>Robert the Guiscard arrived in 1048 in the Crati Valley and imposed the Normans’ domination.</a:t>
            </a:r>
          </a:p>
          <a:p>
            <a:r>
              <a:rPr lang="it-IT" dirty="0" smtClean="0"/>
              <a:t>This domination </a:t>
            </a:r>
            <a:r>
              <a:rPr lang="it-IT" dirty="0" err="1" smtClean="0"/>
              <a:t>introduced</a:t>
            </a:r>
            <a:r>
              <a:rPr lang="it-IT" dirty="0" smtClean="0"/>
              <a:t>  the feudal system and the latinization of the cult, according to the Roman church.</a:t>
            </a:r>
          </a:p>
          <a:p>
            <a:r>
              <a:rPr lang="it-IT" dirty="0" smtClean="0"/>
              <a:t>Frederick II of Sweden followed the Normans and ruled until 1268.</a:t>
            </a:r>
            <a:endParaRPr lang="it-IT" dirty="0"/>
          </a:p>
        </p:txBody>
      </p:sp>
    </p:spTree>
  </p:cSld>
  <p:clrMapOvr>
    <a:masterClrMapping/>
  </p:clrMapOvr>
  <p:transition spd="slow">
    <p:wedg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tile tx="0" ty="0" sx="100000" sy="100000" flip="x" algn="tr"/>
        </a:blip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fontScale="92500"/>
          </a:bodyPr>
          <a:lstStyle/>
          <a:p>
            <a:r>
              <a:rPr lang="it-IT" dirty="0" smtClean="0"/>
              <a:t>After the Swabians, Calabria was ruled by the the Angiovins and in 1400 by the Aragoneses.</a:t>
            </a:r>
          </a:p>
          <a:p>
            <a:r>
              <a:rPr lang="it-IT" dirty="0" smtClean="0"/>
              <a:t>This long Middle Age </a:t>
            </a:r>
            <a:r>
              <a:rPr lang="it-IT" dirty="0" err="1" smtClean="0"/>
              <a:t>caused</a:t>
            </a:r>
            <a:r>
              <a:rPr lang="it-IT" dirty="0" smtClean="0"/>
              <a:t>  the </a:t>
            </a:r>
            <a:r>
              <a:rPr lang="it-IT" dirty="0" err="1" smtClean="0"/>
              <a:t>poverty</a:t>
            </a:r>
            <a:r>
              <a:rPr lang="it-IT" dirty="0" smtClean="0"/>
              <a:t> </a:t>
            </a:r>
            <a:r>
              <a:rPr lang="it-IT" dirty="0" err="1" smtClean="0"/>
              <a:t>ofthe</a:t>
            </a:r>
            <a:r>
              <a:rPr lang="it-IT" dirty="0" smtClean="0"/>
              <a:t> region, also due to the following fights between French and Spanish which ended with the victory of Carlo V and the Spanish domination until 1712.</a:t>
            </a:r>
          </a:p>
          <a:p>
            <a:r>
              <a:rPr lang="it-IT" dirty="0" smtClean="0"/>
              <a:t>But the XVI century was also the century of the </a:t>
            </a:r>
            <a:r>
              <a:rPr lang="it-IT" i="1" dirty="0" smtClean="0"/>
              <a:t>Naturalistic Philosopy of Telesio </a:t>
            </a:r>
            <a:r>
              <a:rPr lang="it-IT" dirty="0" smtClean="0"/>
              <a:t>and of </a:t>
            </a:r>
            <a:r>
              <a:rPr lang="it-IT" i="1" dirty="0" smtClean="0"/>
              <a:t>Utopia of Campanella, author of “The Town of the Sun”.</a:t>
            </a:r>
            <a:endParaRPr lang="it-IT" i="1" dirty="0"/>
          </a:p>
        </p:txBody>
      </p:sp>
    </p:spTree>
  </p:cSld>
  <p:clrMapOvr>
    <a:masterClrMapping/>
  </p:clrMapOvr>
  <p:transition spd="slow">
    <p:spli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9000"/>
            <a:lum/>
          </a:blip>
          <a:srcRect/>
          <a:stretch>
            <a:fillRect/>
          </a:stretch>
        </a:blip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r>
              <a:rPr lang="it-IT" dirty="0" smtClean="0"/>
              <a:t>For a short period the Austrians will rule and after 1738 the Bourbons, who will lose their reign in 1860 with the arrival of Garibaldi.</a:t>
            </a:r>
          </a:p>
          <a:p>
            <a:r>
              <a:rPr lang="it-IT" dirty="0" smtClean="0"/>
              <a:t>The disappointment of the dream of the Unity of Italy brought the phenomenon og “Brigantaggio”,  actions of rebellions against the state because of poverty, lack of land to cultivate and human right.</a:t>
            </a:r>
            <a:endParaRPr lang="it-IT" dirty="0"/>
          </a:p>
        </p:txBody>
      </p:sp>
    </p:spTree>
  </p:cSld>
  <p:clrMapOvr>
    <a:masterClrMapping/>
  </p:clrMapOvr>
  <p:transition spd="slow">
    <p:blinds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r>
              <a:rPr lang="it-IT" dirty="0" smtClean="0"/>
              <a:t>One solution for the Calabrian people was, in the years between 1800 and 1915, the emigration towards America.</a:t>
            </a:r>
          </a:p>
          <a:p>
            <a:r>
              <a:rPr lang="it-IT" dirty="0" smtClean="0"/>
              <a:t>Emigration remains a constant trend in the XX century: in the 50s towards the North of Italy, France, Belgium, Germany.</a:t>
            </a:r>
          </a:p>
          <a:p>
            <a:r>
              <a:rPr lang="it-IT" dirty="0" smtClean="0"/>
              <a:t>It is  </a:t>
            </a:r>
            <a:r>
              <a:rPr lang="it-IT" dirty="0" err="1" smtClean="0"/>
              <a:t>still</a:t>
            </a:r>
            <a:r>
              <a:rPr lang="it-IT" dirty="0" smtClean="0"/>
              <a:t> </a:t>
            </a:r>
            <a:r>
              <a:rPr lang="it-IT" smtClean="0"/>
              <a:t>rilevant</a:t>
            </a:r>
            <a:r>
              <a:rPr lang="it-IT" dirty="0" smtClean="0"/>
              <a:t> </a:t>
            </a:r>
            <a:r>
              <a:rPr lang="it-IT" dirty="0" err="1" smtClean="0"/>
              <a:t>today</a:t>
            </a:r>
            <a:r>
              <a:rPr lang="it-IT" dirty="0" smtClean="0"/>
              <a:t> among graduated young people.</a:t>
            </a:r>
            <a:endParaRPr lang="it-IT" dirty="0"/>
          </a:p>
        </p:txBody>
      </p:sp>
    </p:spTree>
  </p:cSld>
  <p:clrMapOvr>
    <a:masterClrMapping/>
  </p:clrMapOvr>
  <p:transition spd="slow">
    <p:wheel spokes="8"/>
  </p:transition>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7001">
              <a:srgbClr val="E6E6E6"/>
            </a:gs>
            <a:gs pos="32001">
              <a:srgbClr val="7D8496"/>
            </a:gs>
            <a:gs pos="47000">
              <a:srgbClr val="E6E6E6"/>
            </a:gs>
            <a:gs pos="85001">
              <a:srgbClr val="7D8496"/>
            </a:gs>
            <a:gs pos="100000">
              <a:srgbClr val="E6E6E6"/>
            </a:gs>
          </a:gsLst>
          <a:lin ang="5400000" scaled="0"/>
        </a:grad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r>
              <a:rPr lang="it-IT" dirty="0" smtClean="0"/>
              <a:t>Leaving the planes, because of the attacks from the sea and because of the malaria, a desease affecting the wet areas, and obliged to live on the mountains, the ancient people of Calabria started to cut forest irrationally, devastating the territory.</a:t>
            </a:r>
            <a:endParaRPr lang="it-IT" dirty="0"/>
          </a:p>
        </p:txBody>
      </p:sp>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57F319">
            <a:alpha val="64000"/>
          </a:srgb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Calabria in 1900</a:t>
            </a:r>
            <a:endParaRPr lang="it-IT" dirty="0"/>
          </a:p>
        </p:txBody>
      </p:sp>
      <p:sp>
        <p:nvSpPr>
          <p:cNvPr id="3" name="Segnaposto contenuto 2"/>
          <p:cNvSpPr>
            <a:spLocks noGrp="1"/>
          </p:cNvSpPr>
          <p:nvPr>
            <p:ph idx="1"/>
          </p:nvPr>
        </p:nvSpPr>
        <p:spPr/>
        <p:txBody>
          <a:bodyPr/>
          <a:lstStyle/>
          <a:p>
            <a:r>
              <a:rPr lang="it-IT" dirty="0" smtClean="0"/>
              <a:t>AFTER THE EXPERIENCE OF  TWO WORLD WARS, the history of Calabria can be summarized in these words: “</a:t>
            </a:r>
            <a:r>
              <a:rPr lang="it-IT" b="1" i="1" dirty="0" err="1" smtClean="0"/>
              <a:t>modernization</a:t>
            </a:r>
            <a:r>
              <a:rPr lang="it-IT" b="1" i="1" dirty="0" smtClean="0"/>
              <a:t> </a:t>
            </a:r>
            <a:r>
              <a:rPr lang="it-IT" b="1" i="1" dirty="0" err="1" smtClean="0"/>
              <a:t>with</a:t>
            </a:r>
            <a:r>
              <a:rPr lang="it-IT" b="1" i="1" dirty="0" smtClean="0"/>
              <a:t> no development”.</a:t>
            </a:r>
          </a:p>
          <a:p>
            <a:r>
              <a:rPr lang="it-IT" dirty="0" smtClean="0"/>
              <a:t>From one side, in the 60s, Calabria has seen a deep process of modernization, but there has not been a real economic development .</a:t>
            </a:r>
            <a:endParaRPr lang="it-IT" dirty="0"/>
          </a:p>
        </p:txBody>
      </p:sp>
    </p:spTree>
  </p:cSld>
  <p:clrMapOvr>
    <a:masterClrMapping/>
  </p:clrMapOvr>
  <p:transition spd="slow">
    <p:zoom/>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D60093">
            <a:alpha val="57000"/>
          </a:srgbClr>
        </a:solid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r>
              <a:rPr lang="it-IT" dirty="0" smtClean="0"/>
              <a:t>The Agrarian Reform of the 50s, after the battles for obtaining the lands still in the hands of rich Nobles, did not allow a politic of agricultural development and thousands of calabrian people emigrate to work in the industries of the North.</a:t>
            </a:r>
          </a:p>
          <a:p>
            <a:endParaRPr lang="it-IT" dirty="0"/>
          </a:p>
        </p:txBody>
      </p:sp>
    </p:spTree>
  </p:cSld>
  <p:clrMapOvr>
    <a:masterClrMapping/>
  </p:clrMapOvr>
  <p:transition spd="slow">
    <p:strips dir="ru"/>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6666FF">
            <a:alpha val="52000"/>
          </a:srgbClr>
        </a:solid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fontScale="92500" lnSpcReduction="20000"/>
          </a:bodyPr>
          <a:lstStyle/>
          <a:p>
            <a:r>
              <a:rPr lang="it-IT" dirty="0" smtClean="0"/>
              <a:t>At the moment unemployment </a:t>
            </a:r>
            <a:r>
              <a:rPr lang="it-IT" dirty="0" err="1" smtClean="0"/>
              <a:t>is</a:t>
            </a:r>
            <a:r>
              <a:rPr lang="it-IT" dirty="0" smtClean="0"/>
              <a:t> </a:t>
            </a:r>
            <a:r>
              <a:rPr lang="it-IT" dirty="0" err="1" smtClean="0"/>
              <a:t>rilevant</a:t>
            </a:r>
            <a:r>
              <a:rPr lang="it-IT" dirty="0" smtClean="0"/>
              <a:t>. The only activities are: some agricultural  productions (oil, wine, diary products),  in the </a:t>
            </a:r>
            <a:r>
              <a:rPr lang="it-IT" dirty="0" err="1" smtClean="0"/>
              <a:t>secondary</a:t>
            </a:r>
            <a:r>
              <a:rPr lang="it-IT" dirty="0" smtClean="0"/>
              <a:t> </a:t>
            </a:r>
            <a:r>
              <a:rPr lang="it-IT" dirty="0" err="1" smtClean="0"/>
              <a:t>sector</a:t>
            </a:r>
            <a:r>
              <a:rPr lang="it-IT" dirty="0" smtClean="0"/>
              <a:t>, empoyment in </a:t>
            </a:r>
            <a:r>
              <a:rPr lang="it-IT" smtClean="0"/>
              <a:t>the public </a:t>
            </a:r>
            <a:r>
              <a:rPr lang="it-IT" dirty="0" err="1" smtClean="0"/>
              <a:t>administration</a:t>
            </a:r>
            <a:r>
              <a:rPr lang="it-IT" dirty="0" smtClean="0"/>
              <a:t>.</a:t>
            </a:r>
          </a:p>
          <a:p>
            <a:r>
              <a:rPr lang="it-IT" dirty="0" smtClean="0"/>
              <a:t>Important </a:t>
            </a:r>
            <a:r>
              <a:rPr lang="it-IT" b="1" dirty="0" smtClean="0"/>
              <a:t>values</a:t>
            </a:r>
            <a:r>
              <a:rPr lang="it-IT" dirty="0" smtClean="0"/>
              <a:t> in Calabria are:</a:t>
            </a:r>
          </a:p>
          <a:p>
            <a:r>
              <a:rPr lang="it-IT" dirty="0" smtClean="0"/>
              <a:t>Family,</a:t>
            </a:r>
          </a:p>
          <a:p>
            <a:r>
              <a:rPr lang="it-IT" dirty="0" smtClean="0"/>
              <a:t>Quiet life </a:t>
            </a:r>
          </a:p>
          <a:p>
            <a:r>
              <a:rPr lang="it-IT" dirty="0" smtClean="0"/>
              <a:t>Nature</a:t>
            </a:r>
          </a:p>
          <a:p>
            <a:r>
              <a:rPr lang="it-IT" dirty="0" smtClean="0"/>
              <a:t>Beautiful landscapes</a:t>
            </a:r>
          </a:p>
          <a:p>
            <a:r>
              <a:rPr lang="it-IT" dirty="0" smtClean="0"/>
              <a:t>Artistic patrimony still to discover.</a:t>
            </a:r>
          </a:p>
          <a:p>
            <a:pPr>
              <a:buNone/>
            </a:pPr>
            <a:endParaRPr lang="it-IT" dirty="0"/>
          </a:p>
        </p:txBody>
      </p:sp>
    </p:spTree>
  </p:cSld>
  <p:clrMapOvr>
    <a:masterClrMapping/>
  </p:clrMapOvr>
  <p:transition spd="slow">
    <p:wipe dir="r"/>
  </p:transition>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75000"/>
              </a:schemeClr>
            </a:gs>
            <a:gs pos="13000">
              <a:srgbClr val="F8B049"/>
            </a:gs>
            <a:gs pos="21001">
              <a:srgbClr val="F8B049"/>
            </a:gs>
            <a:gs pos="63000">
              <a:srgbClr val="FEE7F2"/>
            </a:gs>
            <a:gs pos="67000">
              <a:srgbClr val="F952A0"/>
            </a:gs>
            <a:gs pos="69000">
              <a:srgbClr val="C50849"/>
            </a:gs>
            <a:gs pos="82001">
              <a:srgbClr val="B43E85"/>
            </a:gs>
            <a:gs pos="100000">
              <a:srgbClr val="F8B049"/>
            </a:gs>
          </a:gsLst>
          <a:lin ang="2700000" scaled="1"/>
          <a:tileRect/>
        </a:grad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r>
              <a:rPr lang="it-IT" dirty="0" smtClean="0"/>
              <a:t>Bibliography</a:t>
            </a:r>
          </a:p>
          <a:p>
            <a:endParaRPr lang="it-IT" dirty="0" smtClean="0"/>
          </a:p>
          <a:p>
            <a:r>
              <a:rPr lang="it-IT" dirty="0" smtClean="0"/>
              <a:t>P. Bevilacqua (a cura di), “</a:t>
            </a:r>
            <a:r>
              <a:rPr lang="it-IT" b="1" i="1" dirty="0" smtClean="0"/>
              <a:t>Storia della Calabria”, </a:t>
            </a:r>
            <a:r>
              <a:rPr lang="it-IT" dirty="0" smtClean="0"/>
              <a:t>in “Storie Regionali”, Laterza, 2001</a:t>
            </a:r>
            <a:endParaRPr lang="it-IT" dirty="0"/>
          </a:p>
        </p:txBody>
      </p:sp>
    </p:spTree>
  </p:cSld>
  <p:clrMapOvr>
    <a:masterClrMapping/>
  </p:clrMapOvr>
  <p:transition spd="slow">
    <p:wipe dir="d"/>
  </p:transition>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a:bodyPr>
          <a:lstStyle/>
          <a:p>
            <a:r>
              <a:rPr lang="it-IT" dirty="0" smtClean="0"/>
              <a:t>The </a:t>
            </a:r>
            <a:r>
              <a:rPr lang="it-IT" b="1" dirty="0" smtClean="0"/>
              <a:t>Feudal system, </a:t>
            </a:r>
            <a:r>
              <a:rPr lang="it-IT" dirty="0" smtClean="0"/>
              <a:t>introduced by the Normans, concentrated the ownership of the land in the hands of a few people and prevented the region from</a:t>
            </a:r>
            <a:r>
              <a:rPr lang="it-IT" dirty="0" smtClean="0">
                <a:solidFill>
                  <a:srgbClr val="FF0000"/>
                </a:solidFill>
              </a:rPr>
              <a:t> </a:t>
            </a:r>
            <a:r>
              <a:rPr lang="it-IT" dirty="0" smtClean="0"/>
              <a:t>the formation of an internal market and of an enterprising</a:t>
            </a:r>
            <a:r>
              <a:rPr lang="it-IT" dirty="0" smtClean="0">
                <a:solidFill>
                  <a:srgbClr val="FF0000"/>
                </a:solidFill>
              </a:rPr>
              <a:t> </a:t>
            </a:r>
            <a:r>
              <a:rPr lang="it-IT" dirty="0" smtClean="0"/>
              <a:t>middle class, like in the North of Italy. </a:t>
            </a:r>
            <a:endParaRPr lang="it-IT" dirty="0"/>
          </a:p>
        </p:txBody>
      </p:sp>
    </p:spTree>
  </p:cSld>
  <p:clrMapOvr>
    <a:masterClrMapping/>
  </p:clrMapOvr>
  <p:transition spd="med">
    <p:diamon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6000"/>
            <a:lum/>
          </a:blip>
          <a:srcRect/>
          <a:stretch>
            <a:fillRect l="-12000" r="-12000"/>
          </a:stretch>
        </a:blipFill>
        <a:effectLst/>
      </p:bgPr>
    </p:bg>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1763688" y="2132856"/>
            <a:ext cx="5976664" cy="4525963"/>
          </a:xfrm>
        </p:spPr>
        <p:txBody>
          <a:bodyPr>
            <a:normAutofit/>
          </a:bodyPr>
          <a:lstStyle/>
          <a:p>
            <a:r>
              <a:rPr lang="it-IT" sz="3200" dirty="0" smtClean="0"/>
              <a:t>Part of the </a:t>
            </a:r>
            <a:r>
              <a:rPr lang="it-IT" sz="3200" b="1" dirty="0" smtClean="0"/>
              <a:t>Magna Graecia,</a:t>
            </a:r>
            <a:r>
              <a:rPr lang="it-IT" sz="3200" dirty="0" smtClean="0"/>
              <a:t> many towns were born on the Ionian Coasts, while the </a:t>
            </a:r>
            <a:r>
              <a:rPr lang="it-IT" sz="3200" b="1" i="1" dirty="0" smtClean="0"/>
              <a:t>“Bruzi</a:t>
            </a:r>
            <a:r>
              <a:rPr lang="it-IT" sz="3200" i="1" dirty="0" smtClean="0"/>
              <a:t>”, </a:t>
            </a:r>
            <a:r>
              <a:rPr lang="it-IT" sz="3200" dirty="0" smtClean="0"/>
              <a:t>left them  because, devoted to the pastoral economy, preferred the inner lands.</a:t>
            </a:r>
          </a:p>
        </p:txBody>
      </p:sp>
    </p:spTree>
  </p:cSld>
  <p:clrMapOvr>
    <a:masterClrMapping/>
  </p:clrMapOvr>
  <p:transition spd="med">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1000"/>
            <a:lum/>
          </a:blip>
          <a:srcRect/>
          <a:stretch>
            <a:fillRect l="-11000" r="-11000"/>
          </a:stretch>
        </a:blipFill>
        <a:effectLst/>
      </p:bgPr>
    </p:bg>
    <p:spTree>
      <p:nvGrpSpPr>
        <p:cNvPr id="1" name=""/>
        <p:cNvGrpSpPr/>
        <p:nvPr/>
      </p:nvGrpSpPr>
      <p:grpSpPr>
        <a:xfrm>
          <a:off x="0" y="0"/>
          <a:ext cx="0" cy="0"/>
          <a:chOff x="0" y="0"/>
          <a:chExt cx="0" cy="0"/>
        </a:xfrm>
      </p:grpSpPr>
      <p:sp>
        <p:nvSpPr>
          <p:cNvPr id="2" name="Rettangolo 1"/>
          <p:cNvSpPr/>
          <p:nvPr/>
        </p:nvSpPr>
        <p:spPr>
          <a:xfrm>
            <a:off x="1835696" y="260648"/>
            <a:ext cx="7128792" cy="2677656"/>
          </a:xfrm>
          <a:prstGeom prst="rect">
            <a:avLst/>
          </a:prstGeom>
        </p:spPr>
        <p:txBody>
          <a:bodyPr wrap="square">
            <a:spAutoFit/>
          </a:bodyPr>
          <a:lstStyle/>
          <a:p>
            <a:r>
              <a:rPr lang="it-IT" sz="2800" dirty="0" smtClean="0"/>
              <a:t>Also </a:t>
            </a:r>
            <a:r>
              <a:rPr lang="it-IT" sz="2800" b="1" dirty="0" smtClean="0"/>
              <a:t>the Romans, </a:t>
            </a:r>
            <a:r>
              <a:rPr lang="it-IT" sz="2800" dirty="0" smtClean="0"/>
              <a:t>as they used the wood of our mountains for building ships, gave up the coasts to the “Saracens’ ” attacks. This explains the flight of the populations into the inner lands and the unusual isolation of the coasts,  until the 20th century.</a:t>
            </a:r>
            <a:endParaRPr lang="it-IT"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a:bodyPr>
          <a:lstStyle/>
          <a:p>
            <a:r>
              <a:rPr lang="it-IT" dirty="0" smtClean="0"/>
              <a:t>In addition the dominations of </a:t>
            </a:r>
            <a:r>
              <a:rPr lang="it-IT" dirty="0" err="1" smtClean="0"/>
              <a:t>different</a:t>
            </a:r>
            <a:r>
              <a:rPr lang="it-IT" dirty="0" smtClean="0"/>
              <a:t> </a:t>
            </a:r>
            <a:r>
              <a:rPr lang="it-IT" dirty="0" err="1" smtClean="0"/>
              <a:t>peoples</a:t>
            </a:r>
            <a:r>
              <a:rPr lang="it-IT" dirty="0" smtClean="0"/>
              <a:t>, in past centuries: Byzantines, Normans, Angevins, Aragoneses, Spanish, French have created negative historical conditions so that Calabria  </a:t>
            </a:r>
            <a:r>
              <a:rPr lang="it-IT" dirty="0" err="1" smtClean="0"/>
              <a:t>remained</a:t>
            </a:r>
            <a:r>
              <a:rPr lang="it-IT" dirty="0" smtClean="0"/>
              <a:t> an underdevelopped region.</a:t>
            </a:r>
            <a:endParaRPr lang="it-IT" dirty="0"/>
          </a:p>
        </p:txBody>
      </p:sp>
    </p:spTree>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3399"/>
            </a:gs>
            <a:gs pos="25000">
              <a:srgbClr val="FF6633"/>
            </a:gs>
            <a:gs pos="50000">
              <a:srgbClr val="FFFF00"/>
            </a:gs>
            <a:gs pos="75000">
              <a:srgbClr val="01A78F"/>
            </a:gs>
            <a:gs pos="100000">
              <a:srgbClr val="3366FF"/>
            </a:gs>
          </a:gsLst>
          <a:path path="circle">
            <a:fillToRect l="100000" t="100000"/>
          </a:path>
        </a:grad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539552" y="2204864"/>
            <a:ext cx="8229600" cy="4193307"/>
          </a:xfrm>
        </p:spPr>
        <p:txBody>
          <a:bodyPr/>
          <a:lstStyle/>
          <a:p>
            <a:r>
              <a:rPr lang="it-IT" b="1" dirty="0" smtClean="0"/>
              <a:t>But </a:t>
            </a:r>
            <a:r>
              <a:rPr lang="it-IT" b="1" dirty="0" err="1" smtClean="0"/>
              <a:t>those</a:t>
            </a:r>
            <a:r>
              <a:rPr lang="it-IT" b="1" dirty="0" smtClean="0"/>
              <a:t> </a:t>
            </a:r>
            <a:r>
              <a:rPr lang="it-IT" b="1" dirty="0" err="1" smtClean="0"/>
              <a:t>ancient</a:t>
            </a:r>
            <a:r>
              <a:rPr lang="it-IT" b="1" dirty="0" smtClean="0"/>
              <a:t> </a:t>
            </a:r>
            <a:r>
              <a:rPr lang="it-IT" b="1" dirty="0" err="1" smtClean="0"/>
              <a:t>peoples</a:t>
            </a:r>
            <a:r>
              <a:rPr lang="it-IT" b="1" dirty="0" smtClean="0"/>
              <a:t> have also created the conditions for the formation of a multiethinical society and the image of the “Calabrian people” on the one hand as choleric, hot-tempered, with an exagerated sense of honour and on the other generous, hospitable, humble.</a:t>
            </a:r>
            <a:endParaRPr lang="it-IT" b="1" dirty="0"/>
          </a:p>
        </p:txBody>
      </p:sp>
    </p:spTree>
  </p:cSld>
  <p:clrMapOvr>
    <a:masterClrMapping/>
  </p:clrMapOvr>
  <p:transition spd="slow">
    <p:blinds/>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5000" r="-15000"/>
          </a:stretch>
        </a:blipFill>
        <a:effectLst/>
      </p:bgPr>
    </p:bg>
    <p:spTree>
      <p:nvGrpSpPr>
        <p:cNvPr id="1" name=""/>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324</TotalTime>
  <Words>1206</Words>
  <Application>Microsoft Office PowerPoint</Application>
  <PresentationFormat>Presentazione su schermo (4:3)</PresentationFormat>
  <Paragraphs>64</Paragraphs>
  <Slides>33</Slides>
  <Notes>0</Notes>
  <HiddenSlides>0</HiddenSlides>
  <MMClips>0</MMClips>
  <ScaleCrop>false</ScaleCrop>
  <HeadingPairs>
    <vt:vector size="4" baseType="variant">
      <vt:variant>
        <vt:lpstr>Tema</vt:lpstr>
      </vt:variant>
      <vt:variant>
        <vt:i4>1</vt:i4>
      </vt:variant>
      <vt:variant>
        <vt:lpstr>Titoli diapositive</vt:lpstr>
      </vt:variant>
      <vt:variant>
        <vt:i4>33</vt:i4>
      </vt:variant>
    </vt:vector>
  </HeadingPairs>
  <TitlesOfParts>
    <vt:vector size="34" baseType="lpstr">
      <vt:lpstr>Tema di Office</vt:lpstr>
      <vt:lpstr>Diapositiva 1</vt:lpstr>
      <vt:lpstr>OUR REGION</vt:lpstr>
      <vt:lpstr>Diapositiva 3</vt:lpstr>
      <vt:lpstr>Diapositiva 4</vt:lpstr>
      <vt:lpstr>Diapositiva 5</vt:lpstr>
      <vt:lpstr>Diapositiva 6</vt:lpstr>
      <vt:lpstr>Diapositiva 7</vt:lpstr>
      <vt:lpstr>Diapositiva 8</vt:lpstr>
      <vt:lpstr>Diapositiva 9</vt:lpstr>
      <vt:lpstr>CALABRIA FROM PREHISTORIC TIMES TO THE ROMAN EMPIRE </vt:lpstr>
      <vt:lpstr>THE ENOTRI</vt:lpstr>
      <vt:lpstr>Diapositiva 12</vt:lpstr>
      <vt:lpstr>Diapositiva 13</vt:lpstr>
      <vt:lpstr>Diapositiva 14</vt:lpstr>
      <vt:lpstr>Diapositiva 15</vt:lpstr>
      <vt:lpstr>Diapositiva 16</vt:lpstr>
      <vt:lpstr>Calabria and the Magna Graecia</vt:lpstr>
      <vt:lpstr>Diapositiva 18</vt:lpstr>
      <vt:lpstr>Crotone </vt:lpstr>
      <vt:lpstr>Squillace Lido</vt:lpstr>
      <vt:lpstr>Diapositiva 21</vt:lpstr>
      <vt:lpstr>Diapositiva 22</vt:lpstr>
      <vt:lpstr>Diapositiva 23</vt:lpstr>
      <vt:lpstr>THE LONG MIDDLE AGE</vt:lpstr>
      <vt:lpstr>Diapositiva 25</vt:lpstr>
      <vt:lpstr>THE NORMANS AND THE SWABIANS</vt:lpstr>
      <vt:lpstr>Diapositiva 27</vt:lpstr>
      <vt:lpstr>Diapositiva 28</vt:lpstr>
      <vt:lpstr>Diapositiva 29</vt:lpstr>
      <vt:lpstr>Calabria in 1900</vt:lpstr>
      <vt:lpstr>Diapositiva 31</vt:lpstr>
      <vt:lpstr>Diapositiva 32</vt:lpstr>
      <vt:lpstr>Diapositiva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Calabria in Modern Age</dc:title>
  <dc:creator>Utente</dc:creator>
  <cp:lastModifiedBy>Perlina</cp:lastModifiedBy>
  <cp:revision>87</cp:revision>
  <dcterms:created xsi:type="dcterms:W3CDTF">2014-11-28T08:36:09Z</dcterms:created>
  <dcterms:modified xsi:type="dcterms:W3CDTF">2015-11-29T16:59:25Z</dcterms:modified>
</cp:coreProperties>
</file>